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20" autoAdjust="0"/>
  </p:normalViewPr>
  <p:slideViewPr>
    <p:cSldViewPr snapToGrid="0">
      <p:cViewPr varScale="1">
        <p:scale>
          <a:sx n="50" d="100"/>
          <a:sy n="50" d="100"/>
        </p:scale>
        <p:origin x="47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Ref returns: </a:t>
            </a:r>
            <a:r>
              <a:rPr lang="vi-VN" dirty="0"/>
              <a:t>trả về 1 địa chỉ vùng nhớ</a:t>
            </a:r>
            <a:endParaRPr dirty="0"/>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Ref int value (ref local)</a:t>
            </a:r>
          </a:p>
          <a:p>
            <a:pPr marL="0" lvl="0" indent="0" algn="l" rtl="0">
              <a:spcBef>
                <a:spcPts val="0"/>
              </a:spcBef>
              <a:spcAft>
                <a:spcPts val="0"/>
              </a:spcAft>
              <a:buNone/>
            </a:pPr>
            <a:r>
              <a:rPr lang="en-US" dirty="0"/>
              <a:t>Return ref value (</a:t>
            </a:r>
            <a:r>
              <a:rPr lang="en-US"/>
              <a:t>ref returns)</a:t>
            </a:r>
            <a:endParaRPr lang="en-US" dirty="0"/>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81982" y="174642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Namespaces are used to organize the classes. It helps to control the scope of methods and classes in larger .Net programming projects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members of a namespace can be namespaces, interfaces, structures, and delegates.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Variations on the Main() Method </a:t>
            </a:r>
            <a:endParaRPr/>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The Main() method can be </a:t>
            </a:r>
            <a:r>
              <a:rPr lang="en-US" sz="2300" b="1">
                <a:solidFill>
                  <a:schemeClr val="dk1"/>
                </a:solidFill>
                <a:latin typeface="Arial"/>
                <a:ea typeface="Arial"/>
                <a:cs typeface="Arial"/>
                <a:sym typeface="Arial"/>
              </a:rPr>
              <a:t>asynchronous</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Processing Command-Line Arguments</a:t>
            </a:r>
            <a:endParaRPr/>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lang="en-US" sz="2600" b="1"/>
              <a:t>dotnet</a:t>
            </a:r>
            <a:r>
              <a:rPr lang="en-US" sz="2600"/>
              <a:t> CLI</a:t>
            </a:r>
            <a:endParaRPr/>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Value types </a:t>
            </a:r>
            <a:r>
              <a:rPr lang="en-US" sz="2600"/>
              <a:t>derive from System.ValueType, which derives from System.Object. Types that derive from System.ValueType have special behavior in the CLR(Common Language Runtime).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There are two categories of value types: </a:t>
            </a:r>
            <a:r>
              <a:rPr lang="en-US" sz="2600" b="1"/>
              <a:t>struct</a:t>
            </a:r>
            <a:r>
              <a:rPr lang="en-US" sz="2600"/>
              <a:t> and </a:t>
            </a:r>
            <a:r>
              <a:rPr lang="en-US" sz="2600" b="1"/>
              <a:t>enum</a:t>
            </a:r>
            <a:endParaRPr/>
          </a:p>
          <a:p>
            <a:pPr marL="342900" lvl="0" indent="-342900" algn="just" rtl="0">
              <a:lnSpc>
                <a:spcPct val="120000"/>
              </a:lnSpc>
              <a:spcBef>
                <a:spcPts val="600"/>
              </a:spcBef>
              <a:spcAft>
                <a:spcPts val="0"/>
              </a:spcAft>
              <a:buClr>
                <a:srgbClr val="973735"/>
              </a:buClr>
              <a:buSzPts val="1300"/>
              <a:buFont typeface="Noto Sans Symbols"/>
              <a:buChar char="◆"/>
            </a:pPr>
            <a:r>
              <a:rPr lang="en-US" sz="2600" b="1"/>
              <a:t>Reference type</a:t>
            </a:r>
            <a:r>
              <a:rPr lang="en-US" sz="2600"/>
              <a:t>: A type that is defined as a class, delegate, array, or interface is a reference type.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lang="en-US" sz="2600" b="1"/>
              <a:t>null</a:t>
            </a:r>
            <a:r>
              <a:rPr lang="en-US" sz="2600"/>
              <a:t> until you explicitly create an object by using the new operator, or assign it an object that has been created elsewhere by using </a:t>
            </a:r>
            <a:r>
              <a:rPr lang="en-US" sz="2600" b="1"/>
              <a:t>new</a:t>
            </a:r>
            <a:endParaRPr/>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lang="en-US" sz="2300" b="1">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lang="en-US" sz="2300" b="1">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4809219" y="4997769"/>
            <a:ext cx="3994380" cy="148293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dirty="0">
                <a:solidFill>
                  <a:schemeClr val="dk1"/>
                </a:solidFill>
                <a:latin typeface="Arial"/>
                <a:ea typeface="Arial"/>
                <a:cs typeface="Arial"/>
                <a:sym typeface="Arial"/>
              </a:rPr>
              <a:t>If we change code line:</a:t>
            </a:r>
            <a:r>
              <a:rPr lang="en-US" sz="1800" i="1" dirty="0">
                <a:solidFill>
                  <a:srgbClr val="0000FF"/>
                </a:solidFill>
                <a:latin typeface="Arial"/>
                <a:ea typeface="Arial"/>
                <a:cs typeface="Arial"/>
                <a:sym typeface="Arial"/>
              </a:rPr>
              <a:t> </a:t>
            </a:r>
            <a:endParaRPr dirty="0"/>
          </a:p>
          <a:p>
            <a:pPr marL="0" marR="0" lvl="0" indent="0" algn="l" rtl="0">
              <a:lnSpc>
                <a:spcPct val="107000"/>
              </a:lnSpc>
              <a:spcBef>
                <a:spcPts val="800"/>
              </a:spcBef>
              <a:spcAft>
                <a:spcPts val="0"/>
              </a:spcAft>
              <a:buNone/>
            </a:pPr>
            <a:r>
              <a:rPr lang="en-US" sz="1800" i="1" dirty="0">
                <a:solidFill>
                  <a:srgbClr val="0000FF"/>
                </a:solidFill>
                <a:latin typeface="Arial"/>
                <a:ea typeface="Arial"/>
                <a:cs typeface="Arial"/>
                <a:sym typeface="Arial"/>
              </a:rPr>
              <a:t>int</a:t>
            </a:r>
            <a:r>
              <a:rPr lang="en-US" sz="1800" i="1" dirty="0">
                <a:solidFill>
                  <a:srgbClr val="000000"/>
                </a:solidFill>
                <a:latin typeface="Arial"/>
                <a:ea typeface="Arial"/>
                <a:cs typeface="Arial"/>
                <a:sym typeface="Arial"/>
              </a:rPr>
              <a:t> j = (</a:t>
            </a:r>
            <a:r>
              <a:rPr lang="en-US" sz="1800" i="1" dirty="0">
                <a:solidFill>
                  <a:srgbClr val="0000FF"/>
                </a:solidFill>
                <a:latin typeface="Arial"/>
                <a:ea typeface="Arial"/>
                <a:cs typeface="Arial"/>
                <a:sym typeface="Arial"/>
              </a:rPr>
              <a:t>int</a:t>
            </a:r>
            <a:r>
              <a:rPr lang="en-US" sz="1800" i="1" dirty="0">
                <a:solidFill>
                  <a:srgbClr val="000000"/>
                </a:solidFill>
                <a:latin typeface="Arial"/>
                <a:ea typeface="Arial"/>
                <a:cs typeface="Arial"/>
                <a:sym typeface="Arial"/>
              </a:rPr>
              <a:t>)o to</a:t>
            </a:r>
            <a:r>
              <a:rPr lang="en-US" sz="1800" i="1" dirty="0">
                <a:solidFill>
                  <a:schemeClr val="dk1"/>
                </a:solidFill>
                <a:latin typeface="Arial"/>
                <a:ea typeface="Arial"/>
                <a:cs typeface="Arial"/>
                <a:sym typeface="Arial"/>
              </a:rPr>
              <a:t> </a:t>
            </a:r>
            <a:r>
              <a:rPr lang="en-US" sz="1800" i="1" dirty="0">
                <a:solidFill>
                  <a:srgbClr val="0000FF"/>
                </a:solidFill>
                <a:latin typeface="Arial"/>
                <a:ea typeface="Arial"/>
                <a:cs typeface="Arial"/>
                <a:sym typeface="Arial"/>
              </a:rPr>
              <a:t>int</a:t>
            </a:r>
            <a:r>
              <a:rPr lang="en-US" sz="1800" i="1" dirty="0">
                <a:solidFill>
                  <a:srgbClr val="000000"/>
                </a:solidFill>
                <a:latin typeface="Arial"/>
                <a:ea typeface="Arial"/>
                <a:cs typeface="Arial"/>
                <a:sym typeface="Arial"/>
              </a:rPr>
              <a:t> j = (</a:t>
            </a:r>
            <a:r>
              <a:rPr lang="en-US" sz="1800" i="1" dirty="0">
                <a:solidFill>
                  <a:srgbClr val="0000FF"/>
                </a:solidFill>
                <a:latin typeface="Arial"/>
                <a:ea typeface="Arial"/>
                <a:cs typeface="Arial"/>
                <a:sym typeface="Arial"/>
              </a:rPr>
              <a:t>short</a:t>
            </a:r>
            <a:r>
              <a:rPr lang="en-US" sz="1800" i="1" dirty="0">
                <a:solidFill>
                  <a:srgbClr val="000000"/>
                </a:solidFill>
                <a:latin typeface="Arial"/>
                <a:ea typeface="Arial"/>
                <a:cs typeface="Arial"/>
                <a:sym typeface="Arial"/>
              </a:rPr>
              <a:t>)o</a:t>
            </a:r>
            <a:endParaRPr sz="1800" i="1" dirty="0">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dirty="0">
                <a:solidFill>
                  <a:srgbClr val="000000"/>
                </a:solidFill>
                <a:latin typeface="Arial"/>
                <a:ea typeface="Arial"/>
                <a:cs typeface="Arial"/>
                <a:sym typeface="Arial"/>
              </a:rPr>
              <a:t>what happens? -&gt; </a:t>
            </a:r>
            <a:r>
              <a:rPr lang="en-US" sz="1800" i="1" dirty="0" err="1">
                <a:solidFill>
                  <a:srgbClr val="000000"/>
                </a:solidFill>
                <a:latin typeface="Arial"/>
                <a:ea typeface="Arial"/>
                <a:cs typeface="Arial"/>
                <a:sym typeface="Arial"/>
              </a:rPr>
              <a:t>InvalidCastException</a:t>
            </a:r>
            <a:endParaRPr sz="1800" i="1" dirty="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dirty="0"/>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 The following restrictions apply to implicitly-typed variable declarations:</a:t>
            </a:r>
            <a:endParaRPr dirty="0"/>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dirty="0">
                <a:solidFill>
                  <a:schemeClr val="dk1"/>
                </a:solidFill>
                <a:latin typeface="Arial"/>
                <a:ea typeface="Arial"/>
                <a:cs typeface="Arial"/>
                <a:sym typeface="Arial"/>
              </a:rPr>
              <a:t>var</a:t>
            </a:r>
            <a:r>
              <a:rPr lang="en-US" sz="2600" dirty="0">
                <a:solidFill>
                  <a:schemeClr val="dk1"/>
                </a:solidFill>
                <a:latin typeface="Arial"/>
                <a:ea typeface="Arial"/>
                <a:cs typeface="Arial"/>
                <a:sym typeface="Arial"/>
              </a:rPr>
              <a:t> can only be used when a </a:t>
            </a:r>
            <a:r>
              <a:rPr lang="en-US" sz="2600" dirty="0">
                <a:solidFill>
                  <a:srgbClr val="FF0000"/>
                </a:solidFill>
                <a:latin typeface="Arial"/>
                <a:ea typeface="Arial"/>
                <a:cs typeface="Arial"/>
                <a:sym typeface="Arial"/>
              </a:rPr>
              <a:t>local variable </a:t>
            </a:r>
            <a:r>
              <a:rPr lang="en-US" sz="2600" dirty="0">
                <a:solidFill>
                  <a:schemeClr val="dk1"/>
                </a:solidFill>
                <a:latin typeface="Arial"/>
                <a:ea typeface="Arial"/>
                <a:cs typeface="Arial"/>
                <a:sym typeface="Arial"/>
              </a:rPr>
              <a:t>is </a:t>
            </a:r>
            <a:r>
              <a:rPr lang="en-US" sz="2600" dirty="0">
                <a:solidFill>
                  <a:srgbClr val="FF0000"/>
                </a:solidFill>
                <a:latin typeface="Arial"/>
                <a:ea typeface="Arial"/>
                <a:cs typeface="Arial"/>
                <a:sym typeface="Arial"/>
              </a:rPr>
              <a:t>declared and initialized </a:t>
            </a:r>
            <a:r>
              <a:rPr lang="en-US" sz="2600" dirty="0">
                <a:solidFill>
                  <a:schemeClr val="dk1"/>
                </a:solidFill>
                <a:latin typeface="Arial"/>
                <a:ea typeface="Arial"/>
                <a:cs typeface="Arial"/>
                <a:sym typeface="Arial"/>
              </a:rPr>
              <a:t>in the </a:t>
            </a:r>
            <a:r>
              <a:rPr lang="en-US" sz="2600" dirty="0">
                <a:solidFill>
                  <a:srgbClr val="FF0000"/>
                </a:solidFill>
                <a:latin typeface="Arial"/>
                <a:ea typeface="Arial"/>
                <a:cs typeface="Arial"/>
                <a:sym typeface="Arial"/>
              </a:rPr>
              <a:t>same statement</a:t>
            </a:r>
            <a:r>
              <a:rPr lang="en-US" sz="2600" dirty="0">
                <a:solidFill>
                  <a:schemeClr val="dk1"/>
                </a:solidFill>
                <a:latin typeface="Arial"/>
                <a:ea typeface="Arial"/>
                <a:cs typeface="Arial"/>
                <a:sym typeface="Arial"/>
              </a:rPr>
              <a:t>; the variable cannot be initialized to null, or to a method group or an anonymous function</a:t>
            </a:r>
            <a:endParaRPr dirty="0"/>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dirty="0">
                <a:solidFill>
                  <a:schemeClr val="dk1"/>
                </a:solidFill>
                <a:latin typeface="Arial"/>
                <a:ea typeface="Arial"/>
                <a:cs typeface="Arial"/>
                <a:sym typeface="Arial"/>
              </a:rPr>
              <a:t>var</a:t>
            </a:r>
            <a:r>
              <a:rPr lang="en-US" sz="2600" dirty="0">
                <a:solidFill>
                  <a:schemeClr val="dk1"/>
                </a:solidFill>
                <a:latin typeface="Arial"/>
                <a:ea typeface="Arial"/>
                <a:cs typeface="Arial"/>
                <a:sym typeface="Arial"/>
              </a:rPr>
              <a:t> </a:t>
            </a:r>
            <a:r>
              <a:rPr lang="en-US" sz="2600" dirty="0">
                <a:solidFill>
                  <a:srgbClr val="FF0000"/>
                </a:solidFill>
                <a:latin typeface="Arial"/>
                <a:ea typeface="Arial"/>
                <a:cs typeface="Arial"/>
                <a:sym typeface="Arial"/>
              </a:rPr>
              <a:t>cannot</a:t>
            </a:r>
            <a:r>
              <a:rPr lang="en-US" sz="2600" dirty="0">
                <a:solidFill>
                  <a:schemeClr val="dk1"/>
                </a:solidFill>
                <a:latin typeface="Arial"/>
                <a:ea typeface="Arial"/>
                <a:cs typeface="Arial"/>
                <a:sym typeface="Arial"/>
              </a:rPr>
              <a:t> be used on </a:t>
            </a:r>
            <a:r>
              <a:rPr lang="en-US" sz="2600" dirty="0">
                <a:solidFill>
                  <a:srgbClr val="FF0000"/>
                </a:solidFill>
                <a:latin typeface="Arial"/>
                <a:ea typeface="Arial"/>
                <a:cs typeface="Arial"/>
                <a:sym typeface="Arial"/>
              </a:rPr>
              <a:t>fields</a:t>
            </a:r>
            <a:r>
              <a:rPr lang="en-US" sz="2600" dirty="0">
                <a:solidFill>
                  <a:schemeClr val="dk1"/>
                </a:solidFill>
                <a:latin typeface="Arial"/>
                <a:ea typeface="Arial"/>
                <a:cs typeface="Arial"/>
                <a:sym typeface="Arial"/>
              </a:rPr>
              <a:t> at </a:t>
            </a:r>
            <a:r>
              <a:rPr lang="en-US" sz="2600" dirty="0">
                <a:solidFill>
                  <a:srgbClr val="FF0000"/>
                </a:solidFill>
                <a:latin typeface="Arial"/>
                <a:ea typeface="Arial"/>
                <a:cs typeface="Arial"/>
                <a:sym typeface="Arial"/>
              </a:rPr>
              <a:t>class</a:t>
            </a:r>
            <a:r>
              <a:rPr lang="en-US" sz="2600" dirty="0">
                <a:solidFill>
                  <a:schemeClr val="dk1"/>
                </a:solidFill>
                <a:latin typeface="Arial"/>
                <a:ea typeface="Arial"/>
                <a:cs typeface="Arial"/>
                <a:sym typeface="Arial"/>
              </a:rPr>
              <a:t> scope</a:t>
            </a:r>
            <a:endParaRPr dirty="0"/>
          </a:p>
          <a:p>
            <a:pPr marL="690563" marR="0" lvl="0" indent="-233362" algn="just" rtl="0">
              <a:lnSpc>
                <a:spcPct val="120000"/>
              </a:lnSpc>
              <a:spcBef>
                <a:spcPts val="600"/>
              </a:spcBef>
              <a:spcAft>
                <a:spcPts val="0"/>
              </a:spcAft>
              <a:buClr>
                <a:srgbClr val="973735"/>
              </a:buClr>
              <a:buSzPts val="1820"/>
              <a:buFont typeface="Noto Sans Symbols"/>
              <a:buChar char="▪"/>
            </a:pPr>
            <a:r>
              <a:rPr lang="en-US" sz="2600" dirty="0">
                <a:solidFill>
                  <a:schemeClr val="dk1"/>
                </a:solidFill>
                <a:latin typeface="Arial"/>
                <a:ea typeface="Arial"/>
                <a:cs typeface="Arial"/>
                <a:sym typeface="Arial"/>
              </a:rPr>
              <a:t>Variables declared by using var cannot be used in the initialization expression</a:t>
            </a:r>
            <a:endParaRPr dirty="0"/>
          </a:p>
          <a:p>
            <a:pPr marL="690563" marR="0" lvl="0" indent="-233362" algn="just" rtl="0">
              <a:lnSpc>
                <a:spcPct val="120000"/>
              </a:lnSpc>
              <a:spcBef>
                <a:spcPts val="600"/>
              </a:spcBef>
              <a:spcAft>
                <a:spcPts val="0"/>
              </a:spcAft>
              <a:buClr>
                <a:srgbClr val="973735"/>
              </a:buClr>
              <a:buSzPts val="1820"/>
              <a:buFont typeface="Noto Sans Symbols"/>
              <a:buChar char="▪"/>
            </a:pPr>
            <a:r>
              <a:rPr lang="en-US" sz="2600" dirty="0">
                <a:solidFill>
                  <a:schemeClr val="dk1"/>
                </a:solidFill>
                <a:latin typeface="Arial"/>
                <a:ea typeface="Arial"/>
                <a:cs typeface="Arial"/>
                <a:sym typeface="Arial"/>
              </a:rPr>
              <a:t>Multiple implicitly-typed variables cannot be initialized in the same statement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var and dynamic type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out and params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String Interpolation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Null-Condition Operator</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locals and Ref returns</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Numeric literal syntax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Console Class</a:t>
            </a:r>
            <a:endParaRPr/>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lang="en-US" sz="2300" b="1"/>
              <a:t>Console</a:t>
            </a:r>
            <a:r>
              <a:rPr lang="en-US" sz="2300"/>
              <a:t> to the method name</a:t>
            </a:r>
            <a:endParaRPr/>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667989" y="3966692"/>
            <a:ext cx="5485633" cy="14509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Numeric Literal Syntax</a:t>
            </a:r>
            <a:endParaRPr/>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363" lvl="0" indent="-233363" algn="just" rtl="0">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marL="233363" lvl="0" indent="-233363" algn="just" rtl="0">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1873936" y="2660578"/>
            <a:ext cx="6970744" cy="37890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lang="en-US" sz="2600" b="1">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lang="en-US" sz="2600" b="1">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lang="en-US" sz="2600" b="1">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lang="en-US" sz="2600" b="1">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dirty="0"/>
          </a:p>
          <a:p>
            <a:pPr marL="342900" marR="0" lvl="0" indent="-342900" algn="just" rtl="0">
              <a:lnSpc>
                <a:spcPct val="120000"/>
              </a:lnSpc>
              <a:spcBef>
                <a:spcPts val="6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arguments marked with the </a:t>
            </a:r>
            <a:r>
              <a:rPr lang="en-US" sz="2600" b="1" dirty="0">
                <a:solidFill>
                  <a:schemeClr val="dk1"/>
                </a:solidFill>
                <a:latin typeface="Arial"/>
                <a:ea typeface="Arial"/>
                <a:cs typeface="Arial"/>
                <a:sym typeface="Arial"/>
              </a:rPr>
              <a:t>params</a:t>
            </a:r>
            <a:r>
              <a:rPr lang="en-US" sz="2600" dirty="0">
                <a:solidFill>
                  <a:schemeClr val="dk1"/>
                </a:solidFill>
                <a:latin typeface="Arial"/>
                <a:ea typeface="Arial"/>
                <a:cs typeface="Arial"/>
                <a:sym typeface="Arial"/>
              </a:rPr>
              <a:t> keyword can be processed if the caller sends in a </a:t>
            </a:r>
            <a:r>
              <a:rPr lang="en-US" sz="2600" b="1" dirty="0">
                <a:solidFill>
                  <a:schemeClr val="dk1"/>
                </a:solidFill>
                <a:latin typeface="Arial"/>
                <a:ea typeface="Arial"/>
                <a:cs typeface="Arial"/>
                <a:sym typeface="Arial"/>
              </a:rPr>
              <a:t>strongly typed </a:t>
            </a:r>
            <a:r>
              <a:rPr lang="en-US" sz="2600" b="1" dirty="0">
                <a:solidFill>
                  <a:srgbClr val="FF0000"/>
                </a:solidFill>
                <a:latin typeface="Arial"/>
                <a:ea typeface="Arial"/>
                <a:cs typeface="Arial"/>
                <a:sym typeface="Arial"/>
              </a:rPr>
              <a:t>array</a:t>
            </a:r>
            <a:r>
              <a:rPr lang="en-US" sz="2600" b="1" dirty="0">
                <a:solidFill>
                  <a:schemeClr val="dk1"/>
                </a:solidFill>
                <a:latin typeface="Arial"/>
                <a:ea typeface="Arial"/>
                <a:cs typeface="Arial"/>
                <a:sym typeface="Arial"/>
              </a:rPr>
              <a:t> </a:t>
            </a:r>
            <a:r>
              <a:rPr lang="en-US" sz="2600" dirty="0">
                <a:solidFill>
                  <a:schemeClr val="dk1"/>
                </a:solidFill>
                <a:latin typeface="Arial"/>
                <a:ea typeface="Arial"/>
                <a:cs typeface="Arial"/>
                <a:sym typeface="Arial"/>
              </a:rPr>
              <a:t>or </a:t>
            </a:r>
            <a:r>
              <a:rPr lang="en-US" sz="2600" b="1" dirty="0">
                <a:solidFill>
                  <a:schemeClr val="dk1"/>
                </a:solidFill>
                <a:latin typeface="Arial"/>
                <a:ea typeface="Arial"/>
                <a:cs typeface="Arial"/>
                <a:sym typeface="Arial"/>
              </a:rPr>
              <a:t>a </a:t>
            </a:r>
            <a:r>
              <a:rPr lang="en-US" sz="2600" b="1" dirty="0">
                <a:solidFill>
                  <a:srgbClr val="FF0000"/>
                </a:solidFill>
                <a:latin typeface="Arial"/>
                <a:ea typeface="Arial"/>
                <a:cs typeface="Arial"/>
                <a:sym typeface="Arial"/>
              </a:rPr>
              <a:t>comma-delimited list of items</a:t>
            </a:r>
            <a:endParaRPr dirty="0">
              <a:solidFill>
                <a:srgbClr val="FF0000"/>
              </a:solidFill>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parameter type must be a </a:t>
            </a:r>
            <a:r>
              <a:rPr lang="en-US" sz="2600" b="1" dirty="0">
                <a:solidFill>
                  <a:srgbClr val="FF0000"/>
                </a:solidFill>
                <a:latin typeface="Arial"/>
                <a:ea typeface="Arial"/>
                <a:cs typeface="Arial"/>
                <a:sym typeface="Arial"/>
              </a:rPr>
              <a:t>single-dimensional</a:t>
            </a:r>
            <a:r>
              <a:rPr lang="en-US" sz="2600" dirty="0">
                <a:solidFill>
                  <a:schemeClr val="dk1"/>
                </a:solidFill>
                <a:latin typeface="Arial"/>
                <a:ea typeface="Arial"/>
                <a:cs typeface="Arial"/>
                <a:sym typeface="Arial"/>
              </a:rPr>
              <a:t> array</a:t>
            </a:r>
            <a:endParaRPr dirty="0"/>
          </a:p>
          <a:p>
            <a:pPr marL="342900" marR="0" lvl="0" indent="-342900" algn="just" rtl="0">
              <a:lnSpc>
                <a:spcPct val="120000"/>
              </a:lnSpc>
              <a:spcBef>
                <a:spcPts val="6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dirty="0"/>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A </a:t>
            </a:r>
            <a:r>
              <a:rPr lang="en-US" sz="2600" b="1" dirty="0">
                <a:solidFill>
                  <a:schemeClr val="dk1"/>
                </a:solidFill>
                <a:latin typeface="Arial"/>
                <a:ea typeface="Arial"/>
                <a:cs typeface="Arial"/>
                <a:sym typeface="Arial"/>
              </a:rPr>
              <a:t>reference return value(ref returns) </a:t>
            </a:r>
            <a:r>
              <a:rPr lang="en-US" sz="2600" dirty="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lang="en-US" sz="2600" b="1" dirty="0">
                <a:solidFill>
                  <a:schemeClr val="dk1"/>
                </a:solidFill>
                <a:latin typeface="Arial"/>
                <a:ea typeface="Arial"/>
                <a:cs typeface="Arial"/>
                <a:sym typeface="Arial"/>
              </a:rPr>
              <a:t>ref local</a:t>
            </a:r>
            <a:r>
              <a:rPr lang="en-US" sz="2600" dirty="0">
                <a:solidFill>
                  <a:schemeClr val="dk1"/>
                </a:solidFill>
                <a:latin typeface="Arial"/>
                <a:ea typeface="Arial"/>
                <a:cs typeface="Arial"/>
                <a:sym typeface="Arial"/>
              </a:rPr>
              <a:t>.</a:t>
            </a:r>
            <a:endParaRPr dirty="0"/>
          </a:p>
          <a:p>
            <a:pPr marL="342900" marR="0" lvl="0" indent="-342900" algn="just" rtl="0">
              <a:lnSpc>
                <a:spcPct val="120000"/>
              </a:lnSpc>
              <a:spcBef>
                <a:spcPts val="6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A method that returns a reference return value must satisfy the following two conditions:</a:t>
            </a:r>
            <a:endParaRPr dirty="0"/>
          </a:p>
          <a:p>
            <a:pPr marL="798513" marR="0" lvl="0" indent="-457199" algn="just" rtl="0">
              <a:lnSpc>
                <a:spcPct val="90000"/>
              </a:lnSpc>
              <a:spcBef>
                <a:spcPts val="900"/>
              </a:spcBef>
              <a:spcAft>
                <a:spcPts val="0"/>
              </a:spcAft>
              <a:buClr>
                <a:srgbClr val="973735"/>
              </a:buClr>
              <a:buSzPts val="1610"/>
              <a:buFont typeface="Noto Sans Symbols"/>
              <a:buChar char="▪"/>
            </a:pPr>
            <a:r>
              <a:rPr lang="en-US" sz="2300" dirty="0">
                <a:solidFill>
                  <a:schemeClr val="dk1"/>
                </a:solidFill>
                <a:latin typeface="Arial"/>
                <a:ea typeface="Arial"/>
                <a:cs typeface="Arial"/>
                <a:sym typeface="Arial"/>
              </a:rPr>
              <a:t>The method signature includes the ref keyword in front of the return type</a:t>
            </a:r>
            <a:endParaRPr dirty="0"/>
          </a:p>
          <a:p>
            <a:pPr marL="798513" marR="0" lvl="0" indent="-457199" algn="just" rtl="0">
              <a:lnSpc>
                <a:spcPct val="90000"/>
              </a:lnSpc>
              <a:spcBef>
                <a:spcPts val="1200"/>
              </a:spcBef>
              <a:spcAft>
                <a:spcPts val="0"/>
              </a:spcAft>
              <a:buClr>
                <a:srgbClr val="973735"/>
              </a:buClr>
              <a:buSzPts val="1610"/>
              <a:buFont typeface="Noto Sans Symbols"/>
              <a:buChar char="▪"/>
            </a:pPr>
            <a:r>
              <a:rPr lang="en-US" sz="2300" dirty="0">
                <a:solidFill>
                  <a:schemeClr val="dk1"/>
                </a:solidFill>
                <a:latin typeface="Arial"/>
                <a:ea typeface="Arial"/>
                <a:cs typeface="Arial"/>
                <a:sym typeface="Arial"/>
              </a:rPr>
              <a:t>Each return statement in the method body includes the ref keyword in front of the name of the returned instance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Introduction to C#</a:t>
            </a:r>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lang="en-US" sz="2800" b="1">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lang="en-US" sz="2800" b="1">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7222983" y="3429000"/>
            <a:ext cx="4969017" cy="81280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a:t>
            </a:r>
            <a:endParaRPr/>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C# allows discard the returned value which is not required. Underscore (_) character is used for discarding the parameter</a:t>
            </a:r>
            <a:endParaRPr dirty="0"/>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Discards are equivalent to unassigned variables, they don't have a value.</a:t>
            </a:r>
            <a:endParaRPr dirty="0"/>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Discards can reduce memory allocations. </a:t>
            </a:r>
            <a:endParaRPr dirty="0"/>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Discards make the intent of our code clear. They enhance its readability and maintainability.</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t>Demo Create C# Console App using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lang="en-US" sz="2600" b="1">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case patterns</a:t>
            </a:r>
            <a:endParaRPr/>
          </a:p>
          <a:p>
            <a:pPr marL="690563" marR="0" lvl="0" indent="-233362"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lang="en-US" sz="2500" b="1">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marL="1089025" marR="0" lvl="0" indent="-342899" algn="just" rtl="0">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lang="en-US" sz="2300" i="1">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lang="en-US" sz="2300" i="1">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marL="0" marR="0" lvl="0" indent="0" algn="just" rtl="0">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marL="1089025" marR="0" lvl="1" indent="-342899" algn="just" rtl="0">
              <a:lnSpc>
                <a:spcPct val="120000"/>
              </a:lnSpc>
              <a:spcBef>
                <a:spcPts val="1200"/>
              </a:spcBef>
              <a:spcAft>
                <a:spcPts val="0"/>
              </a:spcAft>
              <a:buClr>
                <a:srgbClr val="973735"/>
              </a:buClr>
              <a:buSzPts val="1610"/>
              <a:buFont typeface="Arial"/>
              <a:buChar char="•"/>
            </a:pPr>
            <a:r>
              <a:rPr lang="en-US" sz="2300" b="0" i="0" u="none" strike="noStrike" cap="none">
                <a:solidFill>
                  <a:schemeClr val="dk1"/>
                </a:solidFill>
                <a:latin typeface="Arial"/>
                <a:ea typeface="Arial"/>
                <a:cs typeface="Arial"/>
                <a:sym typeface="Arial"/>
              </a:rPr>
              <a:t>This pattern can also be used to check if an </a:t>
            </a:r>
            <a:r>
              <a:rPr lang="en-US" sz="2300" b="0" i="1" u="none" strike="noStrike" cap="none">
                <a:solidFill>
                  <a:schemeClr val="dk1"/>
                </a:solidFill>
                <a:latin typeface="Arial"/>
                <a:ea typeface="Arial"/>
                <a:cs typeface="Arial"/>
                <a:sym typeface="Arial"/>
              </a:rPr>
              <a:t>input</a:t>
            </a:r>
            <a:r>
              <a:rPr lang="en-US" sz="2300" b="0" i="0" u="none" strike="noStrike" cap="none">
                <a:solidFill>
                  <a:schemeClr val="dk1"/>
                </a:solidFill>
                <a:latin typeface="Arial"/>
                <a:ea typeface="Arial"/>
                <a:cs typeface="Arial"/>
                <a:sym typeface="Arial"/>
              </a:rPr>
              <a:t> variable is null:</a:t>
            </a:r>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if</a:t>
            </a:r>
            <a:r>
              <a:rPr lang="en-US" sz="2300" b="0" i="0" u="none" strike="noStrike" cap="none">
                <a:solidFill>
                  <a:srgbClr val="000000"/>
                </a:solidFill>
                <a:latin typeface="Consolas"/>
                <a:ea typeface="Consolas"/>
                <a:cs typeface="Consolas"/>
                <a:sym typeface="Consolas"/>
              </a:rPr>
              <a:t> (input </a:t>
            </a:r>
            <a:r>
              <a:rPr lang="en-US" sz="2300" b="0" i="0" u="none" strike="noStrike" cap="none">
                <a:solidFill>
                  <a:srgbClr val="0000FF"/>
                </a:solidFill>
                <a:latin typeface="Consolas"/>
                <a:ea typeface="Consolas"/>
                <a:cs typeface="Consolas"/>
                <a:sym typeface="Consolas"/>
              </a:rPr>
              <a:t>is</a:t>
            </a:r>
            <a:r>
              <a:rPr lang="en-US" sz="23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null</a:t>
            </a:r>
            <a:r>
              <a:rPr lang="en-US" sz="2300" b="0" i="0" u="none" strike="noStrike" cap="none">
                <a:solidFill>
                  <a:srgbClr val="000000"/>
                </a:solidFill>
                <a:latin typeface="Consolas"/>
                <a:ea typeface="Consolas"/>
                <a:cs typeface="Consolas"/>
                <a:sym typeface="Consolas"/>
              </a:rPr>
              <a:t>)</a:t>
            </a:r>
            <a:endParaRPr sz="23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lang="en-US" sz="2600" b="1">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marL="690563" marR="0" lvl="0" indent="-288924" algn="just" rtl="0">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lang="en-US" sz="2600" b="1">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marL="457200" marR="0" lvl="0" indent="-223837"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marL="457200" marR="0" lvl="0" indent="-223837"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Demo create C# Console Application using Visual Studio.NET </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3000"/>
              <a:t>var and dynamic type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out and params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Local Function and Static Local Function</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String Interpolation and Namespaces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Null-Condition Operator and Nullable reference types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locals and Ref returns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Discards and Pattern Matching</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Numeric literal syntax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Tuples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HelloWorldApp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60" name="Google Shape;160;p7"/>
          <p:cNvSpPr/>
          <p:nvPr/>
        </p:nvSpPr>
        <p:spPr>
          <a:xfrm>
            <a:off x="357235" y="819211"/>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3. Choose </a:t>
            </a:r>
            <a:r>
              <a:rPr lang="en-US" sz="2600" b="1" i="0" u="none" strike="noStrike" cap="none">
                <a:solidFill>
                  <a:schemeClr val="dk1"/>
                </a:solidFill>
                <a:latin typeface="Arial"/>
                <a:ea typeface="Arial"/>
                <a:cs typeface="Arial"/>
                <a:sym typeface="Arial"/>
              </a:rPr>
              <a:t>Target Framework</a:t>
            </a:r>
            <a:r>
              <a:rPr lang="en-US" sz="2600" b="0" i="0" u="none" strike="noStrike" cap="none">
                <a:solidFill>
                  <a:schemeClr val="dk1"/>
                </a:solidFill>
                <a:latin typeface="Arial"/>
                <a:ea typeface="Arial"/>
                <a:cs typeface="Arial"/>
                <a:sym typeface="Arial"/>
              </a:rPr>
              <a:t>: .NET 5.0(Current) then click </a:t>
            </a:r>
            <a:r>
              <a:rPr lang="en-US" sz="2600" b="1" i="0" u="none" strike="noStrike" cap="none">
                <a:solidFill>
                  <a:schemeClr val="dk1"/>
                </a:solidFill>
                <a:latin typeface="Arial"/>
                <a:ea typeface="Arial"/>
                <a:cs typeface="Arial"/>
                <a:sym typeface="Arial"/>
              </a:rPr>
              <a:t>Create</a:t>
            </a:r>
            <a:endParaRPr/>
          </a:p>
        </p:txBody>
      </p:sp>
      <p:grpSp>
        <p:nvGrpSpPr>
          <p:cNvPr id="161" name="Google Shape;161;p7"/>
          <p:cNvGrpSpPr/>
          <p:nvPr/>
        </p:nvGrpSpPr>
        <p:grpSpPr>
          <a:xfrm>
            <a:off x="1089712" y="2012568"/>
            <a:ext cx="9807302" cy="3602450"/>
            <a:chOff x="1089712" y="1947254"/>
            <a:chExt cx="9807302" cy="3602450"/>
          </a:xfrm>
        </p:grpSpPr>
        <p:grpSp>
          <p:nvGrpSpPr>
            <p:cNvPr id="162" name="Google Shape;162;p7"/>
            <p:cNvGrpSpPr/>
            <p:nvPr/>
          </p:nvGrpSpPr>
          <p:grpSpPr>
            <a:xfrm>
              <a:off x="1089712" y="1947254"/>
              <a:ext cx="9807302" cy="3602450"/>
              <a:chOff x="1211010" y="1872608"/>
              <a:chExt cx="9807302" cy="3602450"/>
            </a:xfrm>
          </p:grpSpPr>
          <p:pic>
            <p:nvPicPr>
              <p:cNvPr id="163" name="Google Shape;163;p7"/>
              <p:cNvPicPr preferRelativeResize="0"/>
              <p:nvPr/>
            </p:nvPicPr>
            <p:blipFill rotWithShape="1">
              <a:blip r:embed="rId3">
                <a:alphaModFix/>
              </a:blip>
              <a:srcRect/>
              <a:stretch/>
            </p:blipFill>
            <p:spPr>
              <a:xfrm>
                <a:off x="1211010" y="1872608"/>
                <a:ext cx="9807302" cy="3602450"/>
              </a:xfrm>
              <a:prstGeom prst="rect">
                <a:avLst/>
              </a:prstGeom>
              <a:noFill/>
              <a:ln>
                <a:noFill/>
              </a:ln>
            </p:spPr>
          </p:pic>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7</a:t>
                </a:r>
                <a:endParaRPr/>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3862873"/>
                <a:ext cx="1502969" cy="46160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4. Write code for </a:t>
            </a:r>
            <a:r>
              <a:rPr lang="en-US" sz="2600" b="1" i="0" u="none" strike="noStrike" cap="none">
                <a:solidFill>
                  <a:schemeClr val="dk1"/>
                </a:solidFill>
                <a:latin typeface="Arial"/>
                <a:ea typeface="Arial"/>
                <a:cs typeface="Arial"/>
                <a:sym typeface="Arial"/>
              </a:rPr>
              <a:t>Main</a:t>
            </a:r>
            <a:r>
              <a:rPr lang="en-US" sz="2600" b="0" i="0" u="none" strike="noStrike" cap="none">
                <a:solidFill>
                  <a:schemeClr val="dk1"/>
                </a:solidFill>
                <a:latin typeface="Arial"/>
                <a:ea typeface="Arial"/>
                <a:cs typeface="Arial"/>
                <a:sym typeface="Arial"/>
              </a:rPr>
              <a:t> method then press </a:t>
            </a:r>
            <a:r>
              <a:rPr lang="en-US" sz="2600" b="1" i="0" u="none" strike="noStrike" cap="none">
                <a:solidFill>
                  <a:schemeClr val="dk1"/>
                </a:solidFill>
                <a:latin typeface="Arial"/>
                <a:ea typeface="Arial"/>
                <a:cs typeface="Arial"/>
                <a:sym typeface="Arial"/>
              </a:rPr>
              <a:t>F5(</a:t>
            </a:r>
            <a:r>
              <a:rPr lang="en-US" sz="2600" b="0" i="0" u="none" strike="noStrike" cap="none">
                <a:solidFill>
                  <a:schemeClr val="dk1"/>
                </a:solidFill>
                <a:latin typeface="Arial"/>
                <a:ea typeface="Arial"/>
                <a:cs typeface="Arial"/>
                <a:sym typeface="Arial"/>
              </a:rPr>
              <a:t>run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or</a:t>
            </a:r>
            <a:r>
              <a:rPr lang="en-US" sz="2600" b="1" i="0" u="none" strike="noStrike" cap="none">
                <a:solidFill>
                  <a:schemeClr val="dk1"/>
                </a:solidFill>
                <a:latin typeface="Arial"/>
                <a:ea typeface="Arial"/>
                <a:cs typeface="Arial"/>
                <a:sym typeface="Arial"/>
              </a:rPr>
              <a:t> Ctrl+F5</a:t>
            </a:r>
            <a:r>
              <a:rPr lang="en-US" sz="2600" b="0" i="0" u="none" strike="noStrike" cap="none">
                <a:solidFill>
                  <a:schemeClr val="dk1"/>
                </a:solidFill>
                <a:latin typeface="Arial"/>
                <a:ea typeface="Arial"/>
                <a:cs typeface="Arial"/>
                <a:sym typeface="Arial"/>
              </a:rPr>
              <a:t>(run without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to run application</a:t>
            </a:r>
            <a:endParaRPr/>
          </a:p>
        </p:txBody>
      </p:sp>
      <p:pic>
        <p:nvPicPr>
          <p:cNvPr id="178" name="Google Shape;178;p8"/>
          <p:cNvPicPr preferRelativeResize="0"/>
          <p:nvPr/>
        </p:nvPicPr>
        <p:blipFill rotWithShape="1">
          <a:blip r:embed="rId3">
            <a:alphaModFix/>
          </a:blip>
          <a:srcRect/>
          <a:stretch/>
        </p:blipFill>
        <p:spPr>
          <a:xfrm>
            <a:off x="167958" y="1665385"/>
            <a:ext cx="8391085" cy="4362188"/>
          </a:xfrm>
          <a:prstGeom prst="rect">
            <a:avLst/>
          </a:prstGeom>
          <a:noFill/>
          <a:ln>
            <a:noFill/>
          </a:ln>
        </p:spPr>
      </p:pic>
      <p:pic>
        <p:nvPicPr>
          <p:cNvPr id="179" name="Google Shape;179;p8"/>
          <p:cNvPicPr preferRelativeResize="0"/>
          <p:nvPr/>
        </p:nvPicPr>
        <p:blipFill rotWithShape="1">
          <a:blip r:embed="rId4">
            <a:alphaModFix/>
          </a:blip>
          <a:srcRect/>
          <a:stretch/>
        </p:blipFill>
        <p:spPr>
          <a:xfrm>
            <a:off x="6622209" y="5108636"/>
            <a:ext cx="5457825"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Structure of a C# program</a:t>
            </a:r>
            <a:endParaRPr/>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2451</Words>
  <Application>Microsoft Office PowerPoint</Application>
  <PresentationFormat>Widescreen</PresentationFormat>
  <Paragraphs>277</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Noto Sans Symbols</vt:lpstr>
      <vt:lpstr>Arial</vt:lpstr>
      <vt:lpstr>Calibri</vt:lpstr>
      <vt:lpstr>Consolas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Long Vũ</cp:lastModifiedBy>
  <cp:revision>4</cp:revision>
  <dcterms:created xsi:type="dcterms:W3CDTF">2021-01-25T08:25:31Z</dcterms:created>
  <dcterms:modified xsi:type="dcterms:W3CDTF">2023-08-08T02:36:33Z</dcterms:modified>
</cp:coreProperties>
</file>