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8" r:id="rId3"/>
    <p:sldId id="519" r:id="rId4"/>
    <p:sldId id="518" r:id="rId5"/>
    <p:sldId id="522" r:id="rId6"/>
    <p:sldId id="516" r:id="rId7"/>
    <p:sldId id="527" r:id="rId8"/>
    <p:sldId id="517" r:id="rId9"/>
    <p:sldId id="520" r:id="rId10"/>
    <p:sldId id="521" r:id="rId11"/>
    <p:sldId id="523" r:id="rId12"/>
    <p:sldId id="529" r:id="rId13"/>
    <p:sldId id="530" r:id="rId14"/>
    <p:sldId id="524" r:id="rId15"/>
    <p:sldId id="531" r:id="rId16"/>
    <p:sldId id="525" r:id="rId17"/>
    <p:sldId id="526" r:id="rId18"/>
    <p:sldId id="532" r:id="rId19"/>
    <p:sldId id="528" r:id="rId20"/>
    <p:sldId id="533" r:id="rId21"/>
    <p:sldId id="534" r:id="rId22"/>
    <p:sldId id="535" r:id="rId23"/>
    <p:sldId id="536" r:id="rId24"/>
    <p:sldId id="537" r:id="rId25"/>
    <p:sldId id="545" r:id="rId26"/>
    <p:sldId id="538" r:id="rId27"/>
    <p:sldId id="560" r:id="rId28"/>
    <p:sldId id="561" r:id="rId29"/>
    <p:sldId id="563" r:id="rId30"/>
    <p:sldId id="562" r:id="rId31"/>
    <p:sldId id="564" r:id="rId32"/>
    <p:sldId id="553" r:id="rId33"/>
    <p:sldId id="539" r:id="rId34"/>
    <p:sldId id="540" r:id="rId35"/>
    <p:sldId id="541" r:id="rId36"/>
    <p:sldId id="543" r:id="rId37"/>
    <p:sldId id="544" r:id="rId38"/>
    <p:sldId id="546" r:id="rId39"/>
    <p:sldId id="548" r:id="rId40"/>
    <p:sldId id="554" r:id="rId41"/>
    <p:sldId id="549" r:id="rId42"/>
    <p:sldId id="556" r:id="rId43"/>
    <p:sldId id="557" r:id="rId44"/>
    <p:sldId id="559" r:id="rId45"/>
    <p:sldId id="558" r:id="rId46"/>
    <p:sldId id="555" r:id="rId47"/>
    <p:sldId id="567" r:id="rId48"/>
    <p:sldId id="565" r:id="rId49"/>
    <p:sldId id="550" r:id="rId50"/>
    <p:sldId id="26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979" autoAdjust="0"/>
  </p:normalViewPr>
  <p:slideViewPr>
    <p:cSldViewPr snapToGrid="0">
      <p:cViewPr varScale="1">
        <p:scale>
          <a:sx n="72" d="100"/>
          <a:sy n="72" d="100"/>
        </p:scale>
        <p:origin x="558" y="72"/>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103964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254279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https://caniuse.com/xhr2</a:t>
            </a:r>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4202255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https://msgpack.org/</a:t>
            </a:r>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23442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1263795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411348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991843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315559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518764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422645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423049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83330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970089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748304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1414077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1355105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1625040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https://docs.microsoft.com/en-us/aspnet/core/signalr/hub-filters?view=aspnetcore-5.0</a:t>
            </a:r>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3851030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1366257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84961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3949280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2372825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39195546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2280660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22253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37119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2168216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1972375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1484703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38</a:t>
            </a:fld>
            <a:endParaRPr lang="en-US"/>
          </a:p>
        </p:txBody>
      </p:sp>
    </p:spTree>
    <p:extLst>
      <p:ext uri="{BB962C8B-B14F-4D97-AF65-F5344CB8AC3E}">
        <p14:creationId xmlns:p14="http://schemas.microsoft.com/office/powerpoint/2010/main" val="5239313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2946405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2947732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2089851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2991261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910630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43</a:t>
            </a:fld>
            <a:endParaRPr lang="en-US"/>
          </a:p>
        </p:txBody>
      </p:sp>
    </p:spTree>
    <p:extLst>
      <p:ext uri="{BB962C8B-B14F-4D97-AF65-F5344CB8AC3E}">
        <p14:creationId xmlns:p14="http://schemas.microsoft.com/office/powerpoint/2010/main" val="2033881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44</a:t>
            </a:fld>
            <a:endParaRPr lang="en-US"/>
          </a:p>
        </p:txBody>
      </p:sp>
    </p:spTree>
    <p:extLst>
      <p:ext uri="{BB962C8B-B14F-4D97-AF65-F5344CB8AC3E}">
        <p14:creationId xmlns:p14="http://schemas.microsoft.com/office/powerpoint/2010/main" val="37931445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45</a:t>
            </a:fld>
            <a:endParaRPr lang="en-US"/>
          </a:p>
        </p:txBody>
      </p:sp>
    </p:spTree>
    <p:extLst>
      <p:ext uri="{BB962C8B-B14F-4D97-AF65-F5344CB8AC3E}">
        <p14:creationId xmlns:p14="http://schemas.microsoft.com/office/powerpoint/2010/main" val="31002893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46</a:t>
            </a:fld>
            <a:endParaRPr lang="en-US"/>
          </a:p>
        </p:txBody>
      </p:sp>
    </p:spTree>
    <p:extLst>
      <p:ext uri="{BB962C8B-B14F-4D97-AF65-F5344CB8AC3E}">
        <p14:creationId xmlns:p14="http://schemas.microsoft.com/office/powerpoint/2010/main" val="10966926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47</a:t>
            </a:fld>
            <a:endParaRPr lang="en-US"/>
          </a:p>
        </p:txBody>
      </p:sp>
    </p:spTree>
    <p:extLst>
      <p:ext uri="{BB962C8B-B14F-4D97-AF65-F5344CB8AC3E}">
        <p14:creationId xmlns:p14="http://schemas.microsoft.com/office/powerpoint/2010/main" val="13986246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48</a:t>
            </a:fld>
            <a:endParaRPr lang="en-US"/>
          </a:p>
        </p:txBody>
      </p:sp>
    </p:spTree>
    <p:extLst>
      <p:ext uri="{BB962C8B-B14F-4D97-AF65-F5344CB8AC3E}">
        <p14:creationId xmlns:p14="http://schemas.microsoft.com/office/powerpoint/2010/main" val="1510212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49</a:t>
            </a:fld>
            <a:endParaRPr lang="en-US"/>
          </a:p>
        </p:txBody>
      </p:sp>
    </p:spTree>
    <p:extLst>
      <p:ext uri="{BB962C8B-B14F-4D97-AF65-F5344CB8AC3E}">
        <p14:creationId xmlns:p14="http://schemas.microsoft.com/office/powerpoint/2010/main" val="148266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527649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971991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251573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423622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19548989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0"/>
            <a:ext cx="1182370" cy="575310"/>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70645"/>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B78142D-6D48-48A2-83B1-5FBEEEEC09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9804"/>
            <a:ext cx="1182370" cy="575310"/>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6/18/2024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Real-Time Communication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Transports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the following techniques for handling real-time communication (in order of graceful fallback):</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WebSockets</a:t>
            </a: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Server-Sent Events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Long Polling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automatically chooses the best transport method that is within the capabilities of the server and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045595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uses hubs to communicate between clients and servers.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hub is a high-level pipeline that allows a client and server to call methods on each other.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handles the dispatching across machine boundaries automatically, allowing clients to call methods on the server and vice versa. You can pass strongly-typed parameters to methods, which enables model binding.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two built-in hub protocols: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text protocol based on </a:t>
            </a:r>
            <a:r>
              <a:rPr lang="en-US" sz="2600" b="1" dirty="0"/>
              <a:t>JSON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 binary protocol based on </a:t>
            </a:r>
            <a:r>
              <a:rPr lang="en-US" sz="2600" b="1" dirty="0" err="1"/>
              <a:t>MessagePack</a:t>
            </a:r>
            <a:r>
              <a:rPr lang="en-US" sz="2600" dirty="0"/>
              <a:t> </a:t>
            </a:r>
          </a:p>
        </p:txBody>
      </p:sp>
    </p:spTree>
    <p:extLst>
      <p:ext uri="{BB962C8B-B14F-4D97-AF65-F5344CB8AC3E}">
        <p14:creationId xmlns:p14="http://schemas.microsoft.com/office/powerpoint/2010/main" val="384565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generally creates smaller messages compared to JSON.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Older browsers must support XHR level 2 to provide </a:t>
            </a:r>
            <a:r>
              <a:rPr lang="en-US" sz="2600" dirty="0" err="1"/>
              <a:t>MessagePack</a:t>
            </a:r>
            <a:r>
              <a:rPr lang="en-US" sz="2600" dirty="0"/>
              <a:t> protocol support.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Hubs call client-side code by sending messages that contain the name and parameters of the client-side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Objects sent as method parameters are </a:t>
            </a:r>
            <a:r>
              <a:rPr lang="en-US" sz="2600" dirty="0" err="1"/>
              <a:t>deserialized</a:t>
            </a:r>
            <a:r>
              <a:rPr lang="en-US" sz="2600" dirty="0"/>
              <a:t> using the configured protocol.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tries to match the name to a method in the client-side code.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finds a match, it calls the method and passes to it the </a:t>
            </a:r>
            <a:r>
              <a:rPr lang="en-US" sz="2600" dirty="0" err="1"/>
              <a:t>deserialized</a:t>
            </a:r>
            <a:r>
              <a:rPr lang="en-US" sz="2600" dirty="0"/>
              <a:t> parameter data.</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07839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7803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MessagePack</a:t>
            </a:r>
            <a:r>
              <a:rPr lang="en-US" sz="2600" dirty="0"/>
              <a:t> is an efficient binary serialization format.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It lets you exchange data among multiple languages like JSON. But it's faster and smaller. Small integers are encoded into a single byte, and typical short strings require only one extra byte in addition to the strings themselves</a:t>
            </a:r>
            <a:r>
              <a:rPr lang="en-US" sz="2800" dirty="0"/>
              <a:t>.</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581400" y="3430040"/>
            <a:ext cx="4921141" cy="2702190"/>
          </a:xfrm>
          <a:prstGeom prst="rect">
            <a:avLst/>
          </a:prstGeom>
        </p:spPr>
      </p:pic>
    </p:spTree>
    <p:extLst>
      <p:ext uri="{BB962C8B-B14F-4D97-AF65-F5344CB8AC3E}">
        <p14:creationId xmlns:p14="http://schemas.microsoft.com/office/powerpoint/2010/main" val="416249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Use hubs in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enables you to call methods on connected clients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server code, you define methods that are called by client.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 the client code, you define methods that are called from the server.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takes care of everything behind the scenes that makes real-time client-to-server and server-to-client communications possible.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51405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and use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1547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hub by declaring a class that inherits from Hub, and add public methods to it.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Clients can call methods that are defined as public.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885418" y="3414877"/>
            <a:ext cx="7829550" cy="1962150"/>
          </a:xfrm>
          <a:prstGeom prst="rect">
            <a:avLst/>
          </a:prstGeom>
        </p:spPr>
      </p:pic>
    </p:spTree>
    <p:extLst>
      <p:ext uri="{BB962C8B-B14F-4D97-AF65-F5344CB8AC3E}">
        <p14:creationId xmlns:p14="http://schemas.microsoft.com/office/powerpoint/2010/main" val="165433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Configure </a:t>
            </a:r>
            <a:r>
              <a:rPr lang="en-US" sz="4000" b="1" dirty="0" err="1"/>
              <a:t>SignalR</a:t>
            </a:r>
            <a:r>
              <a:rPr lang="en-US" sz="4000" b="1" dirty="0"/>
              <a:t>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78259"/>
          </a:xfrm>
          <a:prstGeom prst="rect">
            <a:avLst/>
          </a:prstGeom>
          <a:noFill/>
        </p:spPr>
        <p:txBody>
          <a:bodyPr wrap="square">
            <a:spAutoFit/>
          </a:bodyPr>
          <a:lstStyle/>
          <a:p>
            <a:pPr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middleware requires some services, which are configured by calling </a:t>
            </a:r>
            <a:r>
              <a:rPr lang="en-US" sz="2400" dirty="0" err="1">
                <a:latin typeface="Consolas" panose="020B0609020204030204" pitchFamily="49" charset="0"/>
              </a:rPr>
              <a:t>services.AddSignalR</a:t>
            </a:r>
            <a:r>
              <a:rPr lang="en-US" sz="2400" dirty="0">
                <a:latin typeface="Consolas" panose="020B0609020204030204" pitchFamily="49" charset="0"/>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adding </a:t>
            </a:r>
            <a:r>
              <a:rPr lang="en-US" sz="2600" dirty="0" err="1"/>
              <a:t>SignalR</a:t>
            </a:r>
            <a:r>
              <a:rPr lang="en-US" sz="2600" dirty="0"/>
              <a:t> functionality to an ASP.NET Core app, setup </a:t>
            </a:r>
            <a:r>
              <a:rPr lang="en-US" sz="2600" dirty="0" err="1"/>
              <a:t>SignalR</a:t>
            </a:r>
            <a:r>
              <a:rPr lang="en-US" sz="2600" dirty="0"/>
              <a:t> routes by calling </a:t>
            </a:r>
            <a:r>
              <a:rPr lang="en-US" sz="2600" dirty="0" err="1"/>
              <a:t>endpoint.MapHub</a:t>
            </a:r>
            <a:r>
              <a:rPr lang="en-US" sz="2600" dirty="0"/>
              <a:t> in the </a:t>
            </a:r>
            <a:r>
              <a:rPr lang="en-US" sz="2600" dirty="0" err="1"/>
              <a:t>Startup.Configure</a:t>
            </a:r>
            <a:r>
              <a:rPr lang="en-US" sz="2600" dirty="0"/>
              <a:t> method's </a:t>
            </a:r>
            <a:r>
              <a:rPr lang="en-US" sz="2600" dirty="0" err="1"/>
              <a:t>app.UseEndpoints</a:t>
            </a:r>
            <a:r>
              <a:rPr lang="en-US" sz="2600" dirty="0"/>
              <a:t> callback.</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app.UseRouting</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err="1">
                <a:latin typeface="Consolas" panose="020B0609020204030204" pitchFamily="49" charset="0"/>
              </a:rPr>
              <a:t>app.UseEndpoints</a:t>
            </a:r>
            <a:r>
              <a:rPr lang="en-US" sz="2400" dirty="0">
                <a:latin typeface="Consolas" panose="020B0609020204030204" pitchFamily="49" charset="0"/>
              </a:rPr>
              <a:t>(endpoints =&gt;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endpoints.MapHub</a:t>
            </a:r>
            <a:r>
              <a:rPr lang="en-US" sz="2400" dirty="0">
                <a:latin typeface="Consolas" panose="020B0609020204030204" pitchFamily="49" charset="0"/>
              </a:rPr>
              <a:t>&lt;</a:t>
            </a:r>
            <a:r>
              <a:rPr lang="en-US" sz="2400" dirty="0" err="1">
                <a:latin typeface="Consolas" panose="020B0609020204030204" pitchFamily="49" charset="0"/>
              </a:rPr>
              <a:t>ChatHub</a:t>
            </a:r>
            <a:r>
              <a:rPr lang="en-US" sz="2400" dirty="0">
                <a:latin typeface="Consolas" panose="020B0609020204030204" pitchFamily="49" charset="0"/>
              </a:rPr>
              <a:t>&gt;("/</a:t>
            </a:r>
            <a:r>
              <a:rPr lang="en-US" sz="2400" dirty="0" err="1">
                <a:latin typeface="Consolas" panose="020B0609020204030204" pitchFamily="49" charset="0"/>
              </a:rPr>
              <a:t>chathub</a:t>
            </a:r>
            <a:r>
              <a:rPr lang="en-US" sz="2400" dirty="0">
                <a:latin typeface="Consolas" panose="020B0609020204030204" pitchFamily="49" charset="0"/>
              </a:rPr>
              <a:t>");</a:t>
            </a:r>
          </a:p>
          <a:p>
            <a:pPr lvl="1" algn="just">
              <a:spcBef>
                <a:spcPts val="300"/>
              </a:spcBef>
              <a:spcAft>
                <a:spcPts val="300"/>
              </a:spcAft>
              <a:buClr>
                <a:srgbClr val="973735"/>
              </a:buClr>
              <a:buSzPct val="50000"/>
              <a:tabLst>
                <a:tab pos="241300" algn="l"/>
              </a:tabLst>
              <a:defRPr/>
            </a:pPr>
            <a:r>
              <a:rPr lang="en-US" sz="2400" dirty="0">
                <a:latin typeface="Consolas" panose="020B0609020204030204" pitchFamily="49" charset="0"/>
              </a:rPr>
              <a:t>});</a:t>
            </a:r>
          </a:p>
        </p:txBody>
      </p:sp>
    </p:spTree>
    <p:extLst>
      <p:ext uri="{BB962C8B-B14F-4D97-AF65-F5344CB8AC3E}">
        <p14:creationId xmlns:p14="http://schemas.microsoft.com/office/powerpoint/2010/main" val="31160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Hub class has a Context property that contains the properties with information about the connection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353537836"/>
              </p:ext>
            </p:extLst>
          </p:nvPr>
        </p:nvGraphicFramePr>
        <p:xfrm>
          <a:off x="396763" y="2235622"/>
          <a:ext cx="11227677" cy="4157115"/>
        </p:xfrm>
        <a:graphic>
          <a:graphicData uri="http://schemas.openxmlformats.org/drawingml/2006/table">
            <a:tbl>
              <a:tblPr firstRow="1" firstCol="1" bandRow="1">
                <a:tableStyleId>{5C22544A-7EE6-4342-B048-85BDC9FD1C3A}</a:tableStyleId>
              </a:tblPr>
              <a:tblGrid>
                <a:gridCol w="2411638">
                  <a:extLst>
                    <a:ext uri="{9D8B030D-6E8A-4147-A177-3AD203B41FA5}">
                      <a16:colId xmlns:a16="http://schemas.microsoft.com/office/drawing/2014/main" val="322376457"/>
                    </a:ext>
                  </a:extLst>
                </a:gridCol>
                <a:gridCol w="8816039">
                  <a:extLst>
                    <a:ext uri="{9D8B030D-6E8A-4147-A177-3AD203B41FA5}">
                      <a16:colId xmlns:a16="http://schemas.microsoft.com/office/drawing/2014/main" val="3096136678"/>
                    </a:ext>
                  </a:extLst>
                </a:gridCol>
              </a:tblGrid>
              <a:tr h="350831">
                <a:tc>
                  <a:txBody>
                    <a:bodyPr/>
                    <a:lstStyle/>
                    <a:p>
                      <a:pPr marL="269875" algn="ctr">
                        <a:lnSpc>
                          <a:spcPct val="150000"/>
                        </a:lnSpc>
                        <a:spcAft>
                          <a:spcPts val="0"/>
                        </a:spcAft>
                      </a:pPr>
                      <a:r>
                        <a:rPr lang="en-US" sz="1600" dirty="0">
                          <a:effectLst/>
                        </a:rPr>
                        <a:t>Property</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600" dirty="0">
                          <a:effectLst/>
                        </a:rPr>
                        <a:t>Description</a:t>
                      </a:r>
                      <a:endParaRPr lang="en-US" sz="16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519266"/>
                  </a:ext>
                </a:extLst>
              </a:tr>
              <a:tr h="684295">
                <a:tc>
                  <a:txBody>
                    <a:bodyPr/>
                    <a:lstStyle/>
                    <a:p>
                      <a:pPr marL="269875">
                        <a:lnSpc>
                          <a:spcPct val="150000"/>
                        </a:lnSpc>
                        <a:spcAft>
                          <a:spcPts val="0"/>
                        </a:spcAft>
                      </a:pPr>
                      <a:r>
                        <a:rPr lang="en-US" sz="1500" dirty="0" err="1">
                          <a:effectLst/>
                        </a:rPr>
                        <a:t>ConnectionId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unique ID for the connection, assigned by </a:t>
                      </a:r>
                      <a:r>
                        <a:rPr lang="en-US" sz="1500" dirty="0" err="1">
                          <a:effectLst/>
                        </a:rPr>
                        <a:t>SignalR</a:t>
                      </a:r>
                      <a:r>
                        <a:rPr lang="en-US" sz="1500" dirty="0">
                          <a:effectLst/>
                        </a:rPr>
                        <a:t>. There is one connection ID for each connection.</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712836629"/>
                  </a:ext>
                </a:extLst>
              </a:tr>
              <a:tr h="684295">
                <a:tc>
                  <a:txBody>
                    <a:bodyPr/>
                    <a:lstStyle/>
                    <a:p>
                      <a:pPr marL="269875">
                        <a:lnSpc>
                          <a:spcPct val="150000"/>
                        </a:lnSpc>
                        <a:spcAft>
                          <a:spcPts val="0"/>
                        </a:spcAft>
                      </a:pPr>
                      <a:r>
                        <a:rPr lang="en-US" sz="1500" dirty="0" err="1">
                          <a:effectLst/>
                        </a:rPr>
                        <a:t>UserIdentifier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user identifier. By default, </a:t>
                      </a:r>
                      <a:r>
                        <a:rPr lang="en-US" sz="1500" dirty="0" err="1">
                          <a:effectLst/>
                        </a:rPr>
                        <a:t>SignalR</a:t>
                      </a:r>
                      <a:r>
                        <a:rPr lang="en-US" sz="1500" dirty="0">
                          <a:effectLst/>
                        </a:rPr>
                        <a:t> uses the </a:t>
                      </a:r>
                      <a:r>
                        <a:rPr lang="en-US" sz="1500" dirty="0" err="1">
                          <a:effectLst/>
                        </a:rPr>
                        <a:t>ClaimTypes.NameIdentifier</a:t>
                      </a:r>
                      <a:r>
                        <a:rPr lang="en-US" sz="1500" dirty="0">
                          <a:effectLst/>
                        </a:rPr>
                        <a:t> from the </a:t>
                      </a:r>
                      <a:r>
                        <a:rPr lang="en-US" sz="1500" dirty="0" err="1">
                          <a:effectLst/>
                        </a:rPr>
                        <a:t>ClaimsPrincipal</a:t>
                      </a:r>
                      <a:r>
                        <a:rPr lang="en-US" sz="1500" dirty="0">
                          <a:effectLst/>
                        </a:rPr>
                        <a:t> associated with the connection as the user identifier.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439557935"/>
                  </a:ext>
                </a:extLst>
              </a:tr>
              <a:tr h="350831">
                <a:tc>
                  <a:txBody>
                    <a:bodyPr/>
                    <a:lstStyle/>
                    <a:p>
                      <a:pPr marL="269875">
                        <a:lnSpc>
                          <a:spcPct val="150000"/>
                        </a:lnSpc>
                        <a:spcAft>
                          <a:spcPts val="0"/>
                        </a:spcAft>
                      </a:pPr>
                      <a:r>
                        <a:rPr lang="en-US" sz="1500">
                          <a:effectLst/>
                        </a:rPr>
                        <a:t>User</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a:t>
                      </a:r>
                      <a:r>
                        <a:rPr lang="en-US" sz="1500" dirty="0" err="1">
                          <a:effectLst/>
                        </a:rPr>
                        <a:t>ClaimsPrincipal</a:t>
                      </a:r>
                      <a:r>
                        <a:rPr lang="en-US" sz="1500" dirty="0">
                          <a:effectLst/>
                        </a:rPr>
                        <a:t> associated with the current user.</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43116205"/>
                  </a:ext>
                </a:extLst>
              </a:tr>
              <a:tr h="1017758">
                <a:tc>
                  <a:txBody>
                    <a:bodyPr/>
                    <a:lstStyle/>
                    <a:p>
                      <a:pPr marL="269875">
                        <a:lnSpc>
                          <a:spcPct val="150000"/>
                        </a:lnSpc>
                        <a:spcAft>
                          <a:spcPts val="0"/>
                        </a:spcAft>
                      </a:pPr>
                      <a:r>
                        <a:rPr lang="en-US" sz="1500" dirty="0">
                          <a:effectLst/>
                        </a:rPr>
                        <a:t>Items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key/value collection that can be used to share data within the scope of this connection. Data can be stored in this collection and it will persist for the connection across different hub method invocations.</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678214711"/>
                  </a:ext>
                </a:extLst>
              </a:tr>
              <a:tr h="684295">
                <a:tc>
                  <a:txBody>
                    <a:bodyPr/>
                    <a:lstStyle/>
                    <a:p>
                      <a:pPr marL="269875">
                        <a:lnSpc>
                          <a:spcPct val="150000"/>
                        </a:lnSpc>
                        <a:spcAft>
                          <a:spcPts val="0"/>
                        </a:spcAft>
                      </a:pPr>
                      <a:r>
                        <a:rPr lang="en-US" sz="1500">
                          <a:effectLst/>
                        </a:rPr>
                        <a:t>Features</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the collection of features available on the connection. For now, this collection isn't needed in most scenarios, so it isn't documented in detail yet.</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14611546"/>
                  </a:ext>
                </a:extLst>
              </a:tr>
              <a:tr h="350831">
                <a:tc>
                  <a:txBody>
                    <a:bodyPr/>
                    <a:lstStyle/>
                    <a:p>
                      <a:pPr marL="269875">
                        <a:lnSpc>
                          <a:spcPct val="150000"/>
                        </a:lnSpc>
                        <a:spcAft>
                          <a:spcPts val="0"/>
                        </a:spcAft>
                      </a:pPr>
                      <a:r>
                        <a:rPr lang="en-US" sz="1500">
                          <a:effectLst/>
                        </a:rPr>
                        <a:t>ConnectionAborted</a:t>
                      </a:r>
                      <a:endParaRPr lang="en-US" sz="15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500" dirty="0">
                          <a:effectLst/>
                        </a:rPr>
                        <a:t>Gets a </a:t>
                      </a:r>
                      <a:r>
                        <a:rPr lang="en-US" sz="1500" dirty="0" err="1">
                          <a:effectLst/>
                        </a:rPr>
                        <a:t>CancellationToken</a:t>
                      </a:r>
                      <a:r>
                        <a:rPr lang="en-US" sz="1500" dirty="0">
                          <a:effectLst/>
                        </a:rPr>
                        <a:t> that notifies when the connection is aborted.</a:t>
                      </a:r>
                      <a:endParaRPr lang="en-US" sz="15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32750369"/>
                  </a:ext>
                </a:extLst>
              </a:tr>
            </a:tbl>
          </a:graphicData>
        </a:graphic>
      </p:graphicFrame>
    </p:spTree>
    <p:extLst>
      <p:ext uri="{BB962C8B-B14F-4D97-AF65-F5344CB8AC3E}">
        <p14:creationId xmlns:p14="http://schemas.microsoft.com/office/powerpoint/2010/main" val="821172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Context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3127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Hub.Context</a:t>
            </a:r>
            <a:r>
              <a:rPr lang="en-US" sz="2600" dirty="0"/>
              <a:t> also contains the methods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885647842"/>
              </p:ext>
            </p:extLst>
          </p:nvPr>
        </p:nvGraphicFramePr>
        <p:xfrm>
          <a:off x="396762" y="2187191"/>
          <a:ext cx="10954409" cy="2154230"/>
        </p:xfrm>
        <a:graphic>
          <a:graphicData uri="http://schemas.openxmlformats.org/drawingml/2006/table">
            <a:tbl>
              <a:tblPr firstRow="1" firstCol="1" bandRow="1">
                <a:tableStyleId>{5C22544A-7EE6-4342-B048-85BDC9FD1C3A}</a:tableStyleId>
              </a:tblPr>
              <a:tblGrid>
                <a:gridCol w="2674280">
                  <a:extLst>
                    <a:ext uri="{9D8B030D-6E8A-4147-A177-3AD203B41FA5}">
                      <a16:colId xmlns:a16="http://schemas.microsoft.com/office/drawing/2014/main" val="2158151404"/>
                    </a:ext>
                  </a:extLst>
                </a:gridCol>
                <a:gridCol w="8280129">
                  <a:extLst>
                    <a:ext uri="{9D8B030D-6E8A-4147-A177-3AD203B41FA5}">
                      <a16:colId xmlns:a16="http://schemas.microsoft.com/office/drawing/2014/main" val="3165464218"/>
                    </a:ext>
                  </a:extLst>
                </a:gridCol>
              </a:tblGrid>
              <a:tr h="409185">
                <a:tc>
                  <a:txBody>
                    <a:bodyPr/>
                    <a:lstStyle/>
                    <a:p>
                      <a:pPr marL="269875" algn="ctr">
                        <a:lnSpc>
                          <a:spcPct val="150000"/>
                        </a:lnSpc>
                        <a:spcAft>
                          <a:spcPts val="0"/>
                        </a:spcAft>
                      </a:pPr>
                      <a:r>
                        <a:rPr lang="en-US" sz="1800">
                          <a:effectLst/>
                        </a:rPr>
                        <a:t>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870832378"/>
                  </a:ext>
                </a:extLst>
              </a:tr>
              <a:tr h="1293170">
                <a:tc>
                  <a:txBody>
                    <a:bodyPr/>
                    <a:lstStyle/>
                    <a:p>
                      <a:pPr marL="269875">
                        <a:lnSpc>
                          <a:spcPct val="150000"/>
                        </a:lnSpc>
                        <a:spcAft>
                          <a:spcPts val="0"/>
                        </a:spcAft>
                      </a:pPr>
                      <a:r>
                        <a:rPr lang="en-US" sz="1800" dirty="0" err="1">
                          <a:effectLst/>
                        </a:rPr>
                        <a:t>GetHttpContext</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Returns the </a:t>
                      </a:r>
                      <a:r>
                        <a:rPr lang="en-US" sz="1800" dirty="0" err="1">
                          <a:effectLst/>
                        </a:rPr>
                        <a:t>HttpContext</a:t>
                      </a:r>
                      <a:r>
                        <a:rPr lang="en-US" sz="1800" dirty="0">
                          <a:effectLst/>
                        </a:rPr>
                        <a:t> for the connection, or null if the connection is not associated with an HTTP request. For HTTP connections, you can use this method to get information such as HTTP headers and query strings.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121584875"/>
                  </a:ext>
                </a:extLst>
              </a:tr>
              <a:tr h="409185">
                <a:tc>
                  <a:txBody>
                    <a:bodyPr/>
                    <a:lstStyle/>
                    <a:p>
                      <a:pPr marL="269875">
                        <a:lnSpc>
                          <a:spcPct val="150000"/>
                        </a:lnSpc>
                        <a:spcAft>
                          <a:spcPts val="0"/>
                        </a:spcAft>
                      </a:pPr>
                      <a:r>
                        <a:rPr lang="en-US" sz="1800">
                          <a:effectLst/>
                        </a:rPr>
                        <a:t>Abort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Aborts the connection.</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76259117"/>
                  </a:ext>
                </a:extLst>
              </a:tr>
            </a:tbl>
          </a:graphicData>
        </a:graphic>
      </p:graphicFrame>
    </p:spTree>
    <p:extLst>
      <p:ext uri="{BB962C8B-B14F-4D97-AF65-F5344CB8AC3E}">
        <p14:creationId xmlns:p14="http://schemas.microsoft.com/office/powerpoint/2010/main" val="2215682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The Hub class has a Clients property that contains the following properties for communication between server and client</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graphicFrame>
        <p:nvGraphicFramePr>
          <p:cNvPr id="2" name="Table 1"/>
          <p:cNvGraphicFramePr>
            <a:graphicFrameLocks noGrp="1"/>
          </p:cNvGraphicFramePr>
          <p:nvPr>
            <p:extLst>
              <p:ext uri="{D42A27DB-BD31-4B8C-83A1-F6EECF244321}">
                <p14:modId xmlns:p14="http://schemas.microsoft.com/office/powerpoint/2010/main" val="751144486"/>
              </p:ext>
            </p:extLst>
          </p:nvPr>
        </p:nvGraphicFramePr>
        <p:xfrm>
          <a:off x="501869" y="2615768"/>
          <a:ext cx="10515600" cy="2133600"/>
        </p:xfrm>
        <a:graphic>
          <a:graphicData uri="http://schemas.openxmlformats.org/drawingml/2006/table">
            <a:tbl>
              <a:tblPr firstRow="1" firstCol="1" bandRow="1">
                <a:tableStyleId>{5C22544A-7EE6-4342-B048-85BDC9FD1C3A}</a:tableStyleId>
              </a:tblPr>
              <a:tblGrid>
                <a:gridCol w="2514600">
                  <a:extLst>
                    <a:ext uri="{9D8B030D-6E8A-4147-A177-3AD203B41FA5}">
                      <a16:colId xmlns:a16="http://schemas.microsoft.com/office/drawing/2014/main" val="1766098645"/>
                    </a:ext>
                  </a:extLst>
                </a:gridCol>
                <a:gridCol w="8001000">
                  <a:extLst>
                    <a:ext uri="{9D8B030D-6E8A-4147-A177-3AD203B41FA5}">
                      <a16:colId xmlns:a16="http://schemas.microsoft.com/office/drawing/2014/main" val="3281610074"/>
                    </a:ext>
                  </a:extLst>
                </a:gridCol>
              </a:tblGrid>
              <a:tr h="0">
                <a:tc>
                  <a:txBody>
                    <a:bodyPr/>
                    <a:lstStyle/>
                    <a:p>
                      <a:pPr marL="269875" algn="ctr">
                        <a:lnSpc>
                          <a:spcPct val="150000"/>
                        </a:lnSpc>
                        <a:spcAft>
                          <a:spcPts val="0"/>
                        </a:spcAft>
                      </a:pPr>
                      <a:r>
                        <a:rPr lang="en-US" sz="1800">
                          <a:effectLst/>
                        </a:rPr>
                        <a:t>Property</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31168021"/>
                  </a:ext>
                </a:extLst>
              </a:tr>
              <a:tr h="0">
                <a:tc>
                  <a:txBody>
                    <a:bodyPr/>
                    <a:lstStyle/>
                    <a:p>
                      <a:pPr marL="269875">
                        <a:lnSpc>
                          <a:spcPct val="150000"/>
                        </a:lnSpc>
                        <a:spcAft>
                          <a:spcPts val="0"/>
                        </a:spcAft>
                      </a:pPr>
                      <a:r>
                        <a:rPr lang="en-US" sz="1800">
                          <a:effectLst/>
                        </a:rPr>
                        <a:t>All</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92200249"/>
                  </a:ext>
                </a:extLst>
              </a:tr>
              <a:tr h="0">
                <a:tc>
                  <a:txBody>
                    <a:bodyPr/>
                    <a:lstStyle/>
                    <a:p>
                      <a:pPr marL="269875">
                        <a:lnSpc>
                          <a:spcPct val="150000"/>
                        </a:lnSpc>
                        <a:spcAft>
                          <a:spcPts val="0"/>
                        </a:spcAft>
                      </a:pPr>
                      <a:r>
                        <a:rPr lang="en-US" sz="1800">
                          <a:effectLst/>
                        </a:rPr>
                        <a:t>Caller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55963899"/>
                  </a:ext>
                </a:extLst>
              </a:tr>
              <a:tr h="0">
                <a:tc>
                  <a:txBody>
                    <a:bodyPr/>
                    <a:lstStyle/>
                    <a:p>
                      <a:pPr marL="269875">
                        <a:lnSpc>
                          <a:spcPct val="150000"/>
                        </a:lnSpc>
                        <a:spcAft>
                          <a:spcPts val="0"/>
                        </a:spcAft>
                      </a:pPr>
                      <a:r>
                        <a:rPr lang="en-US" sz="1800">
                          <a:effectLst/>
                        </a:rPr>
                        <a:t>Others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connected clients except the client that invoked the 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96704447"/>
                  </a:ext>
                </a:extLst>
              </a:tr>
            </a:tbl>
          </a:graphicData>
        </a:graphic>
      </p:graphicFrame>
    </p:spTree>
    <p:extLst>
      <p:ext uri="{BB962C8B-B14F-4D97-AF65-F5344CB8AC3E}">
        <p14:creationId xmlns:p14="http://schemas.microsoft.com/office/powerpoint/2010/main" val="345064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6768"/>
            <a:ext cx="11720551" cy="4883128"/>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Understand Real-Time Communication application</a:t>
            </a:r>
          </a:p>
          <a:p>
            <a:pPr marL="342900" indent="-342900">
              <a:lnSpc>
                <a:spcPct val="100000"/>
              </a:lnSpc>
              <a:buClr>
                <a:srgbClr val="973735"/>
              </a:buClr>
              <a:buSzPct val="50000"/>
              <a:buFont typeface="Wingdings" pitchFamily="2" charset="2"/>
              <a:buChar char="u"/>
              <a:defRPr/>
            </a:pPr>
            <a:r>
              <a:rPr lang="en-US" sz="2600" dirty="0"/>
              <a:t>Understand the concepts of  creating ASP.NET Core with </a:t>
            </a:r>
            <a:r>
              <a:rPr lang="en-US" sz="2600" dirty="0" err="1"/>
              <a:t>SignalR</a:t>
            </a:r>
            <a:endParaRPr lang="en-US" sz="2600" dirty="0"/>
          </a:p>
          <a:p>
            <a:pPr marL="800100" lvl="1" indent="-342900">
              <a:lnSpc>
                <a:spcPct val="100000"/>
              </a:lnSpc>
              <a:buClr>
                <a:srgbClr val="973735"/>
              </a:buClr>
              <a:buSzPct val="50000"/>
              <a:buFont typeface="Wingdings" pitchFamily="2" charset="2"/>
              <a:buChar char="u"/>
              <a:defRPr/>
            </a:pPr>
            <a:r>
              <a:rPr lang="en-US" sz="2600" dirty="0"/>
              <a:t>Transports</a:t>
            </a:r>
          </a:p>
          <a:p>
            <a:pPr marL="800100" lvl="1"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The Clients object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Hub.Clients</a:t>
            </a:r>
            <a:r>
              <a:rPr lang="en-US" sz="2600" dirty="0"/>
              <a:t> also contains the following methods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1635994843"/>
              </p:ext>
            </p:extLst>
          </p:nvPr>
        </p:nvGraphicFramePr>
        <p:xfrm>
          <a:off x="84082" y="1860730"/>
          <a:ext cx="12107918" cy="4930540"/>
        </p:xfrm>
        <a:graphic>
          <a:graphicData uri="http://schemas.openxmlformats.org/drawingml/2006/table">
            <a:tbl>
              <a:tblPr firstRow="1" firstCol="1" bandRow="1">
                <a:tableStyleId>{5C22544A-7EE6-4342-B048-85BDC9FD1C3A}</a:tableStyleId>
              </a:tblPr>
              <a:tblGrid>
                <a:gridCol w="2449181">
                  <a:extLst>
                    <a:ext uri="{9D8B030D-6E8A-4147-A177-3AD203B41FA5}">
                      <a16:colId xmlns:a16="http://schemas.microsoft.com/office/drawing/2014/main" val="1251320078"/>
                    </a:ext>
                  </a:extLst>
                </a:gridCol>
                <a:gridCol w="9658737">
                  <a:extLst>
                    <a:ext uri="{9D8B030D-6E8A-4147-A177-3AD203B41FA5}">
                      <a16:colId xmlns:a16="http://schemas.microsoft.com/office/drawing/2014/main" val="2326295069"/>
                    </a:ext>
                  </a:extLst>
                </a:gridCol>
              </a:tblGrid>
              <a:tr h="409311">
                <a:tc>
                  <a:txBody>
                    <a:bodyPr/>
                    <a:lstStyle/>
                    <a:p>
                      <a:pPr marL="269875" algn="ctr">
                        <a:lnSpc>
                          <a:spcPct val="150000"/>
                        </a:lnSpc>
                        <a:spcAft>
                          <a:spcPts val="0"/>
                        </a:spcAft>
                      </a:pPr>
                      <a:r>
                        <a:rPr lang="en-US" sz="1800" dirty="0">
                          <a:effectLst/>
                        </a:rPr>
                        <a:t>Method</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gn="ctr">
                        <a:lnSpc>
                          <a:spcPct val="150000"/>
                        </a:lnSpc>
                        <a:spcAft>
                          <a:spcPts val="0"/>
                        </a:spcAft>
                      </a:pPr>
                      <a:r>
                        <a:rPr lang="en-US" sz="1800">
                          <a:effectLst/>
                        </a:rPr>
                        <a:t>Description</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70573877"/>
                  </a:ext>
                </a:extLst>
              </a:tr>
              <a:tr h="409311">
                <a:tc>
                  <a:txBody>
                    <a:bodyPr/>
                    <a:lstStyle/>
                    <a:p>
                      <a:pPr marL="269875">
                        <a:lnSpc>
                          <a:spcPct val="150000"/>
                        </a:lnSpc>
                        <a:spcAft>
                          <a:spcPts val="0"/>
                        </a:spcAft>
                      </a:pPr>
                      <a:r>
                        <a:rPr lang="en-US" sz="1800">
                          <a:effectLst/>
                        </a:rPr>
                        <a:t>AllExcept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connected clients except for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67195646"/>
                  </a:ext>
                </a:extLst>
              </a:tr>
              <a:tr h="409311">
                <a:tc>
                  <a:txBody>
                    <a:bodyPr/>
                    <a:lstStyle/>
                    <a:p>
                      <a:pPr marL="269875">
                        <a:lnSpc>
                          <a:spcPct val="150000"/>
                        </a:lnSpc>
                        <a:spcAft>
                          <a:spcPts val="0"/>
                        </a:spcAft>
                      </a:pPr>
                      <a:r>
                        <a:rPr lang="en-US" sz="1800">
                          <a:effectLst/>
                        </a:rPr>
                        <a:t>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specific connected client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867610057"/>
                  </a:ext>
                </a:extLst>
              </a:tr>
              <a:tr h="409311">
                <a:tc>
                  <a:txBody>
                    <a:bodyPr/>
                    <a:lstStyle/>
                    <a:p>
                      <a:pPr marL="269875">
                        <a:lnSpc>
                          <a:spcPct val="150000"/>
                        </a:lnSpc>
                        <a:spcAft>
                          <a:spcPts val="0"/>
                        </a:spcAft>
                      </a:pPr>
                      <a:r>
                        <a:rPr lang="en-US" sz="1800">
                          <a:effectLst/>
                        </a:rPr>
                        <a:t>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specific connected clients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648214405"/>
                  </a:ext>
                </a:extLst>
              </a:tr>
              <a:tr h="409311">
                <a:tc>
                  <a:txBody>
                    <a:bodyPr/>
                    <a:lstStyle/>
                    <a:p>
                      <a:pPr marL="269875">
                        <a:lnSpc>
                          <a:spcPct val="150000"/>
                        </a:lnSpc>
                        <a:spcAft>
                          <a:spcPts val="0"/>
                        </a:spcAft>
                      </a:pPr>
                      <a:r>
                        <a:rPr lang="en-US" sz="1800">
                          <a:effectLst/>
                        </a:rPr>
                        <a:t>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756513638"/>
                  </a:ext>
                </a:extLst>
              </a:tr>
              <a:tr h="743150">
                <a:tc>
                  <a:txBody>
                    <a:bodyPr/>
                    <a:lstStyle/>
                    <a:p>
                      <a:pPr marL="269875">
                        <a:lnSpc>
                          <a:spcPct val="150000"/>
                        </a:lnSpc>
                        <a:spcAft>
                          <a:spcPts val="0"/>
                        </a:spcAft>
                      </a:pPr>
                      <a:r>
                        <a:rPr lang="en-US" sz="1800">
                          <a:effectLst/>
                        </a:rPr>
                        <a:t>GroupExcept</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in the specified group, except the specified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557242"/>
                  </a:ext>
                </a:extLst>
              </a:tr>
              <a:tr h="409311">
                <a:tc>
                  <a:txBody>
                    <a:bodyPr/>
                    <a:lstStyle/>
                    <a:p>
                      <a:pPr marL="269875">
                        <a:lnSpc>
                          <a:spcPct val="150000"/>
                        </a:lnSpc>
                        <a:spcAft>
                          <a:spcPts val="0"/>
                        </a:spcAft>
                      </a:pPr>
                      <a:r>
                        <a:rPr lang="en-US" sz="1800">
                          <a:effectLst/>
                        </a:rPr>
                        <a:t>Groups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multiple groups of connections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660228471"/>
                  </a:ext>
                </a:extLst>
              </a:tr>
              <a:tr h="743150">
                <a:tc>
                  <a:txBody>
                    <a:bodyPr/>
                    <a:lstStyle/>
                    <a:p>
                      <a:pPr marL="269875">
                        <a:lnSpc>
                          <a:spcPct val="150000"/>
                        </a:lnSpc>
                        <a:spcAft>
                          <a:spcPts val="0"/>
                        </a:spcAft>
                      </a:pPr>
                      <a:r>
                        <a:rPr lang="en-US" sz="1800">
                          <a:effectLst/>
                        </a:rPr>
                        <a:t>OthersInGroup</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 group of connections, excluding the client that invoked the hub method</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299202578"/>
                  </a:ext>
                </a:extLst>
              </a:tr>
              <a:tr h="409311">
                <a:tc>
                  <a:txBody>
                    <a:bodyPr/>
                    <a:lstStyle/>
                    <a:p>
                      <a:pPr marL="269875">
                        <a:lnSpc>
                          <a:spcPct val="150000"/>
                        </a:lnSpc>
                        <a:spcAft>
                          <a:spcPts val="0"/>
                        </a:spcAft>
                      </a:pPr>
                      <a:r>
                        <a:rPr lang="en-US" sz="1800">
                          <a:effectLst/>
                        </a:rPr>
                        <a:t>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a:effectLst/>
                        </a:rPr>
                        <a:t>Calls a method on all connections associated with a specific user</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92078470"/>
                  </a:ext>
                </a:extLst>
              </a:tr>
              <a:tr h="409311">
                <a:tc>
                  <a:txBody>
                    <a:bodyPr/>
                    <a:lstStyle/>
                    <a:p>
                      <a:pPr marL="269875">
                        <a:lnSpc>
                          <a:spcPct val="150000"/>
                        </a:lnSpc>
                        <a:spcAft>
                          <a:spcPts val="0"/>
                        </a:spcAft>
                      </a:pPr>
                      <a:r>
                        <a:rPr lang="en-US" sz="1800">
                          <a:effectLst/>
                        </a:rPr>
                        <a:t>Users</a:t>
                      </a:r>
                      <a:endParaRPr lang="en-US" sz="180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tc>
                  <a:txBody>
                    <a:bodyPr/>
                    <a:lstStyle/>
                    <a:p>
                      <a:pPr marL="269875">
                        <a:lnSpc>
                          <a:spcPct val="150000"/>
                        </a:lnSpc>
                        <a:spcAft>
                          <a:spcPts val="0"/>
                        </a:spcAft>
                      </a:pPr>
                      <a:r>
                        <a:rPr lang="en-US" sz="1800" dirty="0">
                          <a:effectLst/>
                        </a:rPr>
                        <a:t>Calls a method on all connections associated with the specified users</a:t>
                      </a:r>
                      <a:endParaRPr lang="en-US" sz="1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996553277"/>
                  </a:ext>
                </a:extLst>
              </a:tr>
            </a:tbl>
          </a:graphicData>
        </a:graphic>
      </p:graphicFrame>
    </p:spTree>
    <p:extLst>
      <p:ext uri="{BB962C8B-B14F-4D97-AF65-F5344CB8AC3E}">
        <p14:creationId xmlns:p14="http://schemas.microsoft.com/office/powerpoint/2010/main" val="229351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Send messages to clients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1633200"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To make calls to specific clients, use the properties of the Clients object.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1937824"/>
            <a:ext cx="9846901" cy="4374075"/>
          </a:xfrm>
          <a:prstGeom prst="rect">
            <a:avLst/>
          </a:prstGeom>
        </p:spPr>
      </p:pic>
      <p:sp>
        <p:nvSpPr>
          <p:cNvPr id="5" name="Rounded Rectangular Callout 4"/>
          <p:cNvSpPr/>
          <p:nvPr/>
        </p:nvSpPr>
        <p:spPr>
          <a:xfrm>
            <a:off x="7744424" y="443529"/>
            <a:ext cx="4152608" cy="1123712"/>
          </a:xfrm>
          <a:prstGeom prst="wedgeRoundRectCallout">
            <a:avLst>
              <a:gd name="adj1" fmla="val -142516"/>
              <a:gd name="adj2" fmla="val 147263"/>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defRPr/>
            </a:pPr>
            <a:r>
              <a:rPr lang="en-US" sz="2000" i="1" dirty="0" err="1">
                <a:solidFill>
                  <a:srgbClr val="FF0000"/>
                </a:solidFill>
              </a:rPr>
              <a:t>SendMessage</a:t>
            </a:r>
            <a:r>
              <a:rPr lang="en-US" sz="2000" i="1" dirty="0">
                <a:solidFill>
                  <a:srgbClr val="FF0000"/>
                </a:solidFill>
              </a:rPr>
              <a:t>()</a:t>
            </a:r>
            <a:r>
              <a:rPr lang="en-US" sz="2000" dirty="0">
                <a:solidFill>
                  <a:srgbClr val="FF0000"/>
                </a:solidFill>
              </a:rPr>
              <a:t> sends a message to all connected clients, using </a:t>
            </a:r>
            <a:r>
              <a:rPr lang="en-US" sz="2000" dirty="0" err="1">
                <a:solidFill>
                  <a:srgbClr val="FF0000"/>
                </a:solidFill>
              </a:rPr>
              <a:t>Clients.All</a:t>
            </a:r>
            <a:r>
              <a:rPr lang="en-US" sz="2000" dirty="0">
                <a:solidFill>
                  <a:srgbClr val="FF0000"/>
                </a:solidFill>
              </a:rPr>
              <a:t>.</a:t>
            </a:r>
          </a:p>
        </p:txBody>
      </p:sp>
      <p:sp>
        <p:nvSpPr>
          <p:cNvPr id="7" name="Rounded Rectangular Callout 6"/>
          <p:cNvSpPr/>
          <p:nvPr/>
        </p:nvSpPr>
        <p:spPr>
          <a:xfrm>
            <a:off x="7744424" y="2032771"/>
            <a:ext cx="4152608" cy="1123712"/>
          </a:xfrm>
          <a:prstGeom prst="wedgeRoundRectCallout">
            <a:avLst>
              <a:gd name="adj1" fmla="val -141501"/>
              <a:gd name="adj2" fmla="val 114488"/>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tabLst>
                <a:tab pos="241300" algn="l"/>
              </a:tabLst>
              <a:defRPr/>
            </a:pPr>
            <a:r>
              <a:rPr lang="en-US" sz="2000" i="1" dirty="0" err="1">
                <a:solidFill>
                  <a:srgbClr val="FF0000"/>
                </a:solidFill>
              </a:rPr>
              <a:t>SendMessageToCaller</a:t>
            </a:r>
            <a:r>
              <a:rPr lang="en-US" sz="2000" i="1" dirty="0">
                <a:solidFill>
                  <a:srgbClr val="FF0000"/>
                </a:solidFill>
              </a:rPr>
              <a:t>() sends a message back to the caller, using </a:t>
            </a:r>
            <a:r>
              <a:rPr lang="en-US" sz="2000" i="1" dirty="0" err="1">
                <a:solidFill>
                  <a:srgbClr val="FF0000"/>
                </a:solidFill>
              </a:rPr>
              <a:t>Clients.Caller</a:t>
            </a:r>
            <a:r>
              <a:rPr lang="en-US" sz="2000" i="1" dirty="0">
                <a:solidFill>
                  <a:srgbClr val="FF0000"/>
                </a:solidFill>
              </a:rPr>
              <a:t>.</a:t>
            </a:r>
          </a:p>
        </p:txBody>
      </p:sp>
      <p:sp>
        <p:nvSpPr>
          <p:cNvPr id="8" name="Rounded Rectangular Callout 7"/>
          <p:cNvSpPr/>
          <p:nvPr/>
        </p:nvSpPr>
        <p:spPr>
          <a:xfrm>
            <a:off x="7856259" y="3703286"/>
            <a:ext cx="4040773" cy="1123712"/>
          </a:xfrm>
          <a:prstGeom prst="wedgeRoundRectCallout">
            <a:avLst>
              <a:gd name="adj1" fmla="val -150323"/>
              <a:gd name="adj2" fmla="val 97536"/>
              <a:gd name="adj3" fmla="val 16667"/>
            </a:avLst>
          </a:prstGeom>
          <a:noFill/>
          <a:ln>
            <a:solidFill>
              <a:srgbClr val="FF0000"/>
            </a:solidFill>
          </a:ln>
        </p:spPr>
        <p:txBody>
          <a:bodyPr wrap="square">
            <a:spAutoFit/>
          </a:bodyPr>
          <a:lstStyle/>
          <a:p>
            <a:pPr marL="0" lvl="1" algn="just">
              <a:spcBef>
                <a:spcPts val="300"/>
              </a:spcBef>
              <a:spcAft>
                <a:spcPts val="300"/>
              </a:spcAft>
              <a:buClr>
                <a:srgbClr val="973735"/>
              </a:buClr>
              <a:buSzPct val="50000"/>
            </a:pPr>
            <a:r>
              <a:rPr lang="en-US" sz="2000" i="1" dirty="0" err="1">
                <a:solidFill>
                  <a:srgbClr val="FF0000"/>
                </a:solidFill>
              </a:rPr>
              <a:t>SendMessageToGroup</a:t>
            </a:r>
            <a:r>
              <a:rPr lang="en-US" sz="2000" i="1" dirty="0">
                <a:solidFill>
                  <a:srgbClr val="FF0000"/>
                </a:solidFill>
              </a:rPr>
              <a:t>() sends a message to all clients in the </a:t>
            </a:r>
            <a:r>
              <a:rPr lang="en-US" sz="2000" i="1" dirty="0" err="1">
                <a:solidFill>
                  <a:srgbClr val="FF0000"/>
                </a:solidFill>
              </a:rPr>
              <a:t>SignalR</a:t>
            </a:r>
            <a:r>
              <a:rPr lang="en-US" sz="2000" i="1" dirty="0">
                <a:solidFill>
                  <a:srgbClr val="FF0000"/>
                </a:solidFill>
              </a:rPr>
              <a:t> Users group.</a:t>
            </a:r>
          </a:p>
        </p:txBody>
      </p:sp>
      <p:sp>
        <p:nvSpPr>
          <p:cNvPr id="10" name="Rectangle 9"/>
          <p:cNvSpPr/>
          <p:nvPr/>
        </p:nvSpPr>
        <p:spPr>
          <a:xfrm>
            <a:off x="2781300" y="2594627"/>
            <a:ext cx="1295400" cy="262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043711" y="3838400"/>
            <a:ext cx="2082800" cy="203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43711" y="5283200"/>
            <a:ext cx="20828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219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Strongly typed hubs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8559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drawback of using </a:t>
            </a:r>
            <a:r>
              <a:rPr lang="en-US" sz="2600" dirty="0" err="1"/>
              <a:t>SendAsync</a:t>
            </a:r>
            <a:r>
              <a:rPr lang="en-US" sz="2600" dirty="0"/>
              <a:t> is that it relies on a magic string to specify the client method to be called.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This leaves code open to runtime errors if the method name is misspelled or missing from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An alternative to using </a:t>
            </a:r>
            <a:r>
              <a:rPr lang="en-US" sz="2600" dirty="0" err="1"/>
              <a:t>SendAsync</a:t>
            </a:r>
            <a:r>
              <a:rPr lang="en-US" sz="2600" dirty="0"/>
              <a:t> is to strongly type the Hub with </a:t>
            </a:r>
            <a:r>
              <a:rPr lang="en-US" sz="2600" b="1" dirty="0"/>
              <a:t>Hub&lt;T&gt;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188378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Change the name of a hub method</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47814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By default, a server hub method name is the name of the .NET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Can use the [</a:t>
            </a:r>
            <a:r>
              <a:rPr lang="en-US" sz="2600" dirty="0" err="1"/>
              <a:t>HubMethodName</a:t>
            </a:r>
            <a:r>
              <a:rPr lang="en-US" sz="2600" dirty="0"/>
              <a:t>] attribute to change this default and manually specify a name for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client should use this name, instead of the .NET method name, when invoking the method.</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3" y="3784599"/>
            <a:ext cx="7997937" cy="1597485"/>
          </a:xfrm>
          <a:prstGeom prst="rect">
            <a:avLst/>
          </a:prstGeom>
        </p:spPr>
      </p:pic>
      <p:sp>
        <p:nvSpPr>
          <p:cNvPr id="5" name="Rectangle 4"/>
          <p:cNvSpPr/>
          <p:nvPr/>
        </p:nvSpPr>
        <p:spPr>
          <a:xfrm>
            <a:off x="396763" y="3784599"/>
            <a:ext cx="4051300" cy="3175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3017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0321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SignalR</a:t>
            </a:r>
            <a:r>
              <a:rPr lang="en-US" sz="2600" dirty="0"/>
              <a:t> Hubs API provides the </a:t>
            </a:r>
            <a:r>
              <a:rPr lang="en-US" sz="2600" dirty="0" err="1"/>
              <a:t>OnConnectedAsync</a:t>
            </a:r>
            <a:r>
              <a:rPr lang="en-US" sz="2600" dirty="0"/>
              <a:t> and </a:t>
            </a:r>
            <a:r>
              <a:rPr lang="en-US" sz="2600" dirty="0" err="1"/>
              <a:t>OnDisconnectedAsync</a:t>
            </a:r>
            <a:r>
              <a:rPr lang="en-US" sz="2600" dirty="0"/>
              <a:t> virtual methods to manage and track connections.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Override the </a:t>
            </a:r>
            <a:r>
              <a:rPr lang="en-US" sz="2600" dirty="0" err="1"/>
              <a:t>OnConnectedAsync</a:t>
            </a:r>
            <a:r>
              <a:rPr lang="en-US" sz="2600" dirty="0"/>
              <a:t> virtual method to perform actions when a client connects to the Hub, such as adding it to a group.</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400" dirty="0"/>
              <a:t>Override the </a:t>
            </a:r>
            <a:r>
              <a:rPr lang="en-US" sz="2400" dirty="0" err="1"/>
              <a:t>OnDisconnectedAsync</a:t>
            </a:r>
            <a:r>
              <a:rPr lang="en-US" sz="2400" dirty="0"/>
              <a:t> virtual method to perform actions when a client disconnects. If the client disconnects intentionally (by calling </a:t>
            </a:r>
            <a:r>
              <a:rPr lang="en-US" sz="2400" dirty="0" err="1"/>
              <a:t>connection.stop</a:t>
            </a:r>
            <a:r>
              <a:rPr lang="en-US" sz="2400" dirty="0"/>
              <a:t>(), for example), the exception parameter will be null. However, if the client is disconnected due to an error (such as a network failure), the exception parameter will contain an exception describing the failure.</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478993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events for a connection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3871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989859" y="1653364"/>
            <a:ext cx="9855941" cy="3878947"/>
          </a:xfrm>
          <a:prstGeom prst="rect">
            <a:avLst/>
          </a:prstGeom>
        </p:spPr>
      </p:pic>
      <p:sp>
        <p:nvSpPr>
          <p:cNvPr id="5" name="Rectangle 4"/>
          <p:cNvSpPr/>
          <p:nvPr/>
        </p:nvSpPr>
        <p:spPr>
          <a:xfrm>
            <a:off x="4521200" y="1905000"/>
            <a:ext cx="22987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83100" y="3924300"/>
            <a:ext cx="5003800" cy="317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6627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Handle errors</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50892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Exceptions thrown in your hub methods are sent to the client that invoked the method.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On the JavaScript client, the invoke method returns a JavaScript Promise.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the client receives an error with a handler attached to the promise using catch, it's invoked and passed as a JavaScript Error object.</a:t>
            </a:r>
          </a:p>
          <a:p>
            <a:pPr algn="just">
              <a:spcBef>
                <a:spcPts val="300"/>
              </a:spcBef>
              <a:spcAft>
                <a:spcPts val="300"/>
              </a:spcAft>
              <a:buClr>
                <a:srgbClr val="973735"/>
              </a:buClr>
              <a:buSzPct val="50000"/>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87362" y="3890962"/>
            <a:ext cx="9134475" cy="523875"/>
          </a:xfrm>
          <a:prstGeom prst="rect">
            <a:avLst/>
          </a:prstGeom>
        </p:spPr>
      </p:pic>
    </p:spTree>
    <p:extLst>
      <p:ext uri="{BB962C8B-B14F-4D97-AF65-F5344CB8AC3E}">
        <p14:creationId xmlns:p14="http://schemas.microsoft.com/office/powerpoint/2010/main" val="714143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75514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Are available in ASP.NET Core 5.0 or later.</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Allow logic to run before and after hub methods are invoked by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Work with Hub filter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Use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402357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5394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filter by declaring a class that inherits from </a:t>
            </a:r>
            <a:r>
              <a:rPr lang="en-US" sz="2600" dirty="0" err="1"/>
              <a:t>IHubFilter</a:t>
            </a:r>
            <a:r>
              <a:rPr lang="en-US" sz="2600" dirty="0"/>
              <a:t>, and add the </a:t>
            </a:r>
            <a:r>
              <a:rPr lang="en-US" sz="2600" dirty="0" err="1"/>
              <a:t>InvokeMethodAsync</a:t>
            </a:r>
            <a:r>
              <a:rPr lang="en-US" sz="2600" dirty="0"/>
              <a:t> method.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There is also </a:t>
            </a:r>
            <a:r>
              <a:rPr lang="en-US" sz="2600" dirty="0" err="1"/>
              <a:t>OnConnectedAsync</a:t>
            </a:r>
            <a:r>
              <a:rPr lang="en-US" sz="2600" dirty="0"/>
              <a:t> and </a:t>
            </a:r>
            <a:r>
              <a:rPr lang="en-US" sz="2600" dirty="0" err="1"/>
              <a:t>OnDisconnectedAsync</a:t>
            </a:r>
            <a:r>
              <a:rPr lang="en-US" sz="2600" dirty="0"/>
              <a:t> that can optionally be implemented to wrap the </a:t>
            </a:r>
            <a:r>
              <a:rPr lang="en-US" sz="2600" dirty="0" err="1"/>
              <a:t>OnConnectedAsync</a:t>
            </a:r>
            <a:r>
              <a:rPr lang="en-US" sz="2600" dirty="0"/>
              <a:t> and </a:t>
            </a:r>
            <a:r>
              <a:rPr lang="en-US" sz="2600" dirty="0" err="1"/>
              <a:t>OnDisconnectedAsync</a:t>
            </a:r>
            <a:r>
              <a:rPr lang="en-US" sz="2600" dirty="0"/>
              <a:t> hub methods respectively.</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959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907941"/>
          </a:xfrm>
          <a:prstGeom prst="rect">
            <a:avLst/>
          </a:prstGeom>
          <a:noFill/>
        </p:spPr>
        <p:txBody>
          <a:bodyPr wrap="square">
            <a:spAutoFit/>
          </a:bodyPr>
          <a:lstStyle/>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21222" y="138135"/>
            <a:ext cx="8270778" cy="6332053"/>
          </a:xfrm>
          <a:prstGeom prst="rect">
            <a:avLst/>
          </a:prstGeom>
        </p:spPr>
      </p:pic>
      <p:sp>
        <p:nvSpPr>
          <p:cNvPr id="5" name="Rectangle 4"/>
          <p:cNvSpPr/>
          <p:nvPr/>
        </p:nvSpPr>
        <p:spPr>
          <a:xfrm>
            <a:off x="6007100" y="138135"/>
            <a:ext cx="901700" cy="217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65900" y="720006"/>
            <a:ext cx="1308100" cy="207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18100" y="4191000"/>
            <a:ext cx="61341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156200" y="5588000"/>
            <a:ext cx="1409700" cy="190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3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447552" y="2916691"/>
            <a:ext cx="5744448" cy="3004974"/>
          </a:xfrm>
          <a:prstGeom prst="rect">
            <a:avLst/>
          </a:prstGeom>
        </p:spPr>
      </p:pic>
      <p:pic>
        <p:nvPicPr>
          <p:cNvPr id="5" name="Picture 4"/>
          <p:cNvPicPr>
            <a:picLocks noChangeAspect="1"/>
          </p:cNvPicPr>
          <p:nvPr/>
        </p:nvPicPr>
        <p:blipFill>
          <a:blip r:embed="rId4"/>
          <a:stretch>
            <a:fillRect/>
          </a:stretch>
        </p:blipFill>
        <p:spPr>
          <a:xfrm>
            <a:off x="287497" y="1695778"/>
            <a:ext cx="5571904" cy="2935671"/>
          </a:xfrm>
          <a:prstGeom prst="rect">
            <a:avLst/>
          </a:prstGeom>
        </p:spPr>
      </p:pic>
      <p:sp>
        <p:nvSpPr>
          <p:cNvPr id="7" name="Rectangle 6"/>
          <p:cNvSpPr/>
          <p:nvPr/>
        </p:nvSpPr>
        <p:spPr>
          <a:xfrm>
            <a:off x="1023016" y="4548895"/>
            <a:ext cx="4100866" cy="492443"/>
          </a:xfrm>
          <a:prstGeom prst="rect">
            <a:avLst/>
          </a:prstGeom>
        </p:spPr>
        <p:txBody>
          <a:bodyPr wrap="none">
            <a:spAutoFit/>
          </a:bodyPr>
          <a:lstStyle/>
          <a:p>
            <a:r>
              <a:rPr lang="en-US" sz="2600" dirty="0"/>
              <a:t>Traditional Web Approach </a:t>
            </a:r>
          </a:p>
        </p:txBody>
      </p:sp>
      <p:sp>
        <p:nvSpPr>
          <p:cNvPr id="8" name="Rectangle 7"/>
          <p:cNvSpPr/>
          <p:nvPr/>
        </p:nvSpPr>
        <p:spPr>
          <a:xfrm>
            <a:off x="7361103" y="2561825"/>
            <a:ext cx="4426661" cy="492443"/>
          </a:xfrm>
          <a:prstGeom prst="rect">
            <a:avLst/>
          </a:prstGeom>
        </p:spPr>
        <p:txBody>
          <a:bodyPr wrap="none">
            <a:spAutoFit/>
          </a:bodyPr>
          <a:lstStyle/>
          <a:p>
            <a:r>
              <a:rPr lang="en-US" sz="2600" dirty="0"/>
              <a:t>Real Time Web Applications </a:t>
            </a:r>
          </a:p>
        </p:txBody>
      </p:sp>
    </p:spTree>
    <p:extLst>
      <p:ext uri="{BB962C8B-B14F-4D97-AF65-F5344CB8AC3E}">
        <p14:creationId xmlns:p14="http://schemas.microsoft.com/office/powerpoint/2010/main" val="12850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- 4</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73921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Configure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Hub filters can be applied globally or per hub type.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order in which filters are added is the order in which the filters run. Global hub filters run before local hub filters.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96762" y="3359149"/>
            <a:ext cx="7667737" cy="3146875"/>
          </a:xfrm>
          <a:prstGeom prst="rect">
            <a:avLst/>
          </a:prstGeom>
        </p:spPr>
      </p:pic>
      <p:sp>
        <p:nvSpPr>
          <p:cNvPr id="5" name="Rectangle 4"/>
          <p:cNvSpPr/>
          <p:nvPr/>
        </p:nvSpPr>
        <p:spPr>
          <a:xfrm>
            <a:off x="2349500" y="4660900"/>
            <a:ext cx="1054100"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05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Hub filters - 5</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When writing the filter logic, try to make it generic by using attributes on hub methods instead of checking for hub method names.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Consider a filter that will check a hub method argument for banned phrases and replace any phrases it finds with ***</a:t>
            </a:r>
            <a:endParaRPr lang="en-US" sz="2400" dirty="0">
              <a:solidFill>
                <a:srgbClr val="111111"/>
              </a:solidFill>
              <a:latin typeface="+mj-lt"/>
            </a:endParaRPr>
          </a:p>
        </p:txBody>
      </p:sp>
    </p:spTree>
    <p:extLst>
      <p:ext uri="{BB962C8B-B14F-4D97-AF65-F5344CB8AC3E}">
        <p14:creationId xmlns:p14="http://schemas.microsoft.com/office/powerpoint/2010/main" val="3467672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Simple Chat </a:t>
            </a:r>
            <a:r>
              <a:rPr lang="en-US" sz="4400" b="1" dirty="0">
                <a:solidFill>
                  <a:schemeClr val="accent2"/>
                </a:solidFill>
                <a:latin typeface="Arial" panose="020B0604020202020204" pitchFamily="34" charset="0"/>
                <a:cs typeface="Arial" panose="020B0604020202020204" pitchFamily="34" charset="0"/>
              </a:rPr>
              <a:t>with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60469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Create simple chat with ASP.NET Core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a web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Add the </a:t>
            </a:r>
            <a:r>
              <a:rPr lang="en-US" sz="2600" dirty="0" err="1"/>
              <a:t>SignalR</a:t>
            </a:r>
            <a:r>
              <a:rPr lang="en-US" sz="2600" dirty="0"/>
              <a:t> client library.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 </a:t>
            </a:r>
            <a:r>
              <a:rPr lang="en-US" sz="2600" dirty="0" err="1"/>
              <a:t>SignalR</a:t>
            </a:r>
            <a:r>
              <a:rPr lang="en-US" sz="2600" dirty="0"/>
              <a:t> hub.</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Configure the project to use </a:t>
            </a:r>
            <a:r>
              <a:rPr lang="en-US" sz="2600" dirty="0" err="1"/>
              <a:t>SignalR</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Add code that sends messages from any client to all connected clients.</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7940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a web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0262" y="1916796"/>
            <a:ext cx="5029200" cy="2998757"/>
          </a:xfrm>
          <a:prstGeom prst="rect">
            <a:avLst/>
          </a:prstGeom>
        </p:spPr>
      </p:pic>
      <p:pic>
        <p:nvPicPr>
          <p:cNvPr id="5" name="Picture 4"/>
          <p:cNvPicPr>
            <a:picLocks noChangeAspect="1"/>
          </p:cNvPicPr>
          <p:nvPr/>
        </p:nvPicPr>
        <p:blipFill>
          <a:blip r:embed="rId4"/>
          <a:stretch>
            <a:fillRect/>
          </a:stretch>
        </p:blipFill>
        <p:spPr>
          <a:xfrm>
            <a:off x="6548757" y="1295439"/>
            <a:ext cx="5029200" cy="3057356"/>
          </a:xfrm>
          <a:prstGeom prst="rect">
            <a:avLst/>
          </a:prstGeom>
        </p:spPr>
      </p:pic>
      <p:pic>
        <p:nvPicPr>
          <p:cNvPr id="7" name="Picture 6"/>
          <p:cNvPicPr>
            <a:picLocks noChangeAspect="1"/>
          </p:cNvPicPr>
          <p:nvPr/>
        </p:nvPicPr>
        <p:blipFill>
          <a:blip r:embed="rId5"/>
          <a:stretch>
            <a:fillRect/>
          </a:stretch>
        </p:blipFill>
        <p:spPr>
          <a:xfrm>
            <a:off x="4912404" y="3394487"/>
            <a:ext cx="5029200" cy="3067481"/>
          </a:xfrm>
          <a:prstGeom prst="rect">
            <a:avLst/>
          </a:prstGeom>
        </p:spPr>
      </p:pic>
    </p:spTree>
    <p:extLst>
      <p:ext uri="{BB962C8B-B14F-4D97-AF65-F5344CB8AC3E}">
        <p14:creationId xmlns:p14="http://schemas.microsoft.com/office/powerpoint/2010/main" val="3407521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algn="just">
              <a:spcBef>
                <a:spcPts val="300"/>
              </a:spcBef>
              <a:spcAft>
                <a:spcPts val="300"/>
              </a:spcAft>
              <a:buClr>
                <a:srgbClr val="973735"/>
              </a:buClr>
              <a:buSzPct val="50000"/>
              <a:tabLst>
                <a:tab pos="241300" algn="l"/>
              </a:tabLst>
              <a:defRPr/>
            </a:pPr>
            <a:r>
              <a:rPr lang="en-US" sz="4000" b="1" dirty="0"/>
              <a:t>Step 2. Add the </a:t>
            </a:r>
            <a:r>
              <a:rPr lang="en-US" sz="4000" b="1" dirty="0" err="1"/>
              <a:t>SignalR</a:t>
            </a:r>
            <a:r>
              <a:rPr lang="en-US" sz="4000" b="1" dirty="0"/>
              <a:t> client library.</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70108" y="1508349"/>
            <a:ext cx="5618221" cy="4511602"/>
          </a:xfrm>
          <a:prstGeom prst="rect">
            <a:avLst/>
          </a:prstGeom>
        </p:spPr>
      </p:pic>
      <p:pic>
        <p:nvPicPr>
          <p:cNvPr id="5" name="Picture 4"/>
          <p:cNvPicPr>
            <a:picLocks noChangeAspect="1"/>
          </p:cNvPicPr>
          <p:nvPr/>
        </p:nvPicPr>
        <p:blipFill>
          <a:blip r:embed="rId4"/>
          <a:stretch>
            <a:fillRect/>
          </a:stretch>
        </p:blipFill>
        <p:spPr>
          <a:xfrm>
            <a:off x="5148998" y="1524410"/>
            <a:ext cx="4472051" cy="3780309"/>
          </a:xfrm>
          <a:prstGeom prst="rect">
            <a:avLst/>
          </a:prstGeom>
        </p:spPr>
      </p:pic>
      <p:cxnSp>
        <p:nvCxnSpPr>
          <p:cNvPr id="8" name="Straight Arrow Connector 7"/>
          <p:cNvCxnSpPr/>
          <p:nvPr/>
        </p:nvCxnSpPr>
        <p:spPr>
          <a:xfrm flipV="1">
            <a:off x="2819400" y="3568700"/>
            <a:ext cx="2603500" cy="1422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9132189" y="1391021"/>
            <a:ext cx="2993285" cy="4850906"/>
          </a:xfrm>
          <a:prstGeom prst="rect">
            <a:avLst/>
          </a:prstGeom>
        </p:spPr>
      </p:pic>
    </p:spTree>
    <p:extLst>
      <p:ext uri="{BB962C8B-B14F-4D97-AF65-F5344CB8AC3E}">
        <p14:creationId xmlns:p14="http://schemas.microsoft.com/office/powerpoint/2010/main" val="851224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 </a:t>
            </a:r>
            <a:r>
              <a:rPr lang="en-US" sz="4000" b="1" dirty="0" err="1"/>
              <a:t>SignalR</a:t>
            </a:r>
            <a:r>
              <a:rPr lang="en-US" sz="4000" b="1" dirty="0"/>
              <a:t> hub.</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0903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 hub is a class that serves as a high-level pipeline that handles client-server communication.</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a:t>
            </a:r>
            <a:r>
              <a:rPr lang="en-US" sz="2600" dirty="0" err="1"/>
              <a:t>ChatHub.cs</a:t>
            </a:r>
            <a:r>
              <a:rPr lang="en-US" sz="2600" dirty="0"/>
              <a:t> </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ChatHub</a:t>
            </a:r>
            <a:r>
              <a:rPr lang="en-US" sz="2600" dirty="0"/>
              <a:t> class inherits from the </a:t>
            </a:r>
            <a:r>
              <a:rPr lang="en-US" sz="2600" dirty="0" err="1"/>
              <a:t>SignalR</a:t>
            </a:r>
            <a:r>
              <a:rPr lang="en-US" sz="2600" dirty="0"/>
              <a:t> Hub class. The Hub class manages connections, groups, and messaging.</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t>
            </a:r>
            <a:r>
              <a:rPr lang="en-US" sz="2600" dirty="0" err="1"/>
              <a:t>SendMessage</a:t>
            </a:r>
            <a:r>
              <a:rPr lang="en-US" sz="2600" dirty="0"/>
              <a:t> method can be called by a connected client to send a message to all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4111637" y="4088603"/>
            <a:ext cx="8080363" cy="2084177"/>
          </a:xfrm>
          <a:prstGeom prst="rect">
            <a:avLst/>
          </a:prstGeom>
        </p:spPr>
      </p:pic>
    </p:spTree>
    <p:extLst>
      <p:ext uri="{BB962C8B-B14F-4D97-AF65-F5344CB8AC3E}">
        <p14:creationId xmlns:p14="http://schemas.microsoft.com/office/powerpoint/2010/main" val="239776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Configure the project to use </a:t>
            </a:r>
            <a:r>
              <a:rPr lang="en-US" sz="4000" b="1" dirty="0" err="1"/>
              <a:t>SignalR</a:t>
            </a:r>
            <a:r>
              <a:rPr lang="en-US" sz="4000" b="1" dirty="0"/>
              <a: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5946856" cy="317009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800" dirty="0"/>
              <a:t>The </a:t>
            </a:r>
            <a:r>
              <a:rPr lang="en-US" sz="2800" dirty="0" err="1"/>
              <a:t>SignalR</a:t>
            </a:r>
            <a:r>
              <a:rPr lang="en-US" sz="2800" dirty="0"/>
              <a:t> server must be configured to pass </a:t>
            </a:r>
            <a:r>
              <a:rPr lang="en-US" sz="2800" dirty="0" err="1"/>
              <a:t>SignalR</a:t>
            </a:r>
            <a:r>
              <a:rPr lang="en-US" sz="2800" dirty="0"/>
              <a:t> requests to </a:t>
            </a:r>
            <a:r>
              <a:rPr lang="en-US" sz="2800" dirty="0" err="1"/>
              <a:t>SignalR</a:t>
            </a:r>
            <a:r>
              <a:rPr lang="en-US" sz="2800" dirty="0"/>
              <a: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212806" y="2760626"/>
            <a:ext cx="5734050" cy="4019550"/>
          </a:xfrm>
          <a:prstGeom prst="rect">
            <a:avLst/>
          </a:prstGeom>
        </p:spPr>
      </p:pic>
      <p:pic>
        <p:nvPicPr>
          <p:cNvPr id="5" name="Picture 4"/>
          <p:cNvPicPr>
            <a:picLocks noChangeAspect="1"/>
          </p:cNvPicPr>
          <p:nvPr/>
        </p:nvPicPr>
        <p:blipFill>
          <a:blip r:embed="rId4"/>
          <a:stretch>
            <a:fillRect/>
          </a:stretch>
        </p:blipFill>
        <p:spPr>
          <a:xfrm>
            <a:off x="6159662" y="1702351"/>
            <a:ext cx="5875283" cy="4950400"/>
          </a:xfrm>
          <a:prstGeom prst="rect">
            <a:avLst/>
          </a:prstGeom>
        </p:spPr>
      </p:pic>
      <p:sp>
        <p:nvSpPr>
          <p:cNvPr id="7" name="Rectangle 6"/>
          <p:cNvSpPr/>
          <p:nvPr/>
        </p:nvSpPr>
        <p:spPr>
          <a:xfrm>
            <a:off x="927100" y="6248400"/>
            <a:ext cx="2374900" cy="232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168410" y="5911876"/>
            <a:ext cx="3035300" cy="2413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890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5. Add code that sends messages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code that sends messages from any client to all connected clients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5799083" y="1918471"/>
            <a:ext cx="5508232" cy="4378199"/>
          </a:xfrm>
          <a:prstGeom prst="rect">
            <a:avLst/>
          </a:prstGeom>
        </p:spPr>
      </p:pic>
      <p:pic>
        <p:nvPicPr>
          <p:cNvPr id="5" name="Picture 4"/>
          <p:cNvPicPr>
            <a:picLocks noChangeAspect="1"/>
          </p:cNvPicPr>
          <p:nvPr/>
        </p:nvPicPr>
        <p:blipFill>
          <a:blip r:embed="rId4"/>
          <a:stretch>
            <a:fillRect/>
          </a:stretch>
        </p:blipFill>
        <p:spPr>
          <a:xfrm>
            <a:off x="1267805" y="1918471"/>
            <a:ext cx="4316627" cy="4401758"/>
          </a:xfrm>
          <a:prstGeom prst="rect">
            <a:avLst/>
          </a:prstGeom>
        </p:spPr>
      </p:pic>
    </p:spTree>
    <p:extLst>
      <p:ext uri="{BB962C8B-B14F-4D97-AF65-F5344CB8AC3E}">
        <p14:creationId xmlns:p14="http://schemas.microsoft.com/office/powerpoint/2010/main" val="261555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6. Run application</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rotWithShape="1">
          <a:blip r:embed="rId3"/>
          <a:srcRect b="2707"/>
          <a:stretch/>
        </p:blipFill>
        <p:spPr>
          <a:xfrm>
            <a:off x="396763" y="1903064"/>
            <a:ext cx="5486400" cy="3621436"/>
          </a:xfrm>
          <a:prstGeom prst="rect">
            <a:avLst/>
          </a:prstGeom>
          <a:ln>
            <a:noFill/>
          </a:ln>
          <a:effectLst>
            <a:outerShdw blurRad="190500" algn="tl" rotWithShape="0">
              <a:srgbClr val="000000">
                <a:alpha val="70000"/>
              </a:srgbClr>
            </a:outerShdw>
          </a:effectLst>
        </p:spPr>
      </p:pic>
      <p:pic>
        <p:nvPicPr>
          <p:cNvPr id="5" name="Picture 4"/>
          <p:cNvPicPr>
            <a:picLocks noChangeAspect="1"/>
          </p:cNvPicPr>
          <p:nvPr/>
        </p:nvPicPr>
        <p:blipFill>
          <a:blip r:embed="rId4"/>
          <a:stretch>
            <a:fillRect/>
          </a:stretch>
        </p:blipFill>
        <p:spPr>
          <a:xfrm>
            <a:off x="6146897" y="1903064"/>
            <a:ext cx="5486400" cy="36219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6324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Real Time Web Applications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03187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means an immediate response being sent by the Server to the Client.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Real Time is “Pushing” instead of “Pulling”</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Push Technology is completely different from Pull Technology. </a:t>
            </a:r>
            <a:r>
              <a:rPr lang="en-US" sz="2600" dirty="0" err="1"/>
              <a:t>Its</a:t>
            </a:r>
            <a:r>
              <a:rPr lang="en-US" sz="2600" dirty="0"/>
              <a:t> about getting told what’s new, instead of asking for what’s new!</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329362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634" y="2376924"/>
            <a:ext cx="11813627" cy="192837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Create an application with Entity Framework and </a:t>
            </a:r>
            <a:r>
              <a:rPr lang="en-US" sz="4400" b="1" dirty="0" err="1">
                <a:solidFill>
                  <a:schemeClr val="accent2"/>
                </a:solidFill>
                <a:latin typeface="Arial" panose="020B0604020202020204" pitchFamily="34" charset="0"/>
                <a:cs typeface="Arial" panose="020B0604020202020204" pitchFamily="34" charset="0"/>
              </a:rPr>
              <a:t>SignalR</a:t>
            </a:r>
            <a:r>
              <a:rPr lang="en-US" sz="4400" b="1" dirty="0">
                <a:solidFill>
                  <a:schemeClr val="accent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8017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Entity Framework combined with </a:t>
            </a:r>
            <a:r>
              <a:rPr lang="en-US" sz="4000" b="1" dirty="0" err="1"/>
              <a:t>SignalR</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18576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1. Create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2. Work with Entity Framework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3. Create </a:t>
            </a:r>
            <a:r>
              <a:rPr lang="en-US" sz="2600" dirty="0" err="1"/>
              <a:t>SignalR</a:t>
            </a:r>
            <a:r>
              <a:rPr lang="en-US" sz="2600" dirty="0"/>
              <a:t> Hub and configure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4. Build CRUD functions combined with </a:t>
            </a:r>
            <a:r>
              <a:rPr lang="en-US" sz="2600" dirty="0" err="1"/>
              <a:t>SignalR</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Step 5. Build and run Project. Test all CRUD actions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733329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1. Create Project</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80049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rotWithShape="1">
          <a:blip r:embed="rId3"/>
          <a:srcRect l="10186" t="6091" r="10370" b="6008"/>
          <a:stretch/>
        </p:blipFill>
        <p:spPr bwMode="auto">
          <a:xfrm>
            <a:off x="207246" y="1590481"/>
            <a:ext cx="4319905" cy="268859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11018" r="9815" b="12592"/>
          <a:stretch/>
        </p:blipFill>
        <p:spPr bwMode="auto">
          <a:xfrm>
            <a:off x="1826992" y="3137093"/>
            <a:ext cx="4319905" cy="26828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rotWithShape="1">
          <a:blip r:embed="rId5"/>
          <a:srcRect l="10926" r="9537" b="12757"/>
          <a:stretch/>
        </p:blipFill>
        <p:spPr bwMode="auto">
          <a:xfrm>
            <a:off x="5321433" y="1717832"/>
            <a:ext cx="4319905" cy="26650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6"/>
          <a:stretch>
            <a:fillRect/>
          </a:stretch>
        </p:blipFill>
        <p:spPr>
          <a:xfrm>
            <a:off x="6612255" y="3511458"/>
            <a:ext cx="5579745" cy="313817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8744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Install the following packages from </a:t>
            </a:r>
            <a:r>
              <a:rPr lang="en-US" sz="2600" dirty="0" err="1"/>
              <a:t>NuGet</a:t>
            </a:r>
            <a:r>
              <a:rPr lang="en-US" sz="2600" dirty="0"/>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Products.cs</a:t>
            </a:r>
            <a:r>
              <a:rPr lang="en-US" sz="2600" dirty="0"/>
              <a:t>” entity and “</a:t>
            </a:r>
            <a:r>
              <a:rPr lang="en-US" sz="2600" dirty="0" err="1"/>
              <a:t>ApplicationDBContext.cs</a:t>
            </a:r>
            <a:r>
              <a:rPr lang="en-US" sz="2600" dirty="0"/>
              <a:t>” classes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Add-Migration and Update-Database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ProductsController</a:t>
            </a:r>
            <a:r>
              <a:rPr lang="en-US" sz="2600" dirty="0"/>
              <a:t> with </a:t>
            </a:r>
            <a:r>
              <a:rPr lang="en-US" sz="2600" dirty="0" err="1"/>
              <a:t>Scraffolding</a:t>
            </a:r>
            <a:endParaRPr lang="en-US" sz="2600" dirty="0"/>
          </a:p>
        </p:txBody>
      </p:sp>
      <p:pic>
        <p:nvPicPr>
          <p:cNvPr id="7" name="Picture 6"/>
          <p:cNvPicPr/>
          <p:nvPr/>
        </p:nvPicPr>
        <p:blipFill>
          <a:blip r:embed="rId3"/>
          <a:stretch>
            <a:fillRect/>
          </a:stretch>
        </p:blipFill>
        <p:spPr>
          <a:xfrm>
            <a:off x="1937280" y="3137425"/>
            <a:ext cx="5943600" cy="3343275"/>
          </a:xfrm>
          <a:prstGeom prst="rect">
            <a:avLst/>
          </a:prstGeom>
          <a:ln>
            <a:noFill/>
          </a:ln>
          <a:effectLst>
            <a:outerShdw blurRad="190500" algn="tl" rotWithShape="0">
              <a:srgbClr val="000000">
                <a:alpha val="70000"/>
              </a:srgbClr>
            </a:outerShdw>
          </a:effectLst>
        </p:spPr>
      </p:pic>
      <p:pic>
        <p:nvPicPr>
          <p:cNvPr id="8" name="Picture 7"/>
          <p:cNvPicPr/>
          <p:nvPr/>
        </p:nvPicPr>
        <p:blipFill>
          <a:blip r:embed="rId4"/>
          <a:stretch>
            <a:fillRect/>
          </a:stretch>
        </p:blipFill>
        <p:spPr>
          <a:xfrm>
            <a:off x="7880880" y="3880489"/>
            <a:ext cx="3548380" cy="11620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51799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2. Work with Entity Framework - 2 </a:t>
            </a:r>
          </a:p>
        </p:txBody>
      </p:sp>
      <p:pic>
        <p:nvPicPr>
          <p:cNvPr id="10" name="Picture 9"/>
          <p:cNvPicPr/>
          <p:nvPr/>
        </p:nvPicPr>
        <p:blipFill>
          <a:blip r:embed="rId3"/>
          <a:stretch>
            <a:fillRect/>
          </a:stretch>
        </p:blipFill>
        <p:spPr>
          <a:xfrm>
            <a:off x="396763" y="1631950"/>
            <a:ext cx="3147695" cy="2876550"/>
          </a:xfrm>
          <a:prstGeom prst="rect">
            <a:avLst/>
          </a:prstGeom>
          <a:ln>
            <a:noFill/>
          </a:ln>
          <a:effectLst>
            <a:outerShdw blurRad="190500" algn="tl" rotWithShape="0">
              <a:srgbClr val="000000">
                <a:alpha val="70000"/>
              </a:srgbClr>
            </a:outerShdw>
          </a:effectLst>
        </p:spPr>
      </p:pic>
      <p:pic>
        <p:nvPicPr>
          <p:cNvPr id="12" name="Picture 11"/>
          <p:cNvPicPr/>
          <p:nvPr/>
        </p:nvPicPr>
        <p:blipFill>
          <a:blip r:embed="rId4"/>
          <a:stretch>
            <a:fillRect/>
          </a:stretch>
        </p:blipFill>
        <p:spPr>
          <a:xfrm>
            <a:off x="4247410" y="1631950"/>
            <a:ext cx="4438650" cy="3065780"/>
          </a:xfrm>
          <a:prstGeom prst="rect">
            <a:avLst/>
          </a:prstGeom>
          <a:ln>
            <a:noFill/>
          </a:ln>
          <a:effectLst>
            <a:outerShdw blurRad="190500" algn="tl" rotWithShape="0">
              <a:srgbClr val="000000">
                <a:alpha val="70000"/>
              </a:srgbClr>
            </a:outerShdw>
          </a:effectLst>
        </p:spPr>
      </p:pic>
      <p:pic>
        <p:nvPicPr>
          <p:cNvPr id="13" name="Picture 12"/>
          <p:cNvPicPr/>
          <p:nvPr/>
        </p:nvPicPr>
        <p:blipFill rotWithShape="1">
          <a:blip r:embed="rId5"/>
          <a:srcRect t="985" r="535" b="1247"/>
          <a:stretch/>
        </p:blipFill>
        <p:spPr bwMode="auto">
          <a:xfrm>
            <a:off x="7058562" y="3340100"/>
            <a:ext cx="4660900" cy="298323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274666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3. Create </a:t>
            </a:r>
            <a:r>
              <a:rPr lang="en-US" sz="4000" b="1" dirty="0" err="1"/>
              <a:t>SignalR</a:t>
            </a:r>
            <a:r>
              <a:rPr lang="en-US" sz="4000" b="1" dirty="0"/>
              <a:t> Hub and configure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44655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t>
            </a:r>
            <a:r>
              <a:rPr lang="en-US" sz="2600" dirty="0" err="1"/>
              <a:t>SignalR</a:t>
            </a:r>
            <a:r>
              <a:rPr lang="en-US" sz="2600" dirty="0"/>
              <a:t> Hubs in the </a:t>
            </a:r>
            <a:r>
              <a:rPr lang="en-US" sz="2600" dirty="0" err="1"/>
              <a:t>SignalrServer.cs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to </a:t>
            </a:r>
            <a:r>
              <a:rPr lang="en-US" sz="2600" dirty="0" err="1"/>
              <a:t>Startup.cs</a:t>
            </a: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p:txBody>
      </p:sp>
      <p:pic>
        <p:nvPicPr>
          <p:cNvPr id="7" name="Picture 6"/>
          <p:cNvPicPr/>
          <p:nvPr/>
        </p:nvPicPr>
        <p:blipFill>
          <a:blip r:embed="rId3"/>
          <a:stretch>
            <a:fillRect/>
          </a:stretch>
        </p:blipFill>
        <p:spPr>
          <a:xfrm>
            <a:off x="396763" y="2837571"/>
            <a:ext cx="4772137" cy="2156673"/>
          </a:xfrm>
          <a:prstGeom prst="rect">
            <a:avLst/>
          </a:prstGeom>
        </p:spPr>
      </p:pic>
      <p:pic>
        <p:nvPicPr>
          <p:cNvPr id="8" name="Picture 7"/>
          <p:cNvPicPr/>
          <p:nvPr/>
        </p:nvPicPr>
        <p:blipFill>
          <a:blip r:embed="rId4"/>
          <a:stretch>
            <a:fillRect/>
          </a:stretch>
        </p:blipFill>
        <p:spPr>
          <a:xfrm>
            <a:off x="5533913" y="2007731"/>
            <a:ext cx="5943600" cy="3882390"/>
          </a:xfrm>
          <a:prstGeom prst="rect">
            <a:avLst/>
          </a:prstGeom>
        </p:spPr>
      </p:pic>
      <p:pic>
        <p:nvPicPr>
          <p:cNvPr id="10" name="Picture 9"/>
          <p:cNvPicPr/>
          <p:nvPr/>
        </p:nvPicPr>
        <p:blipFill>
          <a:blip r:embed="rId5"/>
          <a:stretch>
            <a:fillRect/>
          </a:stretch>
        </p:blipFill>
        <p:spPr>
          <a:xfrm>
            <a:off x="5559313" y="3347036"/>
            <a:ext cx="5943600" cy="2708275"/>
          </a:xfrm>
          <a:prstGeom prst="rect">
            <a:avLst/>
          </a:prstGeom>
        </p:spPr>
      </p:pic>
      <p:sp>
        <p:nvSpPr>
          <p:cNvPr id="2" name="Rectangle 1"/>
          <p:cNvSpPr/>
          <p:nvPr/>
        </p:nvSpPr>
        <p:spPr>
          <a:xfrm>
            <a:off x="6794500" y="2463800"/>
            <a:ext cx="1625600" cy="127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061200" y="5308600"/>
            <a:ext cx="3390900" cy="177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5700" y="4255120"/>
            <a:ext cx="2425700" cy="239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107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- 1</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192360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Client-Side Library to Project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the notification to CRUD actions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Add </a:t>
            </a:r>
            <a:r>
              <a:rPr lang="en-US" sz="2600" dirty="0" err="1"/>
              <a:t>SignalR</a:t>
            </a:r>
            <a:r>
              <a:rPr lang="en-US" sz="2600" dirty="0"/>
              <a:t> JavaScript client to View</a:t>
            </a:r>
          </a:p>
        </p:txBody>
      </p:sp>
      <p:pic>
        <p:nvPicPr>
          <p:cNvPr id="7" name="Picture 6"/>
          <p:cNvPicPr/>
          <p:nvPr/>
        </p:nvPicPr>
        <p:blipFill rotWithShape="1">
          <a:blip r:embed="rId3"/>
          <a:srcRect l="49789"/>
          <a:stretch/>
        </p:blipFill>
        <p:spPr bwMode="auto">
          <a:xfrm>
            <a:off x="1928547" y="3453864"/>
            <a:ext cx="2983865" cy="334327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srcRect l="25278" t="21235" r="2593" b="16873"/>
          <a:stretch/>
        </p:blipFill>
        <p:spPr bwMode="auto">
          <a:xfrm>
            <a:off x="6172408" y="2406907"/>
            <a:ext cx="5882958" cy="3562094"/>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42394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- 2</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3683000" cy="129266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Create a callback function in the script (site.js)</a:t>
            </a:r>
          </a:p>
        </p:txBody>
      </p:sp>
      <p:pic>
        <p:nvPicPr>
          <p:cNvPr id="10" name="Picture 9"/>
          <p:cNvPicPr/>
          <p:nvPr/>
        </p:nvPicPr>
        <p:blipFill>
          <a:blip r:embed="rId3"/>
          <a:stretch>
            <a:fillRect/>
          </a:stretch>
        </p:blipFill>
        <p:spPr>
          <a:xfrm>
            <a:off x="4737100" y="1295439"/>
            <a:ext cx="5943600" cy="3396615"/>
          </a:xfrm>
          <a:prstGeom prst="rect">
            <a:avLst/>
          </a:prstGeom>
        </p:spPr>
      </p:pic>
      <p:pic>
        <p:nvPicPr>
          <p:cNvPr id="11" name="Picture 10"/>
          <p:cNvPicPr/>
          <p:nvPr/>
        </p:nvPicPr>
        <p:blipFill>
          <a:blip r:embed="rId4"/>
          <a:stretch>
            <a:fillRect/>
          </a:stretch>
        </p:blipFill>
        <p:spPr>
          <a:xfrm>
            <a:off x="4728633" y="4692054"/>
            <a:ext cx="5943600" cy="1873250"/>
          </a:xfrm>
          <a:prstGeom prst="rect">
            <a:avLst/>
          </a:prstGeom>
        </p:spPr>
      </p:pic>
      <p:sp>
        <p:nvSpPr>
          <p:cNvPr id="2" name="Rectangle 1"/>
          <p:cNvSpPr/>
          <p:nvPr/>
        </p:nvSpPr>
        <p:spPr>
          <a:xfrm>
            <a:off x="5452533" y="2683683"/>
            <a:ext cx="4741334" cy="3700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444067" y="1549400"/>
            <a:ext cx="4842933" cy="1439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8220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Step 4. CRUD functions with </a:t>
            </a:r>
            <a:r>
              <a:rPr lang="en-US" sz="4000" b="1" dirty="0" err="1"/>
              <a:t>SignalR</a:t>
            </a:r>
            <a:r>
              <a:rPr lang="en-US" sz="4000" b="1" dirty="0"/>
              <a:t> - 3</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Update the list of products in the Create, Edit and Delete functions </a:t>
            </a:r>
          </a:p>
        </p:txBody>
      </p:sp>
      <p:pic>
        <p:nvPicPr>
          <p:cNvPr id="2" name="Picture 1"/>
          <p:cNvPicPr>
            <a:picLocks noChangeAspect="1"/>
          </p:cNvPicPr>
          <p:nvPr/>
        </p:nvPicPr>
        <p:blipFill>
          <a:blip r:embed="rId3"/>
          <a:stretch>
            <a:fillRect/>
          </a:stretch>
        </p:blipFill>
        <p:spPr>
          <a:xfrm>
            <a:off x="0" y="2091818"/>
            <a:ext cx="8286750" cy="3152775"/>
          </a:xfrm>
          <a:prstGeom prst="rect">
            <a:avLst/>
          </a:prstGeom>
        </p:spPr>
      </p:pic>
      <p:pic>
        <p:nvPicPr>
          <p:cNvPr id="5" name="Picture 4"/>
          <p:cNvPicPr>
            <a:picLocks noChangeAspect="1"/>
          </p:cNvPicPr>
          <p:nvPr/>
        </p:nvPicPr>
        <p:blipFill>
          <a:blip r:embed="rId4"/>
          <a:stretch>
            <a:fillRect/>
          </a:stretch>
        </p:blipFill>
        <p:spPr>
          <a:xfrm>
            <a:off x="5024067" y="1883464"/>
            <a:ext cx="7323985" cy="4893830"/>
          </a:xfrm>
          <a:prstGeom prst="rect">
            <a:avLst/>
          </a:prstGeom>
        </p:spPr>
      </p:pic>
    </p:spTree>
    <p:extLst>
      <p:ext uri="{BB962C8B-B14F-4D97-AF65-F5344CB8AC3E}">
        <p14:creationId xmlns:p14="http://schemas.microsoft.com/office/powerpoint/2010/main" val="3993949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pPr marL="342900" indent="-342900">
              <a:spcBef>
                <a:spcPts val="300"/>
              </a:spcBef>
              <a:spcAft>
                <a:spcPts val="300"/>
              </a:spcAft>
              <a:tabLst>
                <a:tab pos="241300" algn="l"/>
              </a:tabLst>
              <a:defRPr/>
            </a:pPr>
            <a:r>
              <a:rPr lang="en-US" sz="4000" b="1" dirty="0"/>
              <a:t>Step 5. Build and run Project. Test all actions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27754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7" name="Picture 6"/>
          <p:cNvPicPr/>
          <p:nvPr/>
        </p:nvPicPr>
        <p:blipFill>
          <a:blip r:embed="rId3"/>
          <a:stretch>
            <a:fillRect/>
          </a:stretch>
        </p:blipFill>
        <p:spPr>
          <a:xfrm>
            <a:off x="2638846" y="1487603"/>
            <a:ext cx="6777673" cy="4392902"/>
          </a:xfrm>
          <a:prstGeom prst="rect">
            <a:avLst/>
          </a:prstGeom>
          <a:ln>
            <a:noFill/>
          </a:ln>
          <a:effectLst>
            <a:outerShdw blurRad="190500" algn="tl" rotWithShape="0">
              <a:srgbClr val="000000">
                <a:alpha val="70000"/>
              </a:srgbClr>
            </a:outerShdw>
          </a:effectLst>
        </p:spPr>
      </p:pic>
      <p:sp>
        <p:nvSpPr>
          <p:cNvPr id="2" name="TextBox 1"/>
          <p:cNvSpPr txBox="1"/>
          <p:nvPr/>
        </p:nvSpPr>
        <p:spPr>
          <a:xfrm>
            <a:off x="2729760" y="5880505"/>
            <a:ext cx="6592040" cy="492443"/>
          </a:xfrm>
          <a:prstGeom prst="rect">
            <a:avLst/>
          </a:prstGeom>
          <a:noFill/>
        </p:spPr>
        <p:txBody>
          <a:bodyPr wrap="square" rtlCol="0">
            <a:spAutoFit/>
          </a:bodyPr>
          <a:lstStyle/>
          <a:p>
            <a:r>
              <a:rPr lang="en-US" sz="2600" dirty="0"/>
              <a:t>	</a:t>
            </a:r>
            <a:r>
              <a:rPr lang="en-US" sz="2400" dirty="0"/>
              <a:t>Client 1			Client 2</a:t>
            </a:r>
          </a:p>
        </p:txBody>
      </p:sp>
    </p:spTree>
    <p:extLst>
      <p:ext uri="{BB962C8B-B14F-4D97-AF65-F5344CB8AC3E}">
        <p14:creationId xmlns:p14="http://schemas.microsoft.com/office/powerpoint/2010/main" val="19610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Introducing </a:t>
            </a:r>
            <a:r>
              <a:rPr lang="en-US" sz="4000" b="1" dirty="0" err="1"/>
              <a:t>SignalR</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66308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a library from Microsoft that offers real-time web development for ASP.NET applications.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is primarily used by applications that require push notifications from server to client (applications such as chat, stock market, gaming, and dashboards).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solves the problem by providing a persistent connection between the client and the server. </a:t>
            </a:r>
            <a:r>
              <a:rPr lang="en-US" sz="2600" dirty="0" err="1"/>
              <a:t>SignalR</a:t>
            </a:r>
            <a:r>
              <a:rPr lang="en-US" sz="2600" dirty="0"/>
              <a:t> uses the Hubs API to push notifications from server to client, and it supports multiple channels such as </a:t>
            </a:r>
            <a:r>
              <a:rPr lang="en-US" sz="2600" b="1" dirty="0" err="1"/>
              <a:t>WebSocket</a:t>
            </a:r>
            <a:r>
              <a:rPr lang="en-US" sz="2600" dirty="0"/>
              <a:t>, server-sent events, and long polling.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supports multiple clients ranging from </a:t>
            </a:r>
            <a:r>
              <a:rPr lang="en-US" sz="2600" b="1" dirty="0"/>
              <a:t>C#/C++ to JavaScript</a:t>
            </a:r>
            <a:r>
              <a:rPr lang="en-US" sz="2600" dirty="0"/>
              <a:t>.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2680370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p>
          <a:p>
            <a:pPr marL="800100" lvl="1" indent="-342900">
              <a:lnSpc>
                <a:spcPct val="100000"/>
              </a:lnSpc>
              <a:buClr>
                <a:srgbClr val="973735"/>
              </a:buClr>
              <a:buSzPct val="50000"/>
              <a:buFont typeface="Wingdings" pitchFamily="2" charset="2"/>
              <a:buChar char="u"/>
              <a:defRPr/>
            </a:pPr>
            <a:r>
              <a:rPr lang="en-US" sz="2600" dirty="0"/>
              <a:t>Real-Time Communication application</a:t>
            </a:r>
          </a:p>
          <a:p>
            <a:pPr marL="800100" lvl="1" indent="-342900">
              <a:lnSpc>
                <a:spcPct val="100000"/>
              </a:lnSpc>
              <a:buClr>
                <a:srgbClr val="973735"/>
              </a:buClr>
              <a:buSzPct val="50000"/>
              <a:buFont typeface="Wingdings" pitchFamily="2" charset="2"/>
              <a:buChar char="u"/>
              <a:defRPr/>
            </a:pPr>
            <a:r>
              <a:rPr lang="en-US" sz="2600" dirty="0"/>
              <a:t>Creating ASP.NET Core with </a:t>
            </a:r>
            <a:r>
              <a:rPr lang="en-US" sz="2600" dirty="0" err="1"/>
              <a:t>SignalR</a:t>
            </a:r>
            <a:endParaRPr lang="en-US" sz="2600" dirty="0"/>
          </a:p>
          <a:p>
            <a:pPr marL="1257300" lvl="2" indent="-342900">
              <a:lnSpc>
                <a:spcPct val="100000"/>
              </a:lnSpc>
              <a:buClr>
                <a:srgbClr val="973735"/>
              </a:buClr>
              <a:buSzPct val="50000"/>
              <a:buFont typeface="Wingdings" pitchFamily="2" charset="2"/>
              <a:buChar char="u"/>
              <a:defRPr/>
            </a:pPr>
            <a:r>
              <a:rPr lang="en-US" sz="2600" dirty="0"/>
              <a:t>Transports</a:t>
            </a:r>
          </a:p>
          <a:p>
            <a:pPr marL="1257300" lvl="2" indent="-342900">
              <a:lnSpc>
                <a:spcPct val="100000"/>
              </a:lnSpc>
              <a:buClr>
                <a:srgbClr val="973735"/>
              </a:buClr>
              <a:buSzPct val="50000"/>
              <a:buFont typeface="Wingdings" pitchFamily="2" charset="2"/>
              <a:buChar char="u"/>
              <a:defRPr/>
            </a:pPr>
            <a:r>
              <a:rPr lang="en-US" sz="2600" dirty="0"/>
              <a:t>Hubs</a:t>
            </a:r>
          </a:p>
          <a:p>
            <a:pPr marL="342900" indent="-342900">
              <a:lnSpc>
                <a:spcPct val="100000"/>
              </a:lnSpc>
              <a:buClr>
                <a:srgbClr val="973735"/>
              </a:buClr>
              <a:buSzPct val="50000"/>
              <a:buFont typeface="Wingdings" pitchFamily="2" charset="2"/>
              <a:buChar char="u"/>
              <a:defRPr/>
            </a:pPr>
            <a:r>
              <a:rPr lang="en-US" sz="2600" dirty="0"/>
              <a:t>Create a simple chat system using ASP.NET Core with </a:t>
            </a:r>
            <a:r>
              <a:rPr lang="en-US" sz="2600" dirty="0" err="1"/>
              <a:t>SignalR</a:t>
            </a:r>
            <a:r>
              <a:rPr lang="en-US" sz="2600" dirty="0"/>
              <a:t> </a:t>
            </a:r>
          </a:p>
          <a:p>
            <a:pPr marL="342900" indent="-342900">
              <a:lnSpc>
                <a:spcPct val="100000"/>
              </a:lnSpc>
              <a:buClr>
                <a:srgbClr val="973735"/>
              </a:buClr>
              <a:buSzPct val="50000"/>
              <a:buFont typeface="Wingdings" pitchFamily="2" charset="2"/>
              <a:buChar char="u"/>
              <a:defRPr/>
            </a:pPr>
            <a:r>
              <a:rPr lang="en-US" sz="2600" dirty="0"/>
              <a:t>Work with Entity Framework combined with </a:t>
            </a:r>
            <a:r>
              <a:rPr lang="en-US" sz="2600" dirty="0" err="1"/>
              <a:t>SignalR</a:t>
            </a:r>
            <a:endParaRPr lang="en-US" sz="2600" dirty="0"/>
          </a:p>
          <a:p>
            <a:pPr marL="342900" indent="-342900">
              <a:lnSpc>
                <a:spcPct val="120000"/>
              </a:lnSpc>
              <a:buClr>
                <a:srgbClr val="973735"/>
              </a:buClr>
              <a:buSzPct val="50000"/>
              <a:buFont typeface="Wingdings" pitchFamily="2" charset="2"/>
              <a:buChar char="u"/>
              <a:defRPr/>
            </a:pPr>
            <a:endParaRPr lang="en-US" sz="2600" dirty="0"/>
          </a:p>
          <a:p>
            <a:pPr marL="514350" indent="-230188">
              <a:lnSpc>
                <a:spcPct val="100000"/>
              </a:lnSpc>
              <a:spcAft>
                <a:spcPts val="300"/>
              </a:spcAft>
              <a:buClr>
                <a:srgbClr val="973735"/>
              </a:buClr>
              <a:buSzPct val="70000"/>
              <a:buFont typeface="Wingdings" panose="05000000000000000000" pitchFamily="2" charset="2"/>
              <a:buChar char="§"/>
              <a:defRPr/>
            </a:pP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50</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box(in)">
                                      <p:cBhvr>
                                        <p:cTn id="13" dur="500"/>
                                        <p:tgtEl>
                                          <p:spTgt spid="18435">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box(in)">
                                      <p:cBhvr>
                                        <p:cTn id="16" dur="500"/>
                                        <p:tgtEl>
                                          <p:spTgt spid="18435">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box(in)">
                                      <p:cBhvr>
                                        <p:cTn id="19" dur="500"/>
                                        <p:tgtEl>
                                          <p:spTgt spid="18435">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box(in)">
                                      <p:cBhvr>
                                        <p:cTn id="22" dur="500"/>
                                        <p:tgtEl>
                                          <p:spTgt spid="18435">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box(in)">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History of </a:t>
            </a:r>
            <a:r>
              <a:rPr lang="en-US" sz="4000" b="1" dirty="0" err="1"/>
              <a:t>SignalR</a:t>
            </a:r>
            <a:r>
              <a:rPr lang="en-US" sz="40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483209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created in 2011 by David Fowler and Damian Edwards.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brought into the ASP.NET project and released as part of ASP.NET in 2013.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was set up to solve real-time messaging for the Web problem and provide easy support for real-time capabilities on the ASP.NET stack by creating server- and client-side libraries that abstract away the complications of these technologies. </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194286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Features of </a:t>
            </a:r>
            <a:r>
              <a:rPr lang="en-US" sz="4000" b="1" dirty="0" err="1"/>
              <a:t>SignalR</a:t>
            </a:r>
            <a:r>
              <a:rPr lang="en-US" sz="4000" b="1" dirty="0"/>
              <a:t> for ASP.NET Core</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538609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t>SignalR</a:t>
            </a:r>
            <a:r>
              <a:rPr lang="en-US" sz="2600" dirty="0"/>
              <a:t> provides an API for creating server-to-client remote procedure calls (RPC). The RPCs call JavaScript functions on clients from server-side .NET Core code.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Handles connection management 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all connected clients simultaneously. For example, a chat room.</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Sends messages to specific clients or groups of clients.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Scales to handle increasing traffic.</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spTree>
    <p:extLst>
      <p:ext uri="{BB962C8B-B14F-4D97-AF65-F5344CB8AC3E}">
        <p14:creationId xmlns:p14="http://schemas.microsoft.com/office/powerpoint/2010/main" val="650997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high-level architecture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240065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The ASP.NET Core </a:t>
            </a:r>
            <a:r>
              <a:rPr lang="en-US" sz="2600" dirty="0" err="1"/>
              <a:t>SignalR</a:t>
            </a:r>
            <a:r>
              <a:rPr lang="en-US" sz="2600" dirty="0"/>
              <a:t> high-level architecture  </a:t>
            </a:r>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5" name="Picture 4"/>
          <p:cNvPicPr>
            <a:picLocks noChangeAspect="1"/>
          </p:cNvPicPr>
          <p:nvPr/>
        </p:nvPicPr>
        <p:blipFill>
          <a:blip r:embed="rId3"/>
          <a:stretch>
            <a:fillRect/>
          </a:stretch>
        </p:blipFill>
        <p:spPr>
          <a:xfrm>
            <a:off x="3781590" y="2084661"/>
            <a:ext cx="4353418" cy="3773452"/>
          </a:xfrm>
          <a:prstGeom prst="rect">
            <a:avLst/>
          </a:prstGeom>
        </p:spPr>
      </p:pic>
    </p:spTree>
    <p:extLst>
      <p:ext uri="{BB962C8B-B14F-4D97-AF65-F5344CB8AC3E}">
        <p14:creationId xmlns:p14="http://schemas.microsoft.com/office/powerpoint/2010/main" val="243756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6/18/2024</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err="1"/>
              <a:t>SignalR</a:t>
            </a:r>
            <a:r>
              <a:rPr lang="en-US" sz="4000" b="1" dirty="0"/>
              <a:t> Connections</a:t>
            </a:r>
            <a:r>
              <a:rPr lang="en-US" sz="3600" b="1" dirty="0"/>
              <a:t> </a:t>
            </a:r>
          </a:p>
        </p:txBody>
      </p:sp>
      <p:sp>
        <p:nvSpPr>
          <p:cNvPr id="6" name="TextBox 5">
            <a:extLst>
              <a:ext uri="{FF2B5EF4-FFF2-40B4-BE49-F238E27FC236}">
                <a16:creationId xmlns:a16="http://schemas.microsoft.com/office/drawing/2014/main" id="{DC40B99B-89B9-4DBA-B286-85BE9A31140F}"/>
              </a:ext>
            </a:extLst>
          </p:cNvPr>
          <p:cNvSpPr txBox="1"/>
          <p:nvPr/>
        </p:nvSpPr>
        <p:spPr>
          <a:xfrm>
            <a:off x="0" y="1391021"/>
            <a:ext cx="12055366" cy="307776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t> “</a:t>
            </a:r>
            <a:r>
              <a:rPr lang="en-US" sz="2600" dirty="0" err="1"/>
              <a:t>SignalR</a:t>
            </a:r>
            <a:r>
              <a:rPr lang="en-US" sz="2600" dirty="0"/>
              <a:t> supports "server push" functionality, in which server code can call out to client code in the browser using Remote Procedure Calls (RPC), rather than the request-response model common on the web today.</a:t>
            </a: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b="1" dirty="0"/>
          </a:p>
          <a:p>
            <a:pPr marL="800100" lvl="1"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p>
          <a:p>
            <a:pPr marL="342900" indent="-342900" algn="just">
              <a:spcBef>
                <a:spcPts val="300"/>
              </a:spcBef>
              <a:spcAft>
                <a:spcPts val="300"/>
              </a:spcAft>
              <a:buClr>
                <a:srgbClr val="973735"/>
              </a:buClr>
              <a:buSzPct val="50000"/>
              <a:buFont typeface="Wingdings" pitchFamily="2" charset="2"/>
              <a:buChar char="u"/>
              <a:tabLst>
                <a:tab pos="241300" algn="l"/>
              </a:tabLst>
              <a:defRPr/>
            </a:pPr>
            <a:endParaRPr lang="en-US" sz="24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6215370" y="3091595"/>
            <a:ext cx="5681662" cy="2945547"/>
          </a:xfrm>
          <a:prstGeom prst="rect">
            <a:avLst/>
          </a:prstGeom>
        </p:spPr>
      </p:pic>
      <p:pic>
        <p:nvPicPr>
          <p:cNvPr id="5" name="Picture 4"/>
          <p:cNvPicPr>
            <a:picLocks noChangeAspect="1"/>
          </p:cNvPicPr>
          <p:nvPr/>
        </p:nvPicPr>
        <p:blipFill>
          <a:blip r:embed="rId4"/>
          <a:stretch>
            <a:fillRect/>
          </a:stretch>
        </p:blipFill>
        <p:spPr>
          <a:xfrm>
            <a:off x="579209" y="3263318"/>
            <a:ext cx="5056953" cy="2410937"/>
          </a:xfrm>
          <a:prstGeom prst="rect">
            <a:avLst/>
          </a:prstGeom>
        </p:spPr>
      </p:pic>
    </p:spTree>
    <p:extLst>
      <p:ext uri="{BB962C8B-B14F-4D97-AF65-F5344CB8AC3E}">
        <p14:creationId xmlns:p14="http://schemas.microsoft.com/office/powerpoint/2010/main" val="1809157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18403</TotalTime>
  <Words>2462</Words>
  <Application>Microsoft Office PowerPoint</Application>
  <PresentationFormat>Widescreen</PresentationFormat>
  <Paragraphs>438</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Consolas</vt:lpstr>
      <vt:lpstr>Times New Roman</vt:lpstr>
      <vt:lpstr>Wingdings</vt:lpstr>
      <vt:lpstr>Office Theme</vt:lpstr>
      <vt:lpstr>Real-Time Communication with SignalR </vt:lpstr>
      <vt:lpstr>Objectives </vt:lpstr>
      <vt:lpstr>Real Time Web Applications - 1</vt:lpstr>
      <vt:lpstr>Real Time Web Applications - 2</vt:lpstr>
      <vt:lpstr>Introducing SignalR </vt:lpstr>
      <vt:lpstr>History of SignalR </vt:lpstr>
      <vt:lpstr>Features of SignalR for ASP.NET Core</vt:lpstr>
      <vt:lpstr>SignalR high-level architecture </vt:lpstr>
      <vt:lpstr>SignalR Connections </vt:lpstr>
      <vt:lpstr>Transports</vt:lpstr>
      <vt:lpstr>Hubs - 1</vt:lpstr>
      <vt:lpstr>Hubs - 2</vt:lpstr>
      <vt:lpstr>Hubs - 3</vt:lpstr>
      <vt:lpstr>Use hubs in SignalR for ASP.NET Core</vt:lpstr>
      <vt:lpstr>Create and use hubs</vt:lpstr>
      <vt:lpstr>Configure SignalR hubs</vt:lpstr>
      <vt:lpstr>The Context object - 1</vt:lpstr>
      <vt:lpstr>The Context object - 2</vt:lpstr>
      <vt:lpstr>The Clients object - 1</vt:lpstr>
      <vt:lpstr>The Clients object - 2</vt:lpstr>
      <vt:lpstr>Send messages to clients</vt:lpstr>
      <vt:lpstr>Strongly typed hubs</vt:lpstr>
      <vt:lpstr>Change the name of a hub method</vt:lpstr>
      <vt:lpstr>Handle events for a connection - 1</vt:lpstr>
      <vt:lpstr>Handle events for a connection - 2</vt:lpstr>
      <vt:lpstr>Handle errors</vt:lpstr>
      <vt:lpstr>Hub filters - 1</vt:lpstr>
      <vt:lpstr>Hub filters - 2</vt:lpstr>
      <vt:lpstr>Hub filters - 3</vt:lpstr>
      <vt:lpstr>Hub filters - 4</vt:lpstr>
      <vt:lpstr>Hub filters - 5</vt:lpstr>
      <vt:lpstr>Simple Chat with SignalR </vt:lpstr>
      <vt:lpstr>Create simple chat with ASP.NET Core SignalR</vt:lpstr>
      <vt:lpstr>Step 1. Create a web project.</vt:lpstr>
      <vt:lpstr>Step 2. Add the SignalR client library.</vt:lpstr>
      <vt:lpstr>Step 3. Create a SignalR hub.</vt:lpstr>
      <vt:lpstr>Step 4. Configure the project to use SignalR.</vt:lpstr>
      <vt:lpstr>Step 5. Add code that sends messages </vt:lpstr>
      <vt:lpstr>Step 6. Run application</vt:lpstr>
      <vt:lpstr>Create an application with Entity Framework and SignalR </vt:lpstr>
      <vt:lpstr>Entity Framework combined with SignalR</vt:lpstr>
      <vt:lpstr>Step 1. Create Project</vt:lpstr>
      <vt:lpstr>Step 2. Work with Entity Framework </vt:lpstr>
      <vt:lpstr>Step 2. Work with Entity Framework - 2 </vt:lpstr>
      <vt:lpstr>Step 3. Create SignalR Hub and configure</vt:lpstr>
      <vt:lpstr>Step 4. CRUD functions with SignalR - 1</vt:lpstr>
      <vt:lpstr>Step 4. CRUD functions with SignalR - 2</vt:lpstr>
      <vt:lpstr>Step 4. CRUD functions with SignalR - 3</vt:lpstr>
      <vt:lpstr>Step 5. Build and run Project. Test all actions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Long Vũ</cp:lastModifiedBy>
  <cp:revision>731</cp:revision>
  <dcterms:created xsi:type="dcterms:W3CDTF">2021-01-25T08:25:31Z</dcterms:created>
  <dcterms:modified xsi:type="dcterms:W3CDTF">2024-06-18T02:37:35Z</dcterms:modified>
</cp:coreProperties>
</file>