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75" r:id="rId4"/>
    <p:sldId id="296" r:id="rId5"/>
    <p:sldId id="297" r:id="rId6"/>
    <p:sldId id="298" r:id="rId7"/>
    <p:sldId id="299" r:id="rId8"/>
    <p:sldId id="300" r:id="rId9"/>
    <p:sldId id="263" r:id="rId10"/>
    <p:sldId id="294" r:id="rId12"/>
    <p:sldId id="292" r:id="rId13"/>
    <p:sldId id="305" r:id="rId14"/>
    <p:sldId id="306" r:id="rId15"/>
    <p:sldId id="307" r:id="rId16"/>
    <p:sldId id="308" r:id="rId17"/>
    <p:sldId id="309" r:id="rId18"/>
    <p:sldId id="310" r:id="rId19"/>
    <p:sldId id="301" r:id="rId20"/>
  </p:sldIdLst>
  <p:sldSz cx="12192000" cy="6858000"/>
  <p:notesSz cx="6858000" cy="9144000"/>
  <p:embeddedFontLst>
    <p:embeddedFont>
      <p:font typeface="汉仪君黑-45简" panose="020B0604020202020204" pitchFamily="34" charset="-122"/>
      <p:regular r:id="rId24"/>
    </p:embeddedFon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800"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rPr>
              <a:t>1</a:t>
            </a:r>
            <a:r>
              <a:rPr lang="en-US" altLang="zh-CN" sz="1800"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rPr>
              <a:t>915</a:t>
            </a:r>
            <a:r>
              <a:rPr lang="zh-CN" altLang="en-US" sz="1800"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rPr>
              <a:t> images </a:t>
            </a:r>
            <a:r>
              <a:rPr lang="en-US" altLang="zh-CN" sz="1800"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rPr>
              <a:t>with mask and 1918 images without mask.They</a:t>
            </a:r>
            <a:r>
              <a:rPr lang="zh-CN" altLang="en-US" sz="1800"/>
              <a:t> were downloaded from links provided by the </a:t>
            </a:r>
            <a:r>
              <a:rPr lang="en-US" altLang="zh-CN" sz="1800"/>
              <a:t>Kaggle site</a:t>
            </a:r>
            <a:r>
              <a:rPr lang="zh-CN" altLang="en-US" sz="1800"/>
              <a:t>. 80% of images were assigned for training and 20% for validating the ML models.</a:t>
            </a:r>
            <a:endParaRPr lang="zh-CN" altLang="en-US" sz="1800"/>
          </a:p>
          <a:p>
            <a:endParaRPr lang="zh-CN" altLang="en-US" sz="1800"/>
          </a:p>
          <a:p>
            <a:r>
              <a:rPr lang="zh-CN" altLang="en-US" sz="1800"/>
              <a:t>When  evaluate the predictive performance of  model, its essential that the process be unbiased. Using train_test_split() from the data science library scikit-learn, </a:t>
            </a:r>
            <a:r>
              <a:rPr lang="en-US" altLang="zh-CN" sz="1800"/>
              <a:t>We</a:t>
            </a:r>
            <a:r>
              <a:rPr lang="zh-CN" altLang="en-US" sz="1800"/>
              <a:t> can split our dataset into subsets that minimize the potential for bias in  evaluation and validation process.</a:t>
            </a:r>
            <a:endParaRPr lang="zh-CN" altLang="en-US"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rPr>
              <a:t>OpenCV provides cv2.gaussianblur function to apply Gaussian Smoothing on the input source image.</a:t>
            </a:r>
            <a:endParaRPr lang="en-US" altLang="zh-CN"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endParaRPr>
          </a:p>
          <a:p>
            <a:pPr indent="0">
              <a:lnSpc>
                <a:spcPct val="150000"/>
              </a:lnSpc>
              <a:buFont typeface="Arial" panose="020B0604020202090204" pitchFamily="34" charset="0"/>
              <a:buNone/>
            </a:pPr>
            <a:r>
              <a:rPr lang="en-US" altLang="zh-CN" spc="130" dirty="0">
                <a:solidFill>
                  <a:srgbClr val="000000"/>
                </a:solidFill>
                <a:latin typeface="汉仪君黑-45简" panose="020B0604020202020204" pitchFamily="34" charset="-122"/>
                <a:ea typeface="汉仪君黑-45简" panose="020B0604020202020204" pitchFamily="34" charset="-122"/>
                <a:sym typeface="+mn-ea"/>
              </a:rPr>
              <a:t>First, we blur the image. We know by smoothing an image we suppress most of the high-frequency components.</a:t>
            </a:r>
            <a:endParaRPr lang="en-US" altLang="zh-CN" spc="130" dirty="0">
              <a:solidFill>
                <a:srgbClr val="000000"/>
              </a:solidFill>
              <a:latin typeface="汉仪君黑-45简" panose="020B0604020202020204" pitchFamily="34" charset="-122"/>
              <a:ea typeface="汉仪君黑-45简" panose="020B0604020202020204" pitchFamily="34" charset="-122"/>
            </a:endParaRPr>
          </a:p>
          <a:p>
            <a:pPr indent="0">
              <a:lnSpc>
                <a:spcPct val="150000"/>
              </a:lnSpc>
              <a:buFont typeface="Arial" panose="020B0604020202090204" pitchFamily="34" charset="0"/>
              <a:buNone/>
            </a:pPr>
            <a:r>
              <a:rPr lang="en-US" altLang="zh-CN" spc="130" dirty="0">
                <a:solidFill>
                  <a:srgbClr val="000000"/>
                </a:solidFill>
                <a:latin typeface="汉仪君黑-45简" panose="020B0604020202020204" pitchFamily="34" charset="-122"/>
                <a:ea typeface="汉仪君黑-45简" panose="020B0604020202020204" pitchFamily="34" charset="-122"/>
                <a:sym typeface="+mn-ea"/>
              </a:rPr>
              <a:t>Then, we subtract this smoothed image from the original image(the resulting difference is known as a mask). Thus, the output image will have most of the high-frequency components that are blocked by the smoothing filter.</a:t>
            </a:r>
            <a:endParaRPr lang="en-US" altLang="zh-CN" spc="130" dirty="0">
              <a:solidFill>
                <a:srgbClr val="000000"/>
              </a:solidFill>
              <a:latin typeface="汉仪君黑-45简" panose="020B0604020202020204" pitchFamily="34" charset="-122"/>
              <a:ea typeface="汉仪君黑-45简" panose="020B0604020202020204" pitchFamily="34" charset="-122"/>
            </a:endParaRPr>
          </a:p>
          <a:p>
            <a:pPr indent="0">
              <a:lnSpc>
                <a:spcPct val="150000"/>
              </a:lnSpc>
              <a:buFont typeface="Arial" panose="020B0604020202090204" pitchFamily="34" charset="0"/>
              <a:buNone/>
            </a:pPr>
            <a:r>
              <a:rPr lang="en-US" altLang="zh-CN" spc="130" dirty="0">
                <a:solidFill>
                  <a:srgbClr val="000000"/>
                </a:solidFill>
                <a:latin typeface="汉仪君黑-45简" panose="020B0604020202020204" pitchFamily="34" charset="-122"/>
                <a:ea typeface="汉仪君黑-45简" panose="020B0604020202020204" pitchFamily="34" charset="-122"/>
                <a:sym typeface="+mn-ea"/>
              </a:rPr>
              <a:t>Adding this mask back to the original will enhance the high-frequency components.</a:t>
            </a:r>
            <a:endParaRPr lang="en-US" altLang="zh-CN" spc="130" dirty="0">
              <a:solidFill>
                <a:srgbClr val="000000"/>
              </a:solidFill>
              <a:latin typeface="汉仪君黑-45简" panose="020B0604020202020204" pitchFamily="34" charset="-122"/>
              <a:ea typeface="汉仪君黑-45简" panose="020B0604020202020204" pitchFamily="34" charset="-122"/>
            </a:endParaRPr>
          </a:p>
          <a:p>
            <a:endParaRPr lang="en-US" altLang="zh-CN" spc="130" dirty="0">
              <a:solidFill>
                <a:schemeClr val="tx1">
                  <a:lumMod val="50000"/>
                  <a:lumOff val="50000"/>
                </a:schemeClr>
              </a:solidFill>
              <a:latin typeface="汉仪君黑-45简" panose="020B0604020202020204" pitchFamily="34" charset="-122"/>
              <a:ea typeface="汉仪君黑-45简" panose="020B0604020202020204" pitchFamily="34" charset="-122"/>
              <a:sym typeface="+mn-ea"/>
            </a:endParaRPr>
          </a:p>
          <a:p>
            <a:endParaRPr lang="en-US" altLang="zh-CN"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For this model, I used transfer learning with the Xception model pre-trained on the Image dataset (</a:t>
            </a:r>
            <a:r>
              <a:rPr lang="en-US" altLang="zh-CN">
                <a:sym typeface="+mn-ea"/>
              </a:rPr>
              <a:t>3833</a:t>
            </a:r>
            <a:r>
              <a:rPr lang="zh-CN" altLang="en-US">
                <a:sym typeface="+mn-ea"/>
              </a:rPr>
              <a:t> images in </a:t>
            </a:r>
            <a:r>
              <a:rPr lang="en-US" altLang="zh-CN">
                <a:sym typeface="+mn-ea"/>
              </a:rPr>
              <a:t>2</a:t>
            </a:r>
            <a:r>
              <a:rPr lang="zh-CN" altLang="en-US">
                <a:sym typeface="+mn-ea"/>
              </a:rPr>
              <a:t> categories). Xception model, with depthwise separable convolution, is an advanced deep learning model that beat the competition in Image classification. Transfer learning is a useful tool when you don’t have large enough dataset to train the model .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04F47-18A9-4B62-B892-46A76481C8B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14FFA-3FDD-44C1-833D-188EFB9114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www.kaggle.com/aneerbanchakraborty/face-mask-detection-data"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zh-CN" dirty="0">
                <a:sym typeface="+mn-ea"/>
              </a:rPr>
              <a:t>By:  Fan Guo (A20473828)</a:t>
            </a:r>
            <a:endParaRPr kumimoji="1" lang="en-US" altLang="zh-CN" dirty="0"/>
          </a:p>
          <a:p>
            <a:pPr algn="l"/>
            <a:r>
              <a:rPr kumimoji="1" lang="en-US" altLang="zh-CN" dirty="0">
                <a:sym typeface="+mn-ea"/>
              </a:rPr>
              <a:t>    Hong Yao (A20472837)</a:t>
            </a:r>
            <a:endParaRPr kumimoji="1" lang="en-US" altLang="zh-CN" dirty="0"/>
          </a:p>
          <a:p>
            <a:pPr algn="l"/>
            <a:endParaRPr kumimoji="1" lang="en-US" altLang="zh-CN" dirty="0"/>
          </a:p>
          <a:p>
            <a:pPr algn="l"/>
            <a:r>
              <a:rPr kumimoji="1" lang="en-US" altLang="zh-CN" dirty="0">
                <a:sym typeface="+mn-ea"/>
              </a:rPr>
              <a:t>Team:             </a:t>
            </a:r>
            <a:endParaRPr kumimoji="1" lang="en-US" altLang="zh-CN" dirty="0"/>
          </a:p>
          <a:p>
            <a:pPr algn="l"/>
            <a:r>
              <a:rPr kumimoji="1" lang="en-US" altLang="zh-CN" dirty="0">
                <a:sym typeface="+mn-ea"/>
              </a:rPr>
              <a:t>    Algorithm &amp; Logarithm</a:t>
            </a:r>
            <a:endParaRPr lang="zh-CN" altLang="en-US"/>
          </a:p>
        </p:txBody>
      </p:sp>
      <p:sp>
        <p:nvSpPr>
          <p:cNvPr id="8" name="文本框 7"/>
          <p:cNvSpPr txBox="1"/>
          <p:nvPr/>
        </p:nvSpPr>
        <p:spPr>
          <a:xfrm>
            <a:off x="2441471" y="2482420"/>
            <a:ext cx="7539355" cy="706755"/>
          </a:xfrm>
          <a:prstGeom prst="rect">
            <a:avLst/>
          </a:prstGeom>
          <a:noFill/>
        </p:spPr>
        <p:txBody>
          <a:bodyPr wrap="none" rtlCol="0">
            <a:spAutoFit/>
          </a:bodyPr>
          <a:lstStyle/>
          <a:p>
            <a:pPr algn="l"/>
            <a:r>
              <a:rPr lang="en-US" altLang="zh-CN" sz="4000" dirty="0" smtClean="0">
                <a:latin typeface="汉仪君黑-45简" panose="020B0604020202020204" pitchFamily="34" charset="-122"/>
                <a:ea typeface="汉仪君黑-45简" panose="020B0604020202020204" pitchFamily="34" charset="-122"/>
                <a:sym typeface="+mn-ea"/>
              </a:rPr>
              <a:t>Face Mask Detection for Covid</a:t>
            </a:r>
            <a:endParaRPr lang="en-US" altLang="zh-CN" sz="4000" dirty="0" smtClean="0">
              <a:latin typeface="汉仪君黑-45简" panose="020B0604020202020204" pitchFamily="34" charset="-122"/>
              <a:ea typeface="汉仪君黑-45简" panose="020B0604020202020204" pitchFamily="34" charset="-122"/>
            </a:endParaRPr>
          </a:p>
        </p:txBody>
      </p:sp>
      <p:sp>
        <p:nvSpPr>
          <p:cNvPr id="9" name="文本框 8"/>
          <p:cNvSpPr txBox="1"/>
          <p:nvPr/>
        </p:nvSpPr>
        <p:spPr>
          <a:xfrm>
            <a:off x="3019226" y="3454275"/>
            <a:ext cx="6153535" cy="368300"/>
          </a:xfrm>
          <a:prstGeom prst="rect">
            <a:avLst/>
          </a:prstGeom>
          <a:noFill/>
        </p:spPr>
        <p:txBody>
          <a:bodyPr wrap="square" rtlCol="0">
            <a:spAutoFit/>
          </a:bodyPr>
          <a:lstStyle/>
          <a:p>
            <a:pPr algn="dist"/>
            <a:r>
              <a:rPr kumimoji="1" lang="en-US" altLang="zh-CN" dirty="0">
                <a:sym typeface="+mn-ea"/>
              </a:rPr>
              <a:t>By:  Fan Guo (A20473828)    Hong Yao (A20472837)</a:t>
            </a:r>
            <a:endParaRPr lang="zh-CN" altLang="en-US" dirty="0">
              <a:latin typeface="汉仪君黑-45简" panose="020B0604020202020204" pitchFamily="34" charset="-122"/>
              <a:ea typeface="汉仪君黑-45简" panose="020B0604020202020204" pitchFamily="34" charset="-122"/>
            </a:endParaRPr>
          </a:p>
        </p:txBody>
      </p:sp>
      <p:sp>
        <p:nvSpPr>
          <p:cNvPr id="11" name="矩形 10"/>
          <p:cNvSpPr/>
          <p:nvPr/>
        </p:nvSpPr>
        <p:spPr>
          <a:xfrm>
            <a:off x="3020060" y="4007485"/>
            <a:ext cx="6152515" cy="368300"/>
          </a:xfrm>
          <a:prstGeom prst="rect">
            <a:avLst/>
          </a:prstGeom>
        </p:spPr>
        <p:txBody>
          <a:bodyPr wrap="square">
            <a:spAutoFit/>
          </a:bodyPr>
          <a:lstStyle/>
          <a:p>
            <a:pPr algn="ctr"/>
            <a:r>
              <a:rPr kumimoji="1" lang="en-US" altLang="zh-CN" dirty="0"/>
              <a:t>Team:  </a:t>
            </a:r>
            <a:r>
              <a:rPr kumimoji="1" lang="en-US" altLang="zh-CN" dirty="0">
                <a:sym typeface="+mn-ea"/>
              </a:rPr>
              <a:t> Algorithm &amp; Logarithm</a:t>
            </a:r>
            <a:endParaRPr lang="en-US" altLang="zh-CN" dirty="0">
              <a:solidFill>
                <a:schemeClr val="tx1">
                  <a:lumMod val="50000"/>
                  <a:lumOff val="50000"/>
                </a:schemeClr>
              </a:solidFill>
              <a:latin typeface="+mj-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26449" y="502258"/>
            <a:ext cx="3352165"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3. Xception  Algorithm</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tretch>
            <a:fillRect/>
          </a:stretch>
        </p:blipFill>
        <p:spPr>
          <a:xfrm>
            <a:off x="2654935" y="1329055"/>
            <a:ext cx="6394450" cy="4237990"/>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26449" y="502258"/>
            <a:ext cx="2375535"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4. Data Utilities</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3" name="图片 2"/>
          <p:cNvPicPr>
            <a:picLocks noChangeAspect="1"/>
          </p:cNvPicPr>
          <p:nvPr/>
        </p:nvPicPr>
        <p:blipFill>
          <a:blip r:embed="rId1"/>
          <a:srcRect r="35120"/>
          <a:stretch>
            <a:fillRect/>
          </a:stretch>
        </p:blipFill>
        <p:spPr>
          <a:xfrm>
            <a:off x="2211070" y="1152525"/>
            <a:ext cx="7910195" cy="5089525"/>
          </a:xfrm>
          <a:prstGeom prst="rect">
            <a:avLst/>
          </a:prstGeom>
        </p:spPr>
      </p:pic>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66404" y="502258"/>
            <a:ext cx="3569335"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5. Show Sample Images</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tretch>
            <a:fillRect/>
          </a:stretch>
        </p:blipFill>
        <p:spPr>
          <a:xfrm>
            <a:off x="1763395" y="1385570"/>
            <a:ext cx="9175115" cy="3513455"/>
          </a:xfrm>
          <a:prstGeom prst="rect">
            <a:avLst/>
          </a:prstGeom>
        </p:spPr>
      </p:pic>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343519" y="502258"/>
            <a:ext cx="4299585"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6.Preprocessing The Images </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tretch>
            <a:fillRect/>
          </a:stretch>
        </p:blipFill>
        <p:spPr>
          <a:xfrm>
            <a:off x="1623695" y="1082040"/>
            <a:ext cx="8957945" cy="4693920"/>
          </a:xfrm>
          <a:prstGeom prst="rect">
            <a:avLst/>
          </a:prstGeom>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57719" y="502258"/>
            <a:ext cx="4758055"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7. Bottleneck Feature Extraction</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tretch>
            <a:fillRect/>
          </a:stretch>
        </p:blipFill>
        <p:spPr>
          <a:xfrm>
            <a:off x="1266825" y="1339850"/>
            <a:ext cx="10440035" cy="4178300"/>
          </a:xfrm>
          <a:prstGeom prst="rect">
            <a:avLst/>
          </a:prstGeom>
        </p:spPr>
      </p:pic>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86419" y="502258"/>
            <a:ext cx="1914525"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8. Modelling</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tretch>
            <a:fillRect/>
          </a:stretch>
        </p:blipFill>
        <p:spPr>
          <a:xfrm>
            <a:off x="1022350" y="1614170"/>
            <a:ext cx="10998835" cy="3416300"/>
          </a:xfrm>
          <a:prstGeom prst="rect">
            <a:avLst/>
          </a:prstGeom>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86419" y="502258"/>
            <a:ext cx="3268980"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9. Loss And Accuracy</a:t>
            </a:r>
            <a:endParaRPr lang="en-US" altLang="zh-CN" sz="2400" dirty="0" smtClean="0">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tretch>
            <a:fillRect/>
          </a:stretch>
        </p:blipFill>
        <p:spPr>
          <a:xfrm>
            <a:off x="1855470" y="1175385"/>
            <a:ext cx="8930640" cy="4795520"/>
          </a:xfrm>
          <a:prstGeom prst="rect">
            <a:avLst/>
          </a:prstGeom>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33420" y="2050415"/>
            <a:ext cx="5939790" cy="1198880"/>
          </a:xfrm>
          <a:prstGeom prst="rect">
            <a:avLst/>
          </a:prstGeom>
          <a:noFill/>
        </p:spPr>
        <p:txBody>
          <a:bodyPr wrap="square" rtlCol="0">
            <a:spAutoFit/>
          </a:bodyPr>
          <a:lstStyle/>
          <a:p>
            <a:pPr algn="ctr"/>
            <a:r>
              <a:rPr lang="en-US" altLang="zh-CN" sz="7200" dirty="0">
                <a:latin typeface="汉仪君黑-45简" panose="020B0604020202020204" pitchFamily="34" charset="-122"/>
                <a:ea typeface="汉仪君黑-45简" panose="020B0604020202020204" pitchFamily="34" charset="-122"/>
              </a:rPr>
              <a:t>Thanks</a:t>
            </a:r>
            <a:endParaRPr lang="en-US" altLang="zh-CN" sz="7200" dirty="0">
              <a:latin typeface="汉仪君黑-45简" panose="020B0604020202020204" pitchFamily="34" charset="-122"/>
              <a:ea typeface="汉仪君黑-45简" panose="020B0604020202020204" pitchFamily="34" charset="-122"/>
            </a:endParaRPr>
          </a:p>
        </p:txBody>
      </p:sp>
      <p:sp>
        <p:nvSpPr>
          <p:cNvPr id="9" name="文本框 8"/>
          <p:cNvSpPr txBox="1"/>
          <p:nvPr/>
        </p:nvSpPr>
        <p:spPr>
          <a:xfrm>
            <a:off x="3019226" y="3454275"/>
            <a:ext cx="6153535" cy="368300"/>
          </a:xfrm>
          <a:prstGeom prst="rect">
            <a:avLst/>
          </a:prstGeom>
          <a:noFill/>
        </p:spPr>
        <p:txBody>
          <a:bodyPr wrap="square" rtlCol="0">
            <a:spAutoFit/>
          </a:bodyPr>
          <a:lstStyle/>
          <a:p>
            <a:pPr algn="dist"/>
            <a:r>
              <a:rPr kumimoji="1" lang="en-US" altLang="zh-CN" dirty="0">
                <a:sym typeface="+mn-ea"/>
              </a:rPr>
              <a:t>By:  Fan Guo (A20473828)    Hong Yao (A20472837)</a:t>
            </a:r>
            <a:endParaRPr lang="zh-CN" altLang="en-US" dirty="0">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4448175" y="4128770"/>
            <a:ext cx="3295015" cy="368300"/>
          </a:xfrm>
          <a:prstGeom prst="rect">
            <a:avLst/>
          </a:prstGeom>
          <a:noFill/>
        </p:spPr>
        <p:txBody>
          <a:bodyPr wrap="none" rtlCol="0" anchor="t">
            <a:spAutoFit/>
          </a:bodyPr>
          <a:p>
            <a:pPr algn="ctr"/>
            <a:r>
              <a:rPr kumimoji="1" lang="en-US" altLang="zh-CN" dirty="0">
                <a:sym typeface="+mn-ea"/>
              </a:rPr>
              <a:t>Team:  </a:t>
            </a:r>
            <a:r>
              <a:rPr kumimoji="1" lang="en-US" altLang="zh-CN" dirty="0">
                <a:sym typeface="+mn-ea"/>
              </a:rPr>
              <a:t> Algorithm &amp; Logarithm</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20559" y="502258"/>
            <a:ext cx="5596890" cy="46037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1. Motivation And Problem Description</a:t>
            </a:r>
            <a:endParaRPr lang="en-US" altLang="zh-CN" sz="2400" dirty="0">
              <a:latin typeface="汉仪君黑-45简" panose="020B0604020202020204" pitchFamily="34" charset="-122"/>
              <a:ea typeface="汉仪君黑-45简" panose="020B0604020202020204" pitchFamily="34" charset="-122"/>
            </a:endParaRPr>
          </a:p>
        </p:txBody>
      </p:sp>
      <p:sp>
        <p:nvSpPr>
          <p:cNvPr id="4" name="矩形 3"/>
          <p:cNvSpPr/>
          <p:nvPr/>
        </p:nvSpPr>
        <p:spPr>
          <a:xfrm>
            <a:off x="3575610" y="3273923"/>
            <a:ext cx="7632441" cy="254501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3596045" y="3041780"/>
            <a:ext cx="732712" cy="232143"/>
          </a:xfrm>
          <a:prstGeom prst="triangle">
            <a:avLst>
              <a:gd name="adj" fmla="val 983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00195" y="1499235"/>
            <a:ext cx="7313295" cy="1383665"/>
          </a:xfrm>
          <a:prstGeom prst="rect">
            <a:avLst/>
          </a:prstGeom>
        </p:spPr>
        <p:txBody>
          <a:bodyPr wrap="square">
            <a:spAutoFit/>
          </a:bodyPr>
          <a:lstStyle/>
          <a:p>
            <a:pPr marL="0" indent="0">
              <a:buNone/>
            </a:pPr>
            <a:r>
              <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rPr>
              <a:t> Ever since the outbreak of convid-19 pandemic, the world is heavily hit. The number of diagnosed infection case is still growing, and people are still suffering from this disease physically, economically, and spiritually. Right now, it seems the spreading momentum is slightly constrained, with the help of vaccine, potent drugs and other successful anti-virus experiences.</a:t>
            </a:r>
            <a:endPar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p:txBody>
      </p:sp>
      <p:sp>
        <p:nvSpPr>
          <p:cNvPr id="15" name="矩形 14"/>
          <p:cNvSpPr/>
          <p:nvPr/>
        </p:nvSpPr>
        <p:spPr>
          <a:xfrm>
            <a:off x="4673224" y="3620996"/>
            <a:ext cx="1783751" cy="3642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622993" y="3611458"/>
            <a:ext cx="1783751" cy="3642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416876" y="3603055"/>
            <a:ext cx="284480" cy="398780"/>
          </a:xfrm>
          <a:prstGeom prst="rect">
            <a:avLst/>
          </a:prstGeom>
          <a:noFill/>
        </p:spPr>
        <p:txBody>
          <a:bodyPr wrap="none" rtlCol="0">
            <a:spAutoFit/>
          </a:bodyPr>
          <a:lstStyle/>
          <a:p>
            <a:r>
              <a:rPr lang="en-US" altLang="zh-CN" sz="2000" dirty="0">
                <a:solidFill>
                  <a:schemeClr val="bg1"/>
                </a:solidFill>
                <a:latin typeface="汉仪君黑-45简" panose="020B0604020202020204" pitchFamily="34" charset="-122"/>
                <a:ea typeface="汉仪君黑-45简" panose="020B0604020202020204" pitchFamily="34" charset="-122"/>
              </a:rPr>
              <a:t>1</a:t>
            </a:r>
            <a:endParaRPr lang="en-US" altLang="zh-CN" sz="2000" dirty="0">
              <a:solidFill>
                <a:schemeClr val="bg1"/>
              </a:solidFill>
              <a:latin typeface="汉仪君黑-45简" panose="020B0604020202020204" pitchFamily="34" charset="-122"/>
              <a:ea typeface="汉仪君黑-45简" panose="020B0604020202020204" pitchFamily="34" charset="-122"/>
            </a:endParaRPr>
          </a:p>
        </p:txBody>
      </p:sp>
      <p:sp>
        <p:nvSpPr>
          <p:cNvPr id="24" name="文本框 23"/>
          <p:cNvSpPr txBox="1"/>
          <p:nvPr/>
        </p:nvSpPr>
        <p:spPr>
          <a:xfrm>
            <a:off x="9364869" y="3576942"/>
            <a:ext cx="335280" cy="398780"/>
          </a:xfrm>
          <a:prstGeom prst="rect">
            <a:avLst/>
          </a:prstGeom>
          <a:noFill/>
        </p:spPr>
        <p:txBody>
          <a:bodyPr wrap="none" rtlCol="0">
            <a:spAutoFit/>
          </a:bodyPr>
          <a:lstStyle/>
          <a:p>
            <a:r>
              <a:rPr lang="en-US" altLang="zh-CN" sz="2000" dirty="0">
                <a:solidFill>
                  <a:schemeClr val="bg1"/>
                </a:solidFill>
                <a:latin typeface="汉仪君黑-45简" panose="020B0604020202020204" pitchFamily="34" charset="-122"/>
                <a:ea typeface="汉仪君黑-45简" panose="020B0604020202020204" pitchFamily="34" charset="-122"/>
              </a:rPr>
              <a:t>2</a:t>
            </a:r>
            <a:endParaRPr lang="en-US" altLang="zh-CN" sz="2000" dirty="0">
              <a:solidFill>
                <a:schemeClr val="bg1"/>
              </a:solidFill>
              <a:latin typeface="汉仪君黑-45简" panose="020B0604020202020204" pitchFamily="34" charset="-122"/>
              <a:ea typeface="汉仪君黑-45简" panose="020B0604020202020204" pitchFamily="34" charset="-122"/>
            </a:endParaRPr>
          </a:p>
        </p:txBody>
      </p:sp>
      <p:sp>
        <p:nvSpPr>
          <p:cNvPr id="25" name="矩形 24"/>
          <p:cNvSpPr/>
          <p:nvPr/>
        </p:nvSpPr>
        <p:spPr>
          <a:xfrm>
            <a:off x="4610100" y="4208145"/>
            <a:ext cx="1979930" cy="953135"/>
          </a:xfrm>
          <a:prstGeom prst="rect">
            <a:avLst/>
          </a:prstGeom>
        </p:spPr>
        <p:txBody>
          <a:bodyPr wrap="square">
            <a:spAutoFit/>
          </a:bodyPr>
          <a:lstStyle/>
          <a:p>
            <a:pPr algn="ctr"/>
            <a:r>
              <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rPr>
              <a:t>putting a mask</a:t>
            </a:r>
            <a:endPar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a:p>
            <a:pPr algn="l"/>
            <a:r>
              <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rPr>
              <a:t>over the face is not a natural and comfortable habit</a:t>
            </a:r>
            <a:endPar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p:txBody>
      </p:sp>
      <p:sp>
        <p:nvSpPr>
          <p:cNvPr id="27" name="矩形 26"/>
          <p:cNvSpPr/>
          <p:nvPr/>
        </p:nvSpPr>
        <p:spPr>
          <a:xfrm>
            <a:off x="8623300" y="4204970"/>
            <a:ext cx="1881505" cy="953135"/>
          </a:xfrm>
          <a:prstGeom prst="rect">
            <a:avLst/>
          </a:prstGeom>
        </p:spPr>
        <p:txBody>
          <a:bodyPr wrap="square">
            <a:spAutoFit/>
          </a:bodyPr>
          <a:lstStyle/>
          <a:p>
            <a:pPr algn="ctr"/>
            <a:r>
              <a:rPr lang="en-US" altLang="zh-CN" sz="1400" spc="130" dirty="0">
                <a:solidFill>
                  <a:schemeClr val="tx1">
                    <a:lumMod val="50000"/>
                    <a:lumOff val="50000"/>
                  </a:schemeClr>
                </a:solidFill>
                <a:latin typeface="汉仪君黑-45简" panose="020B0604020202020204" pitchFamily="34" charset="-122"/>
                <a:ea typeface="汉仪君黑-45简" panose="020B0604020202020204" pitchFamily="34" charset="-122"/>
              </a:rPr>
              <a:t> </a:t>
            </a:r>
            <a:r>
              <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rPr>
              <a:t>many people are still emotionally against wearing masks in public.</a:t>
            </a:r>
            <a:endParaRPr lang="zh-CN" altLang="en-US" sz="1400"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p:txBody>
      </p:sp>
      <p:pic>
        <p:nvPicPr>
          <p:cNvPr id="2" name="图片 1"/>
          <p:cNvPicPr>
            <a:picLocks noChangeAspect="1"/>
          </p:cNvPicPr>
          <p:nvPr/>
        </p:nvPicPr>
        <p:blipFill>
          <a:blip r:embed="rId1"/>
          <a:srcRect b="9833"/>
          <a:stretch>
            <a:fillRect/>
          </a:stretch>
        </p:blipFill>
        <p:spPr>
          <a:xfrm>
            <a:off x="802640" y="1499235"/>
            <a:ext cx="3102610" cy="4196715"/>
          </a:xfrm>
          <a:prstGeom prst="rect">
            <a:avLst/>
          </a:prstGeom>
        </p:spPr>
      </p:pic>
      <p:sp>
        <p:nvSpPr>
          <p:cNvPr id="3" name="矩形 2"/>
          <p:cNvSpPr/>
          <p:nvPr/>
        </p:nvSpPr>
        <p:spPr>
          <a:xfrm>
            <a:off x="4424680" y="5335270"/>
            <a:ext cx="6767830" cy="9982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5169535" y="5665470"/>
            <a:ext cx="5473065" cy="337185"/>
          </a:xfrm>
          <a:prstGeom prst="rect">
            <a:avLst/>
          </a:prstGeom>
          <a:noFill/>
        </p:spPr>
        <p:txBody>
          <a:bodyPr wrap="square" rtlCol="0">
            <a:spAutoFit/>
          </a:bodyPr>
          <a:p>
            <a:r>
              <a:rPr kumimoji="1" lang="en-US" altLang="zh-CN" sz="1600" b="1" dirty="0">
                <a:solidFill>
                  <a:schemeClr val="bg1"/>
                </a:solidFill>
              </a:rPr>
              <a:t>Thus, Develop A System about </a:t>
            </a:r>
            <a:r>
              <a:rPr kumimoji="1" lang="en-US" altLang="zh-CN" sz="1600" b="1" dirty="0">
                <a:solidFill>
                  <a:schemeClr val="bg1"/>
                </a:solidFill>
                <a:sym typeface="+mn-ea"/>
              </a:rPr>
              <a:t>Face Mask Detection.</a:t>
            </a:r>
            <a:endParaRPr kumimoji="1" lang="en-US" altLang="zh-CN" sz="1600" b="1" dirty="0" smtClean="0">
              <a:solidFill>
                <a:schemeClr val="bg1"/>
              </a:solidFill>
              <a:latin typeface="汉仪君黑-45简" panose="020B0604020202020204" pitchFamily="34" charset="-122"/>
              <a:ea typeface="汉仪君黑-45简" panose="020B0604020202020204" pitchFamily="34"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7"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26449" y="502258"/>
            <a:ext cx="2149948" cy="46166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2. Objectives  </a:t>
            </a:r>
            <a:endParaRPr lang="en-US" altLang="zh-CN" sz="2400" dirty="0">
              <a:latin typeface="汉仪君黑-45简" panose="020B0604020202020204" pitchFamily="34" charset="-122"/>
              <a:ea typeface="汉仪君黑-45简" panose="020B0604020202020204" pitchFamily="34" charset="-122"/>
            </a:endParaRPr>
          </a:p>
        </p:txBody>
      </p:sp>
      <p:sp>
        <p:nvSpPr>
          <p:cNvPr id="8" name="矩形 7"/>
          <p:cNvSpPr/>
          <p:nvPr/>
        </p:nvSpPr>
        <p:spPr>
          <a:xfrm>
            <a:off x="1035309" y="1939142"/>
            <a:ext cx="1091682" cy="9517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62623" y="2189624"/>
            <a:ext cx="3455435" cy="626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862623" y="1939142"/>
            <a:ext cx="264368" cy="250483"/>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717651" y="1939142"/>
            <a:ext cx="1091682" cy="9517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44965" y="2189624"/>
            <a:ext cx="3455435" cy="626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7544965" y="1939142"/>
            <a:ext cx="264368" cy="250483"/>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888990" y="2272088"/>
            <a:ext cx="1749197" cy="46166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Objective 1</a:t>
            </a:r>
            <a:endParaRPr lang="zh-CN" altLang="en-US" sz="2400" dirty="0">
              <a:latin typeface="汉仪君黑-45简" panose="020B0604020202020204" pitchFamily="34" charset="-122"/>
              <a:ea typeface="汉仪君黑-45简" panose="020B0604020202020204" pitchFamily="34" charset="-122"/>
            </a:endParaRPr>
          </a:p>
        </p:txBody>
      </p:sp>
      <p:sp>
        <p:nvSpPr>
          <p:cNvPr id="26" name="矩形 25"/>
          <p:cNvSpPr/>
          <p:nvPr/>
        </p:nvSpPr>
        <p:spPr>
          <a:xfrm>
            <a:off x="1035309" y="3366972"/>
            <a:ext cx="4506685" cy="1200329"/>
          </a:xfrm>
          <a:prstGeom prst="rect">
            <a:avLst/>
          </a:prstGeom>
        </p:spPr>
        <p:txBody>
          <a:bodyPr wrap="square">
            <a:spAutoFit/>
          </a:bodyPr>
          <a:lstStyle/>
          <a:p>
            <a:r>
              <a:rPr lang="en-US" altLang="zh-CN" spc="130" dirty="0">
                <a:solidFill>
                  <a:schemeClr val="tx1">
                    <a:lumMod val="50000"/>
                    <a:lumOff val="50000"/>
                  </a:schemeClr>
                </a:solidFill>
                <a:latin typeface="汉仪君黑-45简" panose="020B0604020202020204" pitchFamily="34" charset="-122"/>
                <a:ea typeface="汉仪君黑-45简" panose="020B0604020202020204" pitchFamily="34" charset="-122"/>
              </a:rPr>
              <a:t>We try to optimize existing similar programs on Kaggle, making full use of online dataset, wishing to achieve a higher accuracy rate.</a:t>
            </a:r>
            <a:endParaRPr lang="zh-CN" altLang="en-US"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p:txBody>
      </p:sp>
      <p:sp>
        <p:nvSpPr>
          <p:cNvPr id="30" name="矩形 29"/>
          <p:cNvSpPr/>
          <p:nvPr/>
        </p:nvSpPr>
        <p:spPr>
          <a:xfrm>
            <a:off x="828094" y="4982717"/>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584549" y="2272088"/>
            <a:ext cx="1749197" cy="46166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Objective 2</a:t>
            </a:r>
            <a:endParaRPr lang="zh-CN" altLang="en-US" sz="2400" dirty="0">
              <a:latin typeface="汉仪君黑-45简" panose="020B0604020202020204" pitchFamily="34" charset="-122"/>
              <a:ea typeface="汉仪君黑-45简" panose="020B0604020202020204" pitchFamily="34" charset="-122"/>
            </a:endParaRPr>
          </a:p>
        </p:txBody>
      </p:sp>
      <p:sp>
        <p:nvSpPr>
          <p:cNvPr id="42" name="Shape 23196"/>
          <p:cNvSpPr/>
          <p:nvPr/>
        </p:nvSpPr>
        <p:spPr>
          <a:xfrm>
            <a:off x="7028175" y="2231445"/>
            <a:ext cx="247869" cy="367116"/>
          </a:xfrm>
          <a:custGeom>
            <a:avLst/>
            <a:gdLst/>
            <a:ahLst/>
            <a:cxnLst>
              <a:cxn ang="0">
                <a:pos x="wd2" y="hd2"/>
              </a:cxn>
              <a:cxn ang="5400000">
                <a:pos x="wd2" y="hd2"/>
              </a:cxn>
              <a:cxn ang="10800000">
                <a:pos x="wd2" y="hd2"/>
              </a:cxn>
              <a:cxn ang="16200000">
                <a:pos x="wd2" y="hd2"/>
              </a:cxn>
            </a:cxnLst>
            <a:rect l="0" t="0" r="r" b="b"/>
            <a:pathLst>
              <a:path w="21391" h="20850" extrusionOk="0">
                <a:moveTo>
                  <a:pt x="9355" y="15325"/>
                </a:moveTo>
                <a:lnTo>
                  <a:pt x="9355" y="16450"/>
                </a:lnTo>
                <a:cubicBezTo>
                  <a:pt x="9355" y="16935"/>
                  <a:pt x="9959" y="17329"/>
                  <a:pt x="10696" y="17329"/>
                </a:cubicBezTo>
                <a:cubicBezTo>
                  <a:pt x="11433" y="17329"/>
                  <a:pt x="12030" y="16935"/>
                  <a:pt x="12030" y="16450"/>
                </a:cubicBezTo>
                <a:lnTo>
                  <a:pt x="12030" y="15325"/>
                </a:lnTo>
                <a:cubicBezTo>
                  <a:pt x="12827" y="15020"/>
                  <a:pt x="13368" y="14460"/>
                  <a:pt x="13368" y="13811"/>
                </a:cubicBezTo>
                <a:cubicBezTo>
                  <a:pt x="13368" y="12838"/>
                  <a:pt x="12170" y="12049"/>
                  <a:pt x="10696" y="12049"/>
                </a:cubicBezTo>
                <a:cubicBezTo>
                  <a:pt x="9216" y="12049"/>
                  <a:pt x="8022" y="12838"/>
                  <a:pt x="8022" y="13811"/>
                </a:cubicBezTo>
                <a:cubicBezTo>
                  <a:pt x="8022" y="14460"/>
                  <a:pt x="8560" y="15020"/>
                  <a:pt x="9355" y="15325"/>
                </a:cubicBezTo>
                <a:cubicBezTo>
                  <a:pt x="9355" y="15325"/>
                  <a:pt x="9355" y="15325"/>
                  <a:pt x="9355" y="15325"/>
                </a:cubicBezTo>
                <a:close/>
                <a:moveTo>
                  <a:pt x="18715" y="19088"/>
                </a:moveTo>
                <a:lnTo>
                  <a:pt x="2672" y="19088"/>
                </a:lnTo>
                <a:lnTo>
                  <a:pt x="2672" y="10291"/>
                </a:lnTo>
                <a:lnTo>
                  <a:pt x="18715" y="10291"/>
                </a:lnTo>
                <a:cubicBezTo>
                  <a:pt x="18715" y="10291"/>
                  <a:pt x="18715" y="19088"/>
                  <a:pt x="18715" y="19088"/>
                </a:cubicBezTo>
                <a:close/>
                <a:moveTo>
                  <a:pt x="18715" y="8531"/>
                </a:moveTo>
                <a:lnTo>
                  <a:pt x="5630" y="8531"/>
                </a:lnTo>
                <a:lnTo>
                  <a:pt x="4321" y="7039"/>
                </a:lnTo>
                <a:cubicBezTo>
                  <a:pt x="2842" y="5357"/>
                  <a:pt x="3720" y="3204"/>
                  <a:pt x="6279" y="2232"/>
                </a:cubicBezTo>
                <a:cubicBezTo>
                  <a:pt x="8835" y="1261"/>
                  <a:pt x="12105" y="1837"/>
                  <a:pt x="13584" y="3520"/>
                </a:cubicBezTo>
                <a:lnTo>
                  <a:pt x="16257" y="6568"/>
                </a:lnTo>
                <a:cubicBezTo>
                  <a:pt x="16626" y="6989"/>
                  <a:pt x="17441" y="7133"/>
                  <a:pt x="18081" y="6890"/>
                </a:cubicBezTo>
                <a:cubicBezTo>
                  <a:pt x="18721" y="6645"/>
                  <a:pt x="18940" y="6108"/>
                  <a:pt x="18570" y="5687"/>
                </a:cubicBezTo>
                <a:lnTo>
                  <a:pt x="15898" y="2640"/>
                </a:lnTo>
                <a:cubicBezTo>
                  <a:pt x="13681" y="116"/>
                  <a:pt x="8776" y="-750"/>
                  <a:pt x="4942" y="708"/>
                </a:cubicBezTo>
                <a:cubicBezTo>
                  <a:pt x="1102" y="2165"/>
                  <a:pt x="-209" y="5393"/>
                  <a:pt x="2003" y="7919"/>
                </a:cubicBezTo>
                <a:lnTo>
                  <a:pt x="2548" y="8540"/>
                </a:lnTo>
                <a:cubicBezTo>
                  <a:pt x="1132" y="8583"/>
                  <a:pt x="0" y="9348"/>
                  <a:pt x="0" y="10291"/>
                </a:cubicBezTo>
                <a:lnTo>
                  <a:pt x="0" y="19088"/>
                </a:lnTo>
                <a:cubicBezTo>
                  <a:pt x="0" y="20062"/>
                  <a:pt x="1198" y="20850"/>
                  <a:pt x="2672" y="20850"/>
                </a:cubicBezTo>
                <a:lnTo>
                  <a:pt x="18715" y="20850"/>
                </a:lnTo>
                <a:cubicBezTo>
                  <a:pt x="20193" y="20850"/>
                  <a:pt x="21391" y="20062"/>
                  <a:pt x="21391" y="19088"/>
                </a:cubicBezTo>
                <a:lnTo>
                  <a:pt x="21391" y="10291"/>
                </a:lnTo>
                <a:cubicBezTo>
                  <a:pt x="21391" y="9320"/>
                  <a:pt x="20193" y="8531"/>
                  <a:pt x="18715" y="8531"/>
                </a:cubicBezTo>
                <a:cubicBezTo>
                  <a:pt x="18715" y="8531"/>
                  <a:pt x="18715" y="8531"/>
                  <a:pt x="18715" y="853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3" name="Shape 23198"/>
          <p:cNvSpPr/>
          <p:nvPr/>
        </p:nvSpPr>
        <p:spPr>
          <a:xfrm>
            <a:off x="1321953" y="2232996"/>
            <a:ext cx="275309" cy="367115"/>
          </a:xfrm>
          <a:custGeom>
            <a:avLst/>
            <a:gdLst/>
            <a:ahLst/>
            <a:cxnLst>
              <a:cxn ang="0">
                <a:pos x="wd2" y="hd2"/>
              </a:cxn>
              <a:cxn ang="5400000">
                <a:pos x="wd2" y="hd2"/>
              </a:cxn>
              <a:cxn ang="10800000">
                <a:pos x="wd2" y="hd2"/>
              </a:cxn>
              <a:cxn ang="16200000">
                <a:pos x="wd2" y="hd2"/>
              </a:cxn>
            </a:cxnLst>
            <a:rect l="0" t="0" r="r" b="b"/>
            <a:pathLst>
              <a:path w="21600" h="21600" extrusionOk="0">
                <a:moveTo>
                  <a:pt x="13203" y="7198"/>
                </a:moveTo>
                <a:cubicBezTo>
                  <a:pt x="13203" y="8011"/>
                  <a:pt x="11884" y="9901"/>
                  <a:pt x="10798" y="9901"/>
                </a:cubicBezTo>
                <a:cubicBezTo>
                  <a:pt x="9720" y="9901"/>
                  <a:pt x="8403" y="8011"/>
                  <a:pt x="8403" y="7198"/>
                </a:cubicBezTo>
                <a:cubicBezTo>
                  <a:pt x="8403" y="7198"/>
                  <a:pt x="13203" y="7198"/>
                  <a:pt x="13203" y="7198"/>
                </a:cubicBezTo>
                <a:close/>
                <a:moveTo>
                  <a:pt x="12452" y="11505"/>
                </a:moveTo>
                <a:cubicBezTo>
                  <a:pt x="12506" y="11531"/>
                  <a:pt x="17334" y="14485"/>
                  <a:pt x="17938" y="18902"/>
                </a:cubicBezTo>
                <a:lnTo>
                  <a:pt x="17745" y="18902"/>
                </a:lnTo>
                <a:cubicBezTo>
                  <a:pt x="16759" y="16932"/>
                  <a:pt x="13073" y="14401"/>
                  <a:pt x="10798" y="14401"/>
                </a:cubicBezTo>
                <a:cubicBezTo>
                  <a:pt x="8532" y="14401"/>
                  <a:pt x="4840" y="16932"/>
                  <a:pt x="3856" y="18902"/>
                </a:cubicBezTo>
                <a:lnTo>
                  <a:pt x="3662" y="18902"/>
                </a:lnTo>
                <a:cubicBezTo>
                  <a:pt x="4265" y="14503"/>
                  <a:pt x="9100" y="11531"/>
                  <a:pt x="9152" y="11501"/>
                </a:cubicBezTo>
                <a:lnTo>
                  <a:pt x="10495" y="10691"/>
                </a:lnTo>
                <a:lnTo>
                  <a:pt x="9017" y="10028"/>
                </a:lnTo>
                <a:cubicBezTo>
                  <a:pt x="8966" y="10006"/>
                  <a:pt x="4172" y="7782"/>
                  <a:pt x="3651" y="2698"/>
                </a:cubicBezTo>
                <a:lnTo>
                  <a:pt x="17949" y="2698"/>
                </a:lnTo>
                <a:cubicBezTo>
                  <a:pt x="17450" y="7804"/>
                  <a:pt x="12804" y="9932"/>
                  <a:pt x="12600" y="10019"/>
                </a:cubicBezTo>
                <a:lnTo>
                  <a:pt x="11080" y="10683"/>
                </a:lnTo>
                <a:cubicBezTo>
                  <a:pt x="11080" y="10683"/>
                  <a:pt x="12452" y="11505"/>
                  <a:pt x="12452" y="11505"/>
                </a:cubicBezTo>
                <a:close/>
                <a:moveTo>
                  <a:pt x="20364" y="2698"/>
                </a:moveTo>
                <a:lnTo>
                  <a:pt x="21600" y="2698"/>
                </a:lnTo>
                <a:lnTo>
                  <a:pt x="21600" y="0"/>
                </a:lnTo>
                <a:lnTo>
                  <a:pt x="0" y="0"/>
                </a:lnTo>
                <a:lnTo>
                  <a:pt x="0" y="2698"/>
                </a:lnTo>
                <a:lnTo>
                  <a:pt x="1235" y="2698"/>
                </a:lnTo>
                <a:cubicBezTo>
                  <a:pt x="1617" y="7105"/>
                  <a:pt x="4734" y="9716"/>
                  <a:pt x="6527" y="10872"/>
                </a:cubicBezTo>
                <a:cubicBezTo>
                  <a:pt x="4811" y="12173"/>
                  <a:pt x="1686" y="15035"/>
                  <a:pt x="1254" y="18902"/>
                </a:cubicBezTo>
                <a:lnTo>
                  <a:pt x="0" y="18902"/>
                </a:lnTo>
                <a:lnTo>
                  <a:pt x="0" y="21600"/>
                </a:lnTo>
                <a:lnTo>
                  <a:pt x="21600" y="21600"/>
                </a:lnTo>
                <a:lnTo>
                  <a:pt x="21600" y="18902"/>
                </a:lnTo>
                <a:lnTo>
                  <a:pt x="20344" y="18902"/>
                </a:lnTo>
                <a:cubicBezTo>
                  <a:pt x="19913" y="15043"/>
                  <a:pt x="16806" y="12181"/>
                  <a:pt x="15085" y="10877"/>
                </a:cubicBezTo>
                <a:cubicBezTo>
                  <a:pt x="16889" y="9738"/>
                  <a:pt x="19990" y="7149"/>
                  <a:pt x="20364" y="2698"/>
                </a:cubicBezTo>
                <a:cubicBezTo>
                  <a:pt x="20364" y="2698"/>
                  <a:pt x="20364" y="2698"/>
                  <a:pt x="20364" y="2698"/>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4" name="Shape 23201"/>
          <p:cNvSpPr/>
          <p:nvPr/>
        </p:nvSpPr>
        <p:spPr>
          <a:xfrm>
            <a:off x="1255868" y="4312864"/>
            <a:ext cx="341394" cy="367115"/>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cubicBezTo>
                  <a:pt x="2762" y="0"/>
                  <a:pt x="2367" y="365"/>
                  <a:pt x="2367" y="803"/>
                </a:cubicBezTo>
                <a:lnTo>
                  <a:pt x="2367" y="9676"/>
                </a:lnTo>
                <a:cubicBezTo>
                  <a:pt x="2367" y="10114"/>
                  <a:pt x="2762" y="10456"/>
                  <a:pt x="3230" y="10456"/>
                </a:cubicBezTo>
                <a:cubicBezTo>
                  <a:pt x="3702" y="10456"/>
                  <a:pt x="4068" y="10114"/>
                  <a:pt x="4068" y="9676"/>
                </a:cubicBezTo>
                <a:lnTo>
                  <a:pt x="4068" y="1582"/>
                </a:lnTo>
                <a:lnTo>
                  <a:pt x="12773" y="1582"/>
                </a:lnTo>
                <a:lnTo>
                  <a:pt x="12773" y="7682"/>
                </a:lnTo>
                <a:cubicBezTo>
                  <a:pt x="12773" y="8118"/>
                  <a:pt x="13142" y="8484"/>
                  <a:pt x="13611" y="8484"/>
                </a:cubicBezTo>
                <a:lnTo>
                  <a:pt x="19751" y="8484"/>
                </a:lnTo>
                <a:cubicBezTo>
                  <a:pt x="19793" y="8484"/>
                  <a:pt x="19832" y="8474"/>
                  <a:pt x="19874" y="8461"/>
                </a:cubicBezTo>
                <a:lnTo>
                  <a:pt x="19874" y="19995"/>
                </a:lnTo>
                <a:lnTo>
                  <a:pt x="4068" y="19995"/>
                </a:lnTo>
                <a:lnTo>
                  <a:pt x="4068" y="16831"/>
                </a:lnTo>
                <a:cubicBezTo>
                  <a:pt x="4068" y="16393"/>
                  <a:pt x="3702" y="16028"/>
                  <a:pt x="3230" y="16028"/>
                </a:cubicBezTo>
                <a:cubicBezTo>
                  <a:pt x="2762" y="16028"/>
                  <a:pt x="2367" y="16393"/>
                  <a:pt x="2367" y="16831"/>
                </a:cubicBezTo>
                <a:lnTo>
                  <a:pt x="2367" y="20797"/>
                </a:lnTo>
                <a:cubicBezTo>
                  <a:pt x="2367" y="21235"/>
                  <a:pt x="2762" y="21600"/>
                  <a:pt x="3230" y="21600"/>
                </a:cubicBezTo>
                <a:lnTo>
                  <a:pt x="20737" y="21600"/>
                </a:lnTo>
                <a:cubicBezTo>
                  <a:pt x="21207" y="21600"/>
                  <a:pt x="21600" y="21235"/>
                  <a:pt x="21600" y="20797"/>
                </a:cubicBezTo>
                <a:lnTo>
                  <a:pt x="21600" y="6741"/>
                </a:lnTo>
                <a:cubicBezTo>
                  <a:pt x="21600" y="6516"/>
                  <a:pt x="21501" y="6314"/>
                  <a:pt x="21329" y="6168"/>
                </a:cubicBezTo>
                <a:lnTo>
                  <a:pt x="14449" y="206"/>
                </a:lnTo>
                <a:cubicBezTo>
                  <a:pt x="14294" y="73"/>
                  <a:pt x="14072" y="0"/>
                  <a:pt x="13858" y="0"/>
                </a:cubicBezTo>
                <a:lnTo>
                  <a:pt x="3230" y="0"/>
                </a:lnTo>
                <a:close/>
                <a:moveTo>
                  <a:pt x="14474" y="2408"/>
                </a:moveTo>
                <a:lnTo>
                  <a:pt x="19652" y="6879"/>
                </a:lnTo>
                <a:lnTo>
                  <a:pt x="14474" y="6879"/>
                </a:lnTo>
                <a:cubicBezTo>
                  <a:pt x="14474" y="6879"/>
                  <a:pt x="14474" y="2408"/>
                  <a:pt x="14474" y="2408"/>
                </a:cubicBezTo>
                <a:close/>
                <a:moveTo>
                  <a:pt x="7521" y="8071"/>
                </a:moveTo>
                <a:cubicBezTo>
                  <a:pt x="7302" y="8083"/>
                  <a:pt x="7085" y="8181"/>
                  <a:pt x="6929" y="8346"/>
                </a:cubicBezTo>
                <a:cubicBezTo>
                  <a:pt x="6614" y="8677"/>
                  <a:pt x="6648" y="9178"/>
                  <a:pt x="7003" y="9470"/>
                </a:cubicBezTo>
                <a:lnTo>
                  <a:pt x="9789" y="11763"/>
                </a:lnTo>
                <a:lnTo>
                  <a:pt x="863" y="11763"/>
                </a:lnTo>
                <a:cubicBezTo>
                  <a:pt x="395" y="11763"/>
                  <a:pt x="0" y="12128"/>
                  <a:pt x="0" y="12566"/>
                </a:cubicBezTo>
                <a:cubicBezTo>
                  <a:pt x="0" y="13003"/>
                  <a:pt x="395" y="13368"/>
                  <a:pt x="863" y="13368"/>
                </a:cubicBezTo>
                <a:lnTo>
                  <a:pt x="9764" y="13368"/>
                </a:lnTo>
                <a:lnTo>
                  <a:pt x="7003" y="15638"/>
                </a:lnTo>
                <a:cubicBezTo>
                  <a:pt x="6648" y="15928"/>
                  <a:pt x="6614" y="16433"/>
                  <a:pt x="6929" y="16762"/>
                </a:cubicBezTo>
                <a:cubicBezTo>
                  <a:pt x="7098" y="16935"/>
                  <a:pt x="7328" y="17037"/>
                  <a:pt x="7570" y="17037"/>
                </a:cubicBezTo>
                <a:cubicBezTo>
                  <a:pt x="7769" y="17037"/>
                  <a:pt x="7967" y="16963"/>
                  <a:pt x="8137" y="16831"/>
                </a:cubicBezTo>
                <a:lnTo>
                  <a:pt x="12600" y="13139"/>
                </a:lnTo>
                <a:cubicBezTo>
                  <a:pt x="12786" y="12995"/>
                  <a:pt x="12871" y="12768"/>
                  <a:pt x="12871" y="12543"/>
                </a:cubicBezTo>
                <a:cubicBezTo>
                  <a:pt x="12871" y="12318"/>
                  <a:pt x="12786" y="12104"/>
                  <a:pt x="12600" y="11946"/>
                </a:cubicBezTo>
                <a:lnTo>
                  <a:pt x="8137" y="8278"/>
                </a:lnTo>
                <a:cubicBezTo>
                  <a:pt x="7959" y="8132"/>
                  <a:pt x="7739" y="8060"/>
                  <a:pt x="7521" y="807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5" name="Shape 23203"/>
          <p:cNvSpPr/>
          <p:nvPr/>
        </p:nvSpPr>
        <p:spPr>
          <a:xfrm>
            <a:off x="6967935" y="4327591"/>
            <a:ext cx="382516" cy="367115"/>
          </a:xfrm>
          <a:custGeom>
            <a:avLst/>
            <a:gdLst/>
            <a:ahLst/>
            <a:cxnLst>
              <a:cxn ang="0">
                <a:pos x="wd2" y="hd2"/>
              </a:cxn>
              <a:cxn ang="5400000">
                <a:pos x="wd2" y="hd2"/>
              </a:cxn>
              <a:cxn ang="10800000">
                <a:pos x="wd2" y="hd2"/>
              </a:cxn>
              <a:cxn ang="16200000">
                <a:pos x="wd2" y="hd2"/>
              </a:cxn>
            </a:cxnLst>
            <a:rect l="0" t="0" r="r" b="b"/>
            <a:pathLst>
              <a:path w="21600" h="21600" extrusionOk="0">
                <a:moveTo>
                  <a:pt x="10832" y="0"/>
                </a:moveTo>
                <a:cubicBezTo>
                  <a:pt x="9591" y="0"/>
                  <a:pt x="8602" y="1031"/>
                  <a:pt x="8602" y="2323"/>
                </a:cubicBezTo>
                <a:lnTo>
                  <a:pt x="8602" y="11368"/>
                </a:lnTo>
                <a:lnTo>
                  <a:pt x="9994" y="10858"/>
                </a:lnTo>
                <a:lnTo>
                  <a:pt x="9994" y="2323"/>
                </a:lnTo>
                <a:cubicBezTo>
                  <a:pt x="9994" y="1856"/>
                  <a:pt x="10384" y="1450"/>
                  <a:pt x="10832" y="1450"/>
                </a:cubicBezTo>
                <a:lnTo>
                  <a:pt x="19370" y="1450"/>
                </a:lnTo>
                <a:cubicBezTo>
                  <a:pt x="19819" y="1450"/>
                  <a:pt x="20208" y="1856"/>
                  <a:pt x="20208" y="2323"/>
                </a:cubicBezTo>
                <a:lnTo>
                  <a:pt x="20208" y="19277"/>
                </a:lnTo>
                <a:cubicBezTo>
                  <a:pt x="20208" y="19741"/>
                  <a:pt x="19819" y="20150"/>
                  <a:pt x="19370" y="20150"/>
                </a:cubicBezTo>
                <a:lnTo>
                  <a:pt x="10879" y="20150"/>
                </a:lnTo>
                <a:cubicBezTo>
                  <a:pt x="10434" y="20150"/>
                  <a:pt x="10041" y="19741"/>
                  <a:pt x="10041" y="19277"/>
                </a:cubicBezTo>
                <a:lnTo>
                  <a:pt x="10041" y="18305"/>
                </a:lnTo>
                <a:lnTo>
                  <a:pt x="8649" y="18816"/>
                </a:lnTo>
                <a:lnTo>
                  <a:pt x="8649" y="19277"/>
                </a:lnTo>
                <a:cubicBezTo>
                  <a:pt x="8649" y="20569"/>
                  <a:pt x="9639" y="21600"/>
                  <a:pt x="10879" y="21600"/>
                </a:cubicBezTo>
                <a:lnTo>
                  <a:pt x="19370" y="21600"/>
                </a:lnTo>
                <a:cubicBezTo>
                  <a:pt x="20611" y="21600"/>
                  <a:pt x="21600" y="20569"/>
                  <a:pt x="21600" y="19277"/>
                </a:cubicBezTo>
                <a:lnTo>
                  <a:pt x="21600" y="2323"/>
                </a:lnTo>
                <a:cubicBezTo>
                  <a:pt x="21549" y="1031"/>
                  <a:pt x="20563" y="0"/>
                  <a:pt x="19323" y="0"/>
                </a:cubicBezTo>
                <a:lnTo>
                  <a:pt x="10832" y="0"/>
                </a:lnTo>
                <a:close/>
                <a:moveTo>
                  <a:pt x="12239" y="3163"/>
                </a:moveTo>
                <a:cubicBezTo>
                  <a:pt x="11942" y="3163"/>
                  <a:pt x="11638" y="3426"/>
                  <a:pt x="11638" y="3789"/>
                </a:cubicBezTo>
                <a:lnTo>
                  <a:pt x="11638" y="7876"/>
                </a:lnTo>
                <a:cubicBezTo>
                  <a:pt x="11638" y="8183"/>
                  <a:pt x="11891" y="8485"/>
                  <a:pt x="12239" y="8485"/>
                </a:cubicBezTo>
                <a:lnTo>
                  <a:pt x="15212" y="8485"/>
                </a:lnTo>
                <a:cubicBezTo>
                  <a:pt x="15507" y="8485"/>
                  <a:pt x="15797" y="8236"/>
                  <a:pt x="15797" y="7876"/>
                </a:cubicBezTo>
                <a:lnTo>
                  <a:pt x="15797" y="3789"/>
                </a:lnTo>
                <a:cubicBezTo>
                  <a:pt x="15797" y="3426"/>
                  <a:pt x="15507" y="3163"/>
                  <a:pt x="15212" y="3163"/>
                </a:cubicBezTo>
                <a:lnTo>
                  <a:pt x="12239" y="3163"/>
                </a:lnTo>
                <a:close/>
                <a:moveTo>
                  <a:pt x="5946" y="6854"/>
                </a:moveTo>
                <a:cubicBezTo>
                  <a:pt x="5748" y="6854"/>
                  <a:pt x="5558" y="6899"/>
                  <a:pt x="5408" y="7002"/>
                </a:cubicBezTo>
                <a:lnTo>
                  <a:pt x="1091" y="10067"/>
                </a:lnTo>
                <a:cubicBezTo>
                  <a:pt x="396" y="10531"/>
                  <a:pt x="0" y="11348"/>
                  <a:pt x="0" y="12176"/>
                </a:cubicBezTo>
                <a:lnTo>
                  <a:pt x="0" y="16838"/>
                </a:lnTo>
                <a:cubicBezTo>
                  <a:pt x="0" y="18078"/>
                  <a:pt x="898" y="19151"/>
                  <a:pt x="2087" y="19359"/>
                </a:cubicBezTo>
                <a:lnTo>
                  <a:pt x="4111" y="19722"/>
                </a:lnTo>
                <a:cubicBezTo>
                  <a:pt x="4260" y="19722"/>
                  <a:pt x="4422" y="19771"/>
                  <a:pt x="4570" y="19771"/>
                </a:cubicBezTo>
                <a:cubicBezTo>
                  <a:pt x="5563" y="19771"/>
                  <a:pt x="6497" y="19105"/>
                  <a:pt x="6894" y="18124"/>
                </a:cubicBezTo>
                <a:lnTo>
                  <a:pt x="7147" y="17399"/>
                </a:lnTo>
                <a:lnTo>
                  <a:pt x="12255" y="15438"/>
                </a:lnTo>
                <a:cubicBezTo>
                  <a:pt x="12700" y="15335"/>
                  <a:pt x="13148" y="14918"/>
                  <a:pt x="13346" y="14400"/>
                </a:cubicBezTo>
                <a:cubicBezTo>
                  <a:pt x="13545" y="13886"/>
                  <a:pt x="13592" y="13319"/>
                  <a:pt x="13393" y="12802"/>
                </a:cubicBezTo>
                <a:cubicBezTo>
                  <a:pt x="13095" y="12027"/>
                  <a:pt x="12354" y="11500"/>
                  <a:pt x="11559" y="11500"/>
                </a:cubicBezTo>
                <a:cubicBezTo>
                  <a:pt x="11309" y="11500"/>
                  <a:pt x="11113" y="11565"/>
                  <a:pt x="10863" y="11616"/>
                </a:cubicBezTo>
                <a:lnTo>
                  <a:pt x="6942" y="13115"/>
                </a:lnTo>
                <a:lnTo>
                  <a:pt x="6942" y="7892"/>
                </a:lnTo>
                <a:cubicBezTo>
                  <a:pt x="6942" y="7528"/>
                  <a:pt x="6750" y="7160"/>
                  <a:pt x="6404" y="6953"/>
                </a:cubicBezTo>
                <a:cubicBezTo>
                  <a:pt x="6254" y="6850"/>
                  <a:pt x="6094" y="6854"/>
                  <a:pt x="5946" y="6854"/>
                </a:cubicBezTo>
                <a:close/>
                <a:moveTo>
                  <a:pt x="12650" y="10545"/>
                </a:moveTo>
                <a:cubicBezTo>
                  <a:pt x="13345" y="10803"/>
                  <a:pt x="13992" y="11323"/>
                  <a:pt x="14389" y="11995"/>
                </a:cubicBezTo>
                <a:lnTo>
                  <a:pt x="18453" y="11995"/>
                </a:lnTo>
                <a:cubicBezTo>
                  <a:pt x="18848" y="11995"/>
                  <a:pt x="19149" y="11681"/>
                  <a:pt x="19149" y="11270"/>
                </a:cubicBezTo>
                <a:cubicBezTo>
                  <a:pt x="19149" y="10856"/>
                  <a:pt x="18848" y="10545"/>
                  <a:pt x="18453" y="10545"/>
                </a:cubicBezTo>
                <a:lnTo>
                  <a:pt x="12650" y="10545"/>
                </a:lnTo>
                <a:close/>
                <a:moveTo>
                  <a:pt x="14816" y="13181"/>
                </a:moveTo>
                <a:cubicBezTo>
                  <a:pt x="14865" y="13645"/>
                  <a:pt x="14821" y="14167"/>
                  <a:pt x="14674" y="14631"/>
                </a:cubicBezTo>
                <a:lnTo>
                  <a:pt x="18390" y="14631"/>
                </a:lnTo>
                <a:cubicBezTo>
                  <a:pt x="18785" y="14631"/>
                  <a:pt x="19086" y="14317"/>
                  <a:pt x="19086" y="13906"/>
                </a:cubicBezTo>
                <a:cubicBezTo>
                  <a:pt x="19086" y="13543"/>
                  <a:pt x="18785" y="13181"/>
                  <a:pt x="18390" y="13181"/>
                </a:cubicBezTo>
                <a:lnTo>
                  <a:pt x="14816" y="13181"/>
                </a:lnTo>
                <a:close/>
                <a:moveTo>
                  <a:pt x="14010" y="16344"/>
                </a:moveTo>
                <a:cubicBezTo>
                  <a:pt x="13664" y="16705"/>
                  <a:pt x="13270" y="16962"/>
                  <a:pt x="12824" y="17119"/>
                </a:cubicBezTo>
                <a:lnTo>
                  <a:pt x="11132" y="17745"/>
                </a:lnTo>
                <a:lnTo>
                  <a:pt x="18580" y="17745"/>
                </a:lnTo>
                <a:cubicBezTo>
                  <a:pt x="18975" y="17745"/>
                  <a:pt x="19260" y="17433"/>
                  <a:pt x="19260" y="17020"/>
                </a:cubicBezTo>
                <a:cubicBezTo>
                  <a:pt x="19260" y="16606"/>
                  <a:pt x="18975" y="16344"/>
                  <a:pt x="18580" y="16344"/>
                </a:cubicBezTo>
                <a:lnTo>
                  <a:pt x="14010" y="16344"/>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6" name="矩形 45"/>
          <p:cNvSpPr/>
          <p:nvPr/>
        </p:nvSpPr>
        <p:spPr>
          <a:xfrm>
            <a:off x="6717651" y="3331790"/>
            <a:ext cx="4506685" cy="1477328"/>
          </a:xfrm>
          <a:prstGeom prst="rect">
            <a:avLst/>
          </a:prstGeom>
        </p:spPr>
        <p:txBody>
          <a:bodyPr wrap="square">
            <a:spAutoFit/>
          </a:bodyPr>
          <a:lstStyle/>
          <a:p>
            <a:r>
              <a:rPr lang="en-US" altLang="zh-CN" spc="130" dirty="0">
                <a:solidFill>
                  <a:schemeClr val="tx1">
                    <a:lumMod val="50000"/>
                    <a:lumOff val="50000"/>
                  </a:schemeClr>
                </a:solidFill>
                <a:latin typeface="汉仪君黑-45简" panose="020B0604020202020204" pitchFamily="34" charset="-122"/>
                <a:ea typeface="汉仪君黑-45简" panose="020B0604020202020204" pitchFamily="34" charset="-122"/>
              </a:rPr>
              <a:t>It should be a good practice of what we have learned from the course CS584, such as the Convolutional Neural Network, Transfer Learning, and so on.</a:t>
            </a:r>
            <a:endParaRPr lang="zh-CN" altLang="en-US"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26449" y="502258"/>
            <a:ext cx="3284874" cy="46166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3. Algorithm Essence  </a:t>
            </a:r>
            <a:endParaRPr lang="en-US" altLang="zh-CN" sz="2400" dirty="0">
              <a:latin typeface="汉仪君黑-45简" panose="020B0604020202020204" pitchFamily="34" charset="-122"/>
              <a:ea typeface="汉仪君黑-45简" panose="020B0604020202020204" pitchFamily="34" charset="-122"/>
            </a:endParaRPr>
          </a:p>
        </p:txBody>
      </p:sp>
      <p:sp>
        <p:nvSpPr>
          <p:cNvPr id="30" name="矩形 29"/>
          <p:cNvSpPr/>
          <p:nvPr/>
        </p:nvSpPr>
        <p:spPr>
          <a:xfrm>
            <a:off x="828094" y="4982717"/>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Shape 23196"/>
          <p:cNvSpPr/>
          <p:nvPr/>
        </p:nvSpPr>
        <p:spPr>
          <a:xfrm>
            <a:off x="7028175" y="2231445"/>
            <a:ext cx="247869" cy="367116"/>
          </a:xfrm>
          <a:custGeom>
            <a:avLst/>
            <a:gdLst/>
            <a:ahLst/>
            <a:cxnLst>
              <a:cxn ang="0">
                <a:pos x="wd2" y="hd2"/>
              </a:cxn>
              <a:cxn ang="5400000">
                <a:pos x="wd2" y="hd2"/>
              </a:cxn>
              <a:cxn ang="10800000">
                <a:pos x="wd2" y="hd2"/>
              </a:cxn>
              <a:cxn ang="16200000">
                <a:pos x="wd2" y="hd2"/>
              </a:cxn>
            </a:cxnLst>
            <a:rect l="0" t="0" r="r" b="b"/>
            <a:pathLst>
              <a:path w="21391" h="20850" extrusionOk="0">
                <a:moveTo>
                  <a:pt x="9355" y="15325"/>
                </a:moveTo>
                <a:lnTo>
                  <a:pt x="9355" y="16450"/>
                </a:lnTo>
                <a:cubicBezTo>
                  <a:pt x="9355" y="16935"/>
                  <a:pt x="9959" y="17329"/>
                  <a:pt x="10696" y="17329"/>
                </a:cubicBezTo>
                <a:cubicBezTo>
                  <a:pt x="11433" y="17329"/>
                  <a:pt x="12030" y="16935"/>
                  <a:pt x="12030" y="16450"/>
                </a:cubicBezTo>
                <a:lnTo>
                  <a:pt x="12030" y="15325"/>
                </a:lnTo>
                <a:cubicBezTo>
                  <a:pt x="12827" y="15020"/>
                  <a:pt x="13368" y="14460"/>
                  <a:pt x="13368" y="13811"/>
                </a:cubicBezTo>
                <a:cubicBezTo>
                  <a:pt x="13368" y="12838"/>
                  <a:pt x="12170" y="12049"/>
                  <a:pt x="10696" y="12049"/>
                </a:cubicBezTo>
                <a:cubicBezTo>
                  <a:pt x="9216" y="12049"/>
                  <a:pt x="8022" y="12838"/>
                  <a:pt x="8022" y="13811"/>
                </a:cubicBezTo>
                <a:cubicBezTo>
                  <a:pt x="8022" y="14460"/>
                  <a:pt x="8560" y="15020"/>
                  <a:pt x="9355" y="15325"/>
                </a:cubicBezTo>
                <a:cubicBezTo>
                  <a:pt x="9355" y="15325"/>
                  <a:pt x="9355" y="15325"/>
                  <a:pt x="9355" y="15325"/>
                </a:cubicBezTo>
                <a:close/>
                <a:moveTo>
                  <a:pt x="18715" y="19088"/>
                </a:moveTo>
                <a:lnTo>
                  <a:pt x="2672" y="19088"/>
                </a:lnTo>
                <a:lnTo>
                  <a:pt x="2672" y="10291"/>
                </a:lnTo>
                <a:lnTo>
                  <a:pt x="18715" y="10291"/>
                </a:lnTo>
                <a:cubicBezTo>
                  <a:pt x="18715" y="10291"/>
                  <a:pt x="18715" y="19088"/>
                  <a:pt x="18715" y="19088"/>
                </a:cubicBezTo>
                <a:close/>
                <a:moveTo>
                  <a:pt x="18715" y="8531"/>
                </a:moveTo>
                <a:lnTo>
                  <a:pt x="5630" y="8531"/>
                </a:lnTo>
                <a:lnTo>
                  <a:pt x="4321" y="7039"/>
                </a:lnTo>
                <a:cubicBezTo>
                  <a:pt x="2842" y="5357"/>
                  <a:pt x="3720" y="3204"/>
                  <a:pt x="6279" y="2232"/>
                </a:cubicBezTo>
                <a:cubicBezTo>
                  <a:pt x="8835" y="1261"/>
                  <a:pt x="12105" y="1837"/>
                  <a:pt x="13584" y="3520"/>
                </a:cubicBezTo>
                <a:lnTo>
                  <a:pt x="16257" y="6568"/>
                </a:lnTo>
                <a:cubicBezTo>
                  <a:pt x="16626" y="6989"/>
                  <a:pt x="17441" y="7133"/>
                  <a:pt x="18081" y="6890"/>
                </a:cubicBezTo>
                <a:cubicBezTo>
                  <a:pt x="18721" y="6645"/>
                  <a:pt x="18940" y="6108"/>
                  <a:pt x="18570" y="5687"/>
                </a:cubicBezTo>
                <a:lnTo>
                  <a:pt x="15898" y="2640"/>
                </a:lnTo>
                <a:cubicBezTo>
                  <a:pt x="13681" y="116"/>
                  <a:pt x="8776" y="-750"/>
                  <a:pt x="4942" y="708"/>
                </a:cubicBezTo>
                <a:cubicBezTo>
                  <a:pt x="1102" y="2165"/>
                  <a:pt x="-209" y="5393"/>
                  <a:pt x="2003" y="7919"/>
                </a:cubicBezTo>
                <a:lnTo>
                  <a:pt x="2548" y="8540"/>
                </a:lnTo>
                <a:cubicBezTo>
                  <a:pt x="1132" y="8583"/>
                  <a:pt x="0" y="9348"/>
                  <a:pt x="0" y="10291"/>
                </a:cubicBezTo>
                <a:lnTo>
                  <a:pt x="0" y="19088"/>
                </a:lnTo>
                <a:cubicBezTo>
                  <a:pt x="0" y="20062"/>
                  <a:pt x="1198" y="20850"/>
                  <a:pt x="2672" y="20850"/>
                </a:cubicBezTo>
                <a:lnTo>
                  <a:pt x="18715" y="20850"/>
                </a:lnTo>
                <a:cubicBezTo>
                  <a:pt x="20193" y="20850"/>
                  <a:pt x="21391" y="20062"/>
                  <a:pt x="21391" y="19088"/>
                </a:cubicBezTo>
                <a:lnTo>
                  <a:pt x="21391" y="10291"/>
                </a:lnTo>
                <a:cubicBezTo>
                  <a:pt x="21391" y="9320"/>
                  <a:pt x="20193" y="8531"/>
                  <a:pt x="18715" y="8531"/>
                </a:cubicBezTo>
                <a:cubicBezTo>
                  <a:pt x="18715" y="8531"/>
                  <a:pt x="18715" y="8531"/>
                  <a:pt x="18715" y="853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3" name="Shape 23198"/>
          <p:cNvSpPr/>
          <p:nvPr/>
        </p:nvSpPr>
        <p:spPr>
          <a:xfrm>
            <a:off x="1321953" y="2232996"/>
            <a:ext cx="275309" cy="367115"/>
          </a:xfrm>
          <a:custGeom>
            <a:avLst/>
            <a:gdLst/>
            <a:ahLst/>
            <a:cxnLst>
              <a:cxn ang="0">
                <a:pos x="wd2" y="hd2"/>
              </a:cxn>
              <a:cxn ang="5400000">
                <a:pos x="wd2" y="hd2"/>
              </a:cxn>
              <a:cxn ang="10800000">
                <a:pos x="wd2" y="hd2"/>
              </a:cxn>
              <a:cxn ang="16200000">
                <a:pos x="wd2" y="hd2"/>
              </a:cxn>
            </a:cxnLst>
            <a:rect l="0" t="0" r="r" b="b"/>
            <a:pathLst>
              <a:path w="21600" h="21600" extrusionOk="0">
                <a:moveTo>
                  <a:pt x="13203" y="7198"/>
                </a:moveTo>
                <a:cubicBezTo>
                  <a:pt x="13203" y="8011"/>
                  <a:pt x="11884" y="9901"/>
                  <a:pt x="10798" y="9901"/>
                </a:cubicBezTo>
                <a:cubicBezTo>
                  <a:pt x="9720" y="9901"/>
                  <a:pt x="8403" y="8011"/>
                  <a:pt x="8403" y="7198"/>
                </a:cubicBezTo>
                <a:cubicBezTo>
                  <a:pt x="8403" y="7198"/>
                  <a:pt x="13203" y="7198"/>
                  <a:pt x="13203" y="7198"/>
                </a:cubicBezTo>
                <a:close/>
                <a:moveTo>
                  <a:pt x="12452" y="11505"/>
                </a:moveTo>
                <a:cubicBezTo>
                  <a:pt x="12506" y="11531"/>
                  <a:pt x="17334" y="14485"/>
                  <a:pt x="17938" y="18902"/>
                </a:cubicBezTo>
                <a:lnTo>
                  <a:pt x="17745" y="18902"/>
                </a:lnTo>
                <a:cubicBezTo>
                  <a:pt x="16759" y="16932"/>
                  <a:pt x="13073" y="14401"/>
                  <a:pt x="10798" y="14401"/>
                </a:cubicBezTo>
                <a:cubicBezTo>
                  <a:pt x="8532" y="14401"/>
                  <a:pt x="4840" y="16932"/>
                  <a:pt x="3856" y="18902"/>
                </a:cubicBezTo>
                <a:lnTo>
                  <a:pt x="3662" y="18902"/>
                </a:lnTo>
                <a:cubicBezTo>
                  <a:pt x="4265" y="14503"/>
                  <a:pt x="9100" y="11531"/>
                  <a:pt x="9152" y="11501"/>
                </a:cubicBezTo>
                <a:lnTo>
                  <a:pt x="10495" y="10691"/>
                </a:lnTo>
                <a:lnTo>
                  <a:pt x="9017" y="10028"/>
                </a:lnTo>
                <a:cubicBezTo>
                  <a:pt x="8966" y="10006"/>
                  <a:pt x="4172" y="7782"/>
                  <a:pt x="3651" y="2698"/>
                </a:cubicBezTo>
                <a:lnTo>
                  <a:pt x="17949" y="2698"/>
                </a:lnTo>
                <a:cubicBezTo>
                  <a:pt x="17450" y="7804"/>
                  <a:pt x="12804" y="9932"/>
                  <a:pt x="12600" y="10019"/>
                </a:cubicBezTo>
                <a:lnTo>
                  <a:pt x="11080" y="10683"/>
                </a:lnTo>
                <a:cubicBezTo>
                  <a:pt x="11080" y="10683"/>
                  <a:pt x="12452" y="11505"/>
                  <a:pt x="12452" y="11505"/>
                </a:cubicBezTo>
                <a:close/>
                <a:moveTo>
                  <a:pt x="20364" y="2698"/>
                </a:moveTo>
                <a:lnTo>
                  <a:pt x="21600" y="2698"/>
                </a:lnTo>
                <a:lnTo>
                  <a:pt x="21600" y="0"/>
                </a:lnTo>
                <a:lnTo>
                  <a:pt x="0" y="0"/>
                </a:lnTo>
                <a:lnTo>
                  <a:pt x="0" y="2698"/>
                </a:lnTo>
                <a:lnTo>
                  <a:pt x="1235" y="2698"/>
                </a:lnTo>
                <a:cubicBezTo>
                  <a:pt x="1617" y="7105"/>
                  <a:pt x="4734" y="9716"/>
                  <a:pt x="6527" y="10872"/>
                </a:cubicBezTo>
                <a:cubicBezTo>
                  <a:pt x="4811" y="12173"/>
                  <a:pt x="1686" y="15035"/>
                  <a:pt x="1254" y="18902"/>
                </a:cubicBezTo>
                <a:lnTo>
                  <a:pt x="0" y="18902"/>
                </a:lnTo>
                <a:lnTo>
                  <a:pt x="0" y="21600"/>
                </a:lnTo>
                <a:lnTo>
                  <a:pt x="21600" y="21600"/>
                </a:lnTo>
                <a:lnTo>
                  <a:pt x="21600" y="18902"/>
                </a:lnTo>
                <a:lnTo>
                  <a:pt x="20344" y="18902"/>
                </a:lnTo>
                <a:cubicBezTo>
                  <a:pt x="19913" y="15043"/>
                  <a:pt x="16806" y="12181"/>
                  <a:pt x="15085" y="10877"/>
                </a:cubicBezTo>
                <a:cubicBezTo>
                  <a:pt x="16889" y="9738"/>
                  <a:pt x="19990" y="7149"/>
                  <a:pt x="20364" y="2698"/>
                </a:cubicBezTo>
                <a:cubicBezTo>
                  <a:pt x="20364" y="2698"/>
                  <a:pt x="20364" y="2698"/>
                  <a:pt x="20364" y="2698"/>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4" name="Shape 23201"/>
          <p:cNvSpPr/>
          <p:nvPr/>
        </p:nvSpPr>
        <p:spPr>
          <a:xfrm>
            <a:off x="1255868" y="4312864"/>
            <a:ext cx="341394" cy="367115"/>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cubicBezTo>
                  <a:pt x="2762" y="0"/>
                  <a:pt x="2367" y="365"/>
                  <a:pt x="2367" y="803"/>
                </a:cubicBezTo>
                <a:lnTo>
                  <a:pt x="2367" y="9676"/>
                </a:lnTo>
                <a:cubicBezTo>
                  <a:pt x="2367" y="10114"/>
                  <a:pt x="2762" y="10456"/>
                  <a:pt x="3230" y="10456"/>
                </a:cubicBezTo>
                <a:cubicBezTo>
                  <a:pt x="3702" y="10456"/>
                  <a:pt x="4068" y="10114"/>
                  <a:pt x="4068" y="9676"/>
                </a:cubicBezTo>
                <a:lnTo>
                  <a:pt x="4068" y="1582"/>
                </a:lnTo>
                <a:lnTo>
                  <a:pt x="12773" y="1582"/>
                </a:lnTo>
                <a:lnTo>
                  <a:pt x="12773" y="7682"/>
                </a:lnTo>
                <a:cubicBezTo>
                  <a:pt x="12773" y="8118"/>
                  <a:pt x="13142" y="8484"/>
                  <a:pt x="13611" y="8484"/>
                </a:cubicBezTo>
                <a:lnTo>
                  <a:pt x="19751" y="8484"/>
                </a:lnTo>
                <a:cubicBezTo>
                  <a:pt x="19793" y="8484"/>
                  <a:pt x="19832" y="8474"/>
                  <a:pt x="19874" y="8461"/>
                </a:cubicBezTo>
                <a:lnTo>
                  <a:pt x="19874" y="19995"/>
                </a:lnTo>
                <a:lnTo>
                  <a:pt x="4068" y="19995"/>
                </a:lnTo>
                <a:lnTo>
                  <a:pt x="4068" y="16831"/>
                </a:lnTo>
                <a:cubicBezTo>
                  <a:pt x="4068" y="16393"/>
                  <a:pt x="3702" y="16028"/>
                  <a:pt x="3230" y="16028"/>
                </a:cubicBezTo>
                <a:cubicBezTo>
                  <a:pt x="2762" y="16028"/>
                  <a:pt x="2367" y="16393"/>
                  <a:pt x="2367" y="16831"/>
                </a:cubicBezTo>
                <a:lnTo>
                  <a:pt x="2367" y="20797"/>
                </a:lnTo>
                <a:cubicBezTo>
                  <a:pt x="2367" y="21235"/>
                  <a:pt x="2762" y="21600"/>
                  <a:pt x="3230" y="21600"/>
                </a:cubicBezTo>
                <a:lnTo>
                  <a:pt x="20737" y="21600"/>
                </a:lnTo>
                <a:cubicBezTo>
                  <a:pt x="21207" y="21600"/>
                  <a:pt x="21600" y="21235"/>
                  <a:pt x="21600" y="20797"/>
                </a:cubicBezTo>
                <a:lnTo>
                  <a:pt x="21600" y="6741"/>
                </a:lnTo>
                <a:cubicBezTo>
                  <a:pt x="21600" y="6516"/>
                  <a:pt x="21501" y="6314"/>
                  <a:pt x="21329" y="6168"/>
                </a:cubicBezTo>
                <a:lnTo>
                  <a:pt x="14449" y="206"/>
                </a:lnTo>
                <a:cubicBezTo>
                  <a:pt x="14294" y="73"/>
                  <a:pt x="14072" y="0"/>
                  <a:pt x="13858" y="0"/>
                </a:cubicBezTo>
                <a:lnTo>
                  <a:pt x="3230" y="0"/>
                </a:lnTo>
                <a:close/>
                <a:moveTo>
                  <a:pt x="14474" y="2408"/>
                </a:moveTo>
                <a:lnTo>
                  <a:pt x="19652" y="6879"/>
                </a:lnTo>
                <a:lnTo>
                  <a:pt x="14474" y="6879"/>
                </a:lnTo>
                <a:cubicBezTo>
                  <a:pt x="14474" y="6879"/>
                  <a:pt x="14474" y="2408"/>
                  <a:pt x="14474" y="2408"/>
                </a:cubicBezTo>
                <a:close/>
                <a:moveTo>
                  <a:pt x="7521" y="8071"/>
                </a:moveTo>
                <a:cubicBezTo>
                  <a:pt x="7302" y="8083"/>
                  <a:pt x="7085" y="8181"/>
                  <a:pt x="6929" y="8346"/>
                </a:cubicBezTo>
                <a:cubicBezTo>
                  <a:pt x="6614" y="8677"/>
                  <a:pt x="6648" y="9178"/>
                  <a:pt x="7003" y="9470"/>
                </a:cubicBezTo>
                <a:lnTo>
                  <a:pt x="9789" y="11763"/>
                </a:lnTo>
                <a:lnTo>
                  <a:pt x="863" y="11763"/>
                </a:lnTo>
                <a:cubicBezTo>
                  <a:pt x="395" y="11763"/>
                  <a:pt x="0" y="12128"/>
                  <a:pt x="0" y="12566"/>
                </a:cubicBezTo>
                <a:cubicBezTo>
                  <a:pt x="0" y="13003"/>
                  <a:pt x="395" y="13368"/>
                  <a:pt x="863" y="13368"/>
                </a:cubicBezTo>
                <a:lnTo>
                  <a:pt x="9764" y="13368"/>
                </a:lnTo>
                <a:lnTo>
                  <a:pt x="7003" y="15638"/>
                </a:lnTo>
                <a:cubicBezTo>
                  <a:pt x="6648" y="15928"/>
                  <a:pt x="6614" y="16433"/>
                  <a:pt x="6929" y="16762"/>
                </a:cubicBezTo>
                <a:cubicBezTo>
                  <a:pt x="7098" y="16935"/>
                  <a:pt x="7328" y="17037"/>
                  <a:pt x="7570" y="17037"/>
                </a:cubicBezTo>
                <a:cubicBezTo>
                  <a:pt x="7769" y="17037"/>
                  <a:pt x="7967" y="16963"/>
                  <a:pt x="8137" y="16831"/>
                </a:cubicBezTo>
                <a:lnTo>
                  <a:pt x="12600" y="13139"/>
                </a:lnTo>
                <a:cubicBezTo>
                  <a:pt x="12786" y="12995"/>
                  <a:pt x="12871" y="12768"/>
                  <a:pt x="12871" y="12543"/>
                </a:cubicBezTo>
                <a:cubicBezTo>
                  <a:pt x="12871" y="12318"/>
                  <a:pt x="12786" y="12104"/>
                  <a:pt x="12600" y="11946"/>
                </a:cubicBezTo>
                <a:lnTo>
                  <a:pt x="8137" y="8278"/>
                </a:lnTo>
                <a:cubicBezTo>
                  <a:pt x="7959" y="8132"/>
                  <a:pt x="7739" y="8060"/>
                  <a:pt x="7521" y="807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5" name="Shape 23203"/>
          <p:cNvSpPr/>
          <p:nvPr/>
        </p:nvSpPr>
        <p:spPr>
          <a:xfrm>
            <a:off x="6967935" y="4327591"/>
            <a:ext cx="382516" cy="367115"/>
          </a:xfrm>
          <a:custGeom>
            <a:avLst/>
            <a:gdLst/>
            <a:ahLst/>
            <a:cxnLst>
              <a:cxn ang="0">
                <a:pos x="wd2" y="hd2"/>
              </a:cxn>
              <a:cxn ang="5400000">
                <a:pos x="wd2" y="hd2"/>
              </a:cxn>
              <a:cxn ang="10800000">
                <a:pos x="wd2" y="hd2"/>
              </a:cxn>
              <a:cxn ang="16200000">
                <a:pos x="wd2" y="hd2"/>
              </a:cxn>
            </a:cxnLst>
            <a:rect l="0" t="0" r="r" b="b"/>
            <a:pathLst>
              <a:path w="21600" h="21600" extrusionOk="0">
                <a:moveTo>
                  <a:pt x="10832" y="0"/>
                </a:moveTo>
                <a:cubicBezTo>
                  <a:pt x="9591" y="0"/>
                  <a:pt x="8602" y="1031"/>
                  <a:pt x="8602" y="2323"/>
                </a:cubicBezTo>
                <a:lnTo>
                  <a:pt x="8602" y="11368"/>
                </a:lnTo>
                <a:lnTo>
                  <a:pt x="9994" y="10858"/>
                </a:lnTo>
                <a:lnTo>
                  <a:pt x="9994" y="2323"/>
                </a:lnTo>
                <a:cubicBezTo>
                  <a:pt x="9994" y="1856"/>
                  <a:pt x="10384" y="1450"/>
                  <a:pt x="10832" y="1450"/>
                </a:cubicBezTo>
                <a:lnTo>
                  <a:pt x="19370" y="1450"/>
                </a:lnTo>
                <a:cubicBezTo>
                  <a:pt x="19819" y="1450"/>
                  <a:pt x="20208" y="1856"/>
                  <a:pt x="20208" y="2323"/>
                </a:cubicBezTo>
                <a:lnTo>
                  <a:pt x="20208" y="19277"/>
                </a:lnTo>
                <a:cubicBezTo>
                  <a:pt x="20208" y="19741"/>
                  <a:pt x="19819" y="20150"/>
                  <a:pt x="19370" y="20150"/>
                </a:cubicBezTo>
                <a:lnTo>
                  <a:pt x="10879" y="20150"/>
                </a:lnTo>
                <a:cubicBezTo>
                  <a:pt x="10434" y="20150"/>
                  <a:pt x="10041" y="19741"/>
                  <a:pt x="10041" y="19277"/>
                </a:cubicBezTo>
                <a:lnTo>
                  <a:pt x="10041" y="18305"/>
                </a:lnTo>
                <a:lnTo>
                  <a:pt x="8649" y="18816"/>
                </a:lnTo>
                <a:lnTo>
                  <a:pt x="8649" y="19277"/>
                </a:lnTo>
                <a:cubicBezTo>
                  <a:pt x="8649" y="20569"/>
                  <a:pt x="9639" y="21600"/>
                  <a:pt x="10879" y="21600"/>
                </a:cubicBezTo>
                <a:lnTo>
                  <a:pt x="19370" y="21600"/>
                </a:lnTo>
                <a:cubicBezTo>
                  <a:pt x="20611" y="21600"/>
                  <a:pt x="21600" y="20569"/>
                  <a:pt x="21600" y="19277"/>
                </a:cubicBezTo>
                <a:lnTo>
                  <a:pt x="21600" y="2323"/>
                </a:lnTo>
                <a:cubicBezTo>
                  <a:pt x="21549" y="1031"/>
                  <a:pt x="20563" y="0"/>
                  <a:pt x="19323" y="0"/>
                </a:cubicBezTo>
                <a:lnTo>
                  <a:pt x="10832" y="0"/>
                </a:lnTo>
                <a:close/>
                <a:moveTo>
                  <a:pt x="12239" y="3163"/>
                </a:moveTo>
                <a:cubicBezTo>
                  <a:pt x="11942" y="3163"/>
                  <a:pt x="11638" y="3426"/>
                  <a:pt x="11638" y="3789"/>
                </a:cubicBezTo>
                <a:lnTo>
                  <a:pt x="11638" y="7876"/>
                </a:lnTo>
                <a:cubicBezTo>
                  <a:pt x="11638" y="8183"/>
                  <a:pt x="11891" y="8485"/>
                  <a:pt x="12239" y="8485"/>
                </a:cubicBezTo>
                <a:lnTo>
                  <a:pt x="15212" y="8485"/>
                </a:lnTo>
                <a:cubicBezTo>
                  <a:pt x="15507" y="8485"/>
                  <a:pt x="15797" y="8236"/>
                  <a:pt x="15797" y="7876"/>
                </a:cubicBezTo>
                <a:lnTo>
                  <a:pt x="15797" y="3789"/>
                </a:lnTo>
                <a:cubicBezTo>
                  <a:pt x="15797" y="3426"/>
                  <a:pt x="15507" y="3163"/>
                  <a:pt x="15212" y="3163"/>
                </a:cubicBezTo>
                <a:lnTo>
                  <a:pt x="12239" y="3163"/>
                </a:lnTo>
                <a:close/>
                <a:moveTo>
                  <a:pt x="5946" y="6854"/>
                </a:moveTo>
                <a:cubicBezTo>
                  <a:pt x="5748" y="6854"/>
                  <a:pt x="5558" y="6899"/>
                  <a:pt x="5408" y="7002"/>
                </a:cubicBezTo>
                <a:lnTo>
                  <a:pt x="1091" y="10067"/>
                </a:lnTo>
                <a:cubicBezTo>
                  <a:pt x="396" y="10531"/>
                  <a:pt x="0" y="11348"/>
                  <a:pt x="0" y="12176"/>
                </a:cubicBezTo>
                <a:lnTo>
                  <a:pt x="0" y="16838"/>
                </a:lnTo>
                <a:cubicBezTo>
                  <a:pt x="0" y="18078"/>
                  <a:pt x="898" y="19151"/>
                  <a:pt x="2087" y="19359"/>
                </a:cubicBezTo>
                <a:lnTo>
                  <a:pt x="4111" y="19722"/>
                </a:lnTo>
                <a:cubicBezTo>
                  <a:pt x="4260" y="19722"/>
                  <a:pt x="4422" y="19771"/>
                  <a:pt x="4570" y="19771"/>
                </a:cubicBezTo>
                <a:cubicBezTo>
                  <a:pt x="5563" y="19771"/>
                  <a:pt x="6497" y="19105"/>
                  <a:pt x="6894" y="18124"/>
                </a:cubicBezTo>
                <a:lnTo>
                  <a:pt x="7147" y="17399"/>
                </a:lnTo>
                <a:lnTo>
                  <a:pt x="12255" y="15438"/>
                </a:lnTo>
                <a:cubicBezTo>
                  <a:pt x="12700" y="15335"/>
                  <a:pt x="13148" y="14918"/>
                  <a:pt x="13346" y="14400"/>
                </a:cubicBezTo>
                <a:cubicBezTo>
                  <a:pt x="13545" y="13886"/>
                  <a:pt x="13592" y="13319"/>
                  <a:pt x="13393" y="12802"/>
                </a:cubicBezTo>
                <a:cubicBezTo>
                  <a:pt x="13095" y="12027"/>
                  <a:pt x="12354" y="11500"/>
                  <a:pt x="11559" y="11500"/>
                </a:cubicBezTo>
                <a:cubicBezTo>
                  <a:pt x="11309" y="11500"/>
                  <a:pt x="11113" y="11565"/>
                  <a:pt x="10863" y="11616"/>
                </a:cubicBezTo>
                <a:lnTo>
                  <a:pt x="6942" y="13115"/>
                </a:lnTo>
                <a:lnTo>
                  <a:pt x="6942" y="7892"/>
                </a:lnTo>
                <a:cubicBezTo>
                  <a:pt x="6942" y="7528"/>
                  <a:pt x="6750" y="7160"/>
                  <a:pt x="6404" y="6953"/>
                </a:cubicBezTo>
                <a:cubicBezTo>
                  <a:pt x="6254" y="6850"/>
                  <a:pt x="6094" y="6854"/>
                  <a:pt x="5946" y="6854"/>
                </a:cubicBezTo>
                <a:close/>
                <a:moveTo>
                  <a:pt x="12650" y="10545"/>
                </a:moveTo>
                <a:cubicBezTo>
                  <a:pt x="13345" y="10803"/>
                  <a:pt x="13992" y="11323"/>
                  <a:pt x="14389" y="11995"/>
                </a:cubicBezTo>
                <a:lnTo>
                  <a:pt x="18453" y="11995"/>
                </a:lnTo>
                <a:cubicBezTo>
                  <a:pt x="18848" y="11995"/>
                  <a:pt x="19149" y="11681"/>
                  <a:pt x="19149" y="11270"/>
                </a:cubicBezTo>
                <a:cubicBezTo>
                  <a:pt x="19149" y="10856"/>
                  <a:pt x="18848" y="10545"/>
                  <a:pt x="18453" y="10545"/>
                </a:cubicBezTo>
                <a:lnTo>
                  <a:pt x="12650" y="10545"/>
                </a:lnTo>
                <a:close/>
                <a:moveTo>
                  <a:pt x="14816" y="13181"/>
                </a:moveTo>
                <a:cubicBezTo>
                  <a:pt x="14865" y="13645"/>
                  <a:pt x="14821" y="14167"/>
                  <a:pt x="14674" y="14631"/>
                </a:cubicBezTo>
                <a:lnTo>
                  <a:pt x="18390" y="14631"/>
                </a:lnTo>
                <a:cubicBezTo>
                  <a:pt x="18785" y="14631"/>
                  <a:pt x="19086" y="14317"/>
                  <a:pt x="19086" y="13906"/>
                </a:cubicBezTo>
                <a:cubicBezTo>
                  <a:pt x="19086" y="13543"/>
                  <a:pt x="18785" y="13181"/>
                  <a:pt x="18390" y="13181"/>
                </a:cubicBezTo>
                <a:lnTo>
                  <a:pt x="14816" y="13181"/>
                </a:lnTo>
                <a:close/>
                <a:moveTo>
                  <a:pt x="14010" y="16344"/>
                </a:moveTo>
                <a:cubicBezTo>
                  <a:pt x="13664" y="16705"/>
                  <a:pt x="13270" y="16962"/>
                  <a:pt x="12824" y="17119"/>
                </a:cubicBezTo>
                <a:lnTo>
                  <a:pt x="11132" y="17745"/>
                </a:lnTo>
                <a:lnTo>
                  <a:pt x="18580" y="17745"/>
                </a:lnTo>
                <a:cubicBezTo>
                  <a:pt x="18975" y="17745"/>
                  <a:pt x="19260" y="17433"/>
                  <a:pt x="19260" y="17020"/>
                </a:cubicBezTo>
                <a:cubicBezTo>
                  <a:pt x="19260" y="16606"/>
                  <a:pt x="18975" y="16344"/>
                  <a:pt x="18580" y="16344"/>
                </a:cubicBezTo>
                <a:lnTo>
                  <a:pt x="14010" y="16344"/>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38" name="标题 1"/>
          <p:cNvSpPr txBox="1"/>
          <p:nvPr/>
        </p:nvSpPr>
        <p:spPr>
          <a:xfrm>
            <a:off x="661851" y="1217374"/>
            <a:ext cx="5814103" cy="5068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2800" dirty="0" err="1"/>
              <a:t>Xception</a:t>
            </a:r>
            <a:endParaRPr kumimoji="1" lang="zh-CN" altLang="en-US" sz="2800" dirty="0"/>
          </a:p>
        </p:txBody>
      </p:sp>
      <p:sp>
        <p:nvSpPr>
          <p:cNvPr id="39" name="内容占位符 2"/>
          <p:cNvSpPr txBox="1"/>
          <p:nvPr/>
        </p:nvSpPr>
        <p:spPr>
          <a:xfrm>
            <a:off x="661851" y="2098487"/>
            <a:ext cx="9810604" cy="44287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kumimoji="1" lang="en-US" altLang="zh-CN" dirty="0">
                <a:latin typeface="+mj-lt"/>
              </a:rPr>
              <a:t>Inspired by the concept of transfer learning, we make use of the </a:t>
            </a:r>
            <a:r>
              <a:rPr kumimoji="1" lang="en-US" altLang="zh-CN" dirty="0" err="1">
                <a:latin typeface="+mj-lt"/>
              </a:rPr>
              <a:t>Xception</a:t>
            </a:r>
            <a:r>
              <a:rPr kumimoji="1" lang="en-US" altLang="zh-CN" dirty="0">
                <a:latin typeface="+mj-lt"/>
              </a:rPr>
              <a:t> model to train ”whether or not to wear a mask”. It is supposed to be time-saving and should reduce the magnitude of the calculation.</a:t>
            </a:r>
            <a:endParaRPr kumimoji="1" lang="en-US" altLang="zh-CN" dirty="0">
              <a:latin typeface="+mj-lt"/>
            </a:endParaRPr>
          </a:p>
          <a:p>
            <a:pPr algn="l"/>
            <a:endParaRPr kumimoji="1" lang="en-US" altLang="zh-CN" dirty="0">
              <a:latin typeface="+mj-lt"/>
            </a:endParaRPr>
          </a:p>
          <a:p>
            <a:pPr algn="l"/>
            <a:r>
              <a:rPr kumimoji="1" lang="en-US" altLang="zh-CN" dirty="0">
                <a:solidFill>
                  <a:srgbClr val="FF0000"/>
                </a:solidFill>
                <a:latin typeface="+mj-lt"/>
              </a:rPr>
              <a:t>Note: </a:t>
            </a:r>
            <a:r>
              <a:rPr kumimoji="1" lang="en-US" altLang="zh-CN" dirty="0" err="1">
                <a:latin typeface="+mj-lt"/>
              </a:rPr>
              <a:t>Xception</a:t>
            </a:r>
            <a:r>
              <a:rPr kumimoji="1" lang="en-US" altLang="zh-CN" dirty="0">
                <a:latin typeface="+mj-lt"/>
              </a:rPr>
              <a:t> is a highly recognized efficient model for target detection, fine-grained classification, face attributes and large-scale geolocation scenarios. </a:t>
            </a:r>
            <a:endParaRPr kumimoji="1" lang="en-US" altLang="zh-CN" dirty="0">
              <a:latin typeface="+mj-lt"/>
            </a:endParaRPr>
          </a:p>
          <a:p>
            <a:pPr algn="l"/>
            <a:r>
              <a:rPr kumimoji="1" lang="en-US" altLang="zh-CN" dirty="0">
                <a:latin typeface="+mj-lt"/>
              </a:rPr>
              <a:t>           Initially, we tried another model, </a:t>
            </a:r>
            <a:r>
              <a:rPr kumimoji="1" lang="en-US" altLang="zh-CN" dirty="0" err="1">
                <a:latin typeface="+mj-lt"/>
              </a:rPr>
              <a:t>MobileNet</a:t>
            </a:r>
            <a:r>
              <a:rPr kumimoji="1" lang="en-US" altLang="zh-CN" dirty="0">
                <a:latin typeface="+mj-lt"/>
              </a:rPr>
              <a:t>, but the result isn’t quite what we expected, so we switched to </a:t>
            </a:r>
            <a:r>
              <a:rPr kumimoji="1" lang="en-US" altLang="zh-CN" dirty="0" err="1">
                <a:latin typeface="+mj-lt"/>
              </a:rPr>
              <a:t>Xception</a:t>
            </a:r>
            <a:r>
              <a:rPr kumimoji="1" lang="en-US" altLang="zh-CN" dirty="0">
                <a:latin typeface="+mj-lt"/>
              </a:rPr>
              <a:t> Model. </a:t>
            </a:r>
            <a:endParaRPr kumimoji="1" lang="zh-CN" altLang="en-US" dirty="0">
              <a:latin typeface="+mj-lt"/>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26449" y="502258"/>
            <a:ext cx="3881191" cy="46166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4. Prepare Image Dataset  </a:t>
            </a:r>
            <a:endParaRPr lang="en-US" altLang="zh-CN" sz="2400" dirty="0">
              <a:latin typeface="汉仪君黑-45简" panose="020B0604020202020204" pitchFamily="34" charset="-122"/>
              <a:ea typeface="汉仪君黑-45简" panose="020B0604020202020204" pitchFamily="34" charset="-122"/>
            </a:endParaRPr>
          </a:p>
        </p:txBody>
      </p:sp>
      <p:sp>
        <p:nvSpPr>
          <p:cNvPr id="30" name="矩形 29"/>
          <p:cNvSpPr/>
          <p:nvPr/>
        </p:nvSpPr>
        <p:spPr>
          <a:xfrm>
            <a:off x="828094" y="4982717"/>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Shape 23196"/>
          <p:cNvSpPr/>
          <p:nvPr/>
        </p:nvSpPr>
        <p:spPr>
          <a:xfrm>
            <a:off x="7028175" y="2231445"/>
            <a:ext cx="247869" cy="367116"/>
          </a:xfrm>
          <a:custGeom>
            <a:avLst/>
            <a:gdLst/>
            <a:ahLst/>
            <a:cxnLst>
              <a:cxn ang="0">
                <a:pos x="wd2" y="hd2"/>
              </a:cxn>
              <a:cxn ang="5400000">
                <a:pos x="wd2" y="hd2"/>
              </a:cxn>
              <a:cxn ang="10800000">
                <a:pos x="wd2" y="hd2"/>
              </a:cxn>
              <a:cxn ang="16200000">
                <a:pos x="wd2" y="hd2"/>
              </a:cxn>
            </a:cxnLst>
            <a:rect l="0" t="0" r="r" b="b"/>
            <a:pathLst>
              <a:path w="21391" h="20850" extrusionOk="0">
                <a:moveTo>
                  <a:pt x="9355" y="15325"/>
                </a:moveTo>
                <a:lnTo>
                  <a:pt x="9355" y="16450"/>
                </a:lnTo>
                <a:cubicBezTo>
                  <a:pt x="9355" y="16935"/>
                  <a:pt x="9959" y="17329"/>
                  <a:pt x="10696" y="17329"/>
                </a:cubicBezTo>
                <a:cubicBezTo>
                  <a:pt x="11433" y="17329"/>
                  <a:pt x="12030" y="16935"/>
                  <a:pt x="12030" y="16450"/>
                </a:cubicBezTo>
                <a:lnTo>
                  <a:pt x="12030" y="15325"/>
                </a:lnTo>
                <a:cubicBezTo>
                  <a:pt x="12827" y="15020"/>
                  <a:pt x="13368" y="14460"/>
                  <a:pt x="13368" y="13811"/>
                </a:cubicBezTo>
                <a:cubicBezTo>
                  <a:pt x="13368" y="12838"/>
                  <a:pt x="12170" y="12049"/>
                  <a:pt x="10696" y="12049"/>
                </a:cubicBezTo>
                <a:cubicBezTo>
                  <a:pt x="9216" y="12049"/>
                  <a:pt x="8022" y="12838"/>
                  <a:pt x="8022" y="13811"/>
                </a:cubicBezTo>
                <a:cubicBezTo>
                  <a:pt x="8022" y="14460"/>
                  <a:pt x="8560" y="15020"/>
                  <a:pt x="9355" y="15325"/>
                </a:cubicBezTo>
                <a:cubicBezTo>
                  <a:pt x="9355" y="15325"/>
                  <a:pt x="9355" y="15325"/>
                  <a:pt x="9355" y="15325"/>
                </a:cubicBezTo>
                <a:close/>
                <a:moveTo>
                  <a:pt x="18715" y="19088"/>
                </a:moveTo>
                <a:lnTo>
                  <a:pt x="2672" y="19088"/>
                </a:lnTo>
                <a:lnTo>
                  <a:pt x="2672" y="10291"/>
                </a:lnTo>
                <a:lnTo>
                  <a:pt x="18715" y="10291"/>
                </a:lnTo>
                <a:cubicBezTo>
                  <a:pt x="18715" y="10291"/>
                  <a:pt x="18715" y="19088"/>
                  <a:pt x="18715" y="19088"/>
                </a:cubicBezTo>
                <a:close/>
                <a:moveTo>
                  <a:pt x="18715" y="8531"/>
                </a:moveTo>
                <a:lnTo>
                  <a:pt x="5630" y="8531"/>
                </a:lnTo>
                <a:lnTo>
                  <a:pt x="4321" y="7039"/>
                </a:lnTo>
                <a:cubicBezTo>
                  <a:pt x="2842" y="5357"/>
                  <a:pt x="3720" y="3204"/>
                  <a:pt x="6279" y="2232"/>
                </a:cubicBezTo>
                <a:cubicBezTo>
                  <a:pt x="8835" y="1261"/>
                  <a:pt x="12105" y="1837"/>
                  <a:pt x="13584" y="3520"/>
                </a:cubicBezTo>
                <a:lnTo>
                  <a:pt x="16257" y="6568"/>
                </a:lnTo>
                <a:cubicBezTo>
                  <a:pt x="16626" y="6989"/>
                  <a:pt x="17441" y="7133"/>
                  <a:pt x="18081" y="6890"/>
                </a:cubicBezTo>
                <a:cubicBezTo>
                  <a:pt x="18721" y="6645"/>
                  <a:pt x="18940" y="6108"/>
                  <a:pt x="18570" y="5687"/>
                </a:cubicBezTo>
                <a:lnTo>
                  <a:pt x="15898" y="2640"/>
                </a:lnTo>
                <a:cubicBezTo>
                  <a:pt x="13681" y="116"/>
                  <a:pt x="8776" y="-750"/>
                  <a:pt x="4942" y="708"/>
                </a:cubicBezTo>
                <a:cubicBezTo>
                  <a:pt x="1102" y="2165"/>
                  <a:pt x="-209" y="5393"/>
                  <a:pt x="2003" y="7919"/>
                </a:cubicBezTo>
                <a:lnTo>
                  <a:pt x="2548" y="8540"/>
                </a:lnTo>
                <a:cubicBezTo>
                  <a:pt x="1132" y="8583"/>
                  <a:pt x="0" y="9348"/>
                  <a:pt x="0" y="10291"/>
                </a:cubicBezTo>
                <a:lnTo>
                  <a:pt x="0" y="19088"/>
                </a:lnTo>
                <a:cubicBezTo>
                  <a:pt x="0" y="20062"/>
                  <a:pt x="1198" y="20850"/>
                  <a:pt x="2672" y="20850"/>
                </a:cubicBezTo>
                <a:lnTo>
                  <a:pt x="18715" y="20850"/>
                </a:lnTo>
                <a:cubicBezTo>
                  <a:pt x="20193" y="20850"/>
                  <a:pt x="21391" y="20062"/>
                  <a:pt x="21391" y="19088"/>
                </a:cubicBezTo>
                <a:lnTo>
                  <a:pt x="21391" y="10291"/>
                </a:lnTo>
                <a:cubicBezTo>
                  <a:pt x="21391" y="9320"/>
                  <a:pt x="20193" y="8531"/>
                  <a:pt x="18715" y="8531"/>
                </a:cubicBezTo>
                <a:cubicBezTo>
                  <a:pt x="18715" y="8531"/>
                  <a:pt x="18715" y="8531"/>
                  <a:pt x="18715" y="853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3" name="Shape 23198"/>
          <p:cNvSpPr/>
          <p:nvPr/>
        </p:nvSpPr>
        <p:spPr>
          <a:xfrm>
            <a:off x="1321953" y="2232996"/>
            <a:ext cx="275309" cy="367115"/>
          </a:xfrm>
          <a:custGeom>
            <a:avLst/>
            <a:gdLst/>
            <a:ahLst/>
            <a:cxnLst>
              <a:cxn ang="0">
                <a:pos x="wd2" y="hd2"/>
              </a:cxn>
              <a:cxn ang="5400000">
                <a:pos x="wd2" y="hd2"/>
              </a:cxn>
              <a:cxn ang="10800000">
                <a:pos x="wd2" y="hd2"/>
              </a:cxn>
              <a:cxn ang="16200000">
                <a:pos x="wd2" y="hd2"/>
              </a:cxn>
            </a:cxnLst>
            <a:rect l="0" t="0" r="r" b="b"/>
            <a:pathLst>
              <a:path w="21600" h="21600" extrusionOk="0">
                <a:moveTo>
                  <a:pt x="13203" y="7198"/>
                </a:moveTo>
                <a:cubicBezTo>
                  <a:pt x="13203" y="8011"/>
                  <a:pt x="11884" y="9901"/>
                  <a:pt x="10798" y="9901"/>
                </a:cubicBezTo>
                <a:cubicBezTo>
                  <a:pt x="9720" y="9901"/>
                  <a:pt x="8403" y="8011"/>
                  <a:pt x="8403" y="7198"/>
                </a:cubicBezTo>
                <a:cubicBezTo>
                  <a:pt x="8403" y="7198"/>
                  <a:pt x="13203" y="7198"/>
                  <a:pt x="13203" y="7198"/>
                </a:cubicBezTo>
                <a:close/>
                <a:moveTo>
                  <a:pt x="12452" y="11505"/>
                </a:moveTo>
                <a:cubicBezTo>
                  <a:pt x="12506" y="11531"/>
                  <a:pt x="17334" y="14485"/>
                  <a:pt x="17938" y="18902"/>
                </a:cubicBezTo>
                <a:lnTo>
                  <a:pt x="17745" y="18902"/>
                </a:lnTo>
                <a:cubicBezTo>
                  <a:pt x="16759" y="16932"/>
                  <a:pt x="13073" y="14401"/>
                  <a:pt x="10798" y="14401"/>
                </a:cubicBezTo>
                <a:cubicBezTo>
                  <a:pt x="8532" y="14401"/>
                  <a:pt x="4840" y="16932"/>
                  <a:pt x="3856" y="18902"/>
                </a:cubicBezTo>
                <a:lnTo>
                  <a:pt x="3662" y="18902"/>
                </a:lnTo>
                <a:cubicBezTo>
                  <a:pt x="4265" y="14503"/>
                  <a:pt x="9100" y="11531"/>
                  <a:pt x="9152" y="11501"/>
                </a:cubicBezTo>
                <a:lnTo>
                  <a:pt x="10495" y="10691"/>
                </a:lnTo>
                <a:lnTo>
                  <a:pt x="9017" y="10028"/>
                </a:lnTo>
                <a:cubicBezTo>
                  <a:pt x="8966" y="10006"/>
                  <a:pt x="4172" y="7782"/>
                  <a:pt x="3651" y="2698"/>
                </a:cubicBezTo>
                <a:lnTo>
                  <a:pt x="17949" y="2698"/>
                </a:lnTo>
                <a:cubicBezTo>
                  <a:pt x="17450" y="7804"/>
                  <a:pt x="12804" y="9932"/>
                  <a:pt x="12600" y="10019"/>
                </a:cubicBezTo>
                <a:lnTo>
                  <a:pt x="11080" y="10683"/>
                </a:lnTo>
                <a:cubicBezTo>
                  <a:pt x="11080" y="10683"/>
                  <a:pt x="12452" y="11505"/>
                  <a:pt x="12452" y="11505"/>
                </a:cubicBezTo>
                <a:close/>
                <a:moveTo>
                  <a:pt x="20364" y="2698"/>
                </a:moveTo>
                <a:lnTo>
                  <a:pt x="21600" y="2698"/>
                </a:lnTo>
                <a:lnTo>
                  <a:pt x="21600" y="0"/>
                </a:lnTo>
                <a:lnTo>
                  <a:pt x="0" y="0"/>
                </a:lnTo>
                <a:lnTo>
                  <a:pt x="0" y="2698"/>
                </a:lnTo>
                <a:lnTo>
                  <a:pt x="1235" y="2698"/>
                </a:lnTo>
                <a:cubicBezTo>
                  <a:pt x="1617" y="7105"/>
                  <a:pt x="4734" y="9716"/>
                  <a:pt x="6527" y="10872"/>
                </a:cubicBezTo>
                <a:cubicBezTo>
                  <a:pt x="4811" y="12173"/>
                  <a:pt x="1686" y="15035"/>
                  <a:pt x="1254" y="18902"/>
                </a:cubicBezTo>
                <a:lnTo>
                  <a:pt x="0" y="18902"/>
                </a:lnTo>
                <a:lnTo>
                  <a:pt x="0" y="21600"/>
                </a:lnTo>
                <a:lnTo>
                  <a:pt x="21600" y="21600"/>
                </a:lnTo>
                <a:lnTo>
                  <a:pt x="21600" y="18902"/>
                </a:lnTo>
                <a:lnTo>
                  <a:pt x="20344" y="18902"/>
                </a:lnTo>
                <a:cubicBezTo>
                  <a:pt x="19913" y="15043"/>
                  <a:pt x="16806" y="12181"/>
                  <a:pt x="15085" y="10877"/>
                </a:cubicBezTo>
                <a:cubicBezTo>
                  <a:pt x="16889" y="9738"/>
                  <a:pt x="19990" y="7149"/>
                  <a:pt x="20364" y="2698"/>
                </a:cubicBezTo>
                <a:cubicBezTo>
                  <a:pt x="20364" y="2698"/>
                  <a:pt x="20364" y="2698"/>
                  <a:pt x="20364" y="2698"/>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4" name="Shape 23201"/>
          <p:cNvSpPr/>
          <p:nvPr/>
        </p:nvSpPr>
        <p:spPr>
          <a:xfrm>
            <a:off x="1255868" y="4312864"/>
            <a:ext cx="341394" cy="367115"/>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cubicBezTo>
                  <a:pt x="2762" y="0"/>
                  <a:pt x="2367" y="365"/>
                  <a:pt x="2367" y="803"/>
                </a:cubicBezTo>
                <a:lnTo>
                  <a:pt x="2367" y="9676"/>
                </a:lnTo>
                <a:cubicBezTo>
                  <a:pt x="2367" y="10114"/>
                  <a:pt x="2762" y="10456"/>
                  <a:pt x="3230" y="10456"/>
                </a:cubicBezTo>
                <a:cubicBezTo>
                  <a:pt x="3702" y="10456"/>
                  <a:pt x="4068" y="10114"/>
                  <a:pt x="4068" y="9676"/>
                </a:cubicBezTo>
                <a:lnTo>
                  <a:pt x="4068" y="1582"/>
                </a:lnTo>
                <a:lnTo>
                  <a:pt x="12773" y="1582"/>
                </a:lnTo>
                <a:lnTo>
                  <a:pt x="12773" y="7682"/>
                </a:lnTo>
                <a:cubicBezTo>
                  <a:pt x="12773" y="8118"/>
                  <a:pt x="13142" y="8484"/>
                  <a:pt x="13611" y="8484"/>
                </a:cubicBezTo>
                <a:lnTo>
                  <a:pt x="19751" y="8484"/>
                </a:lnTo>
                <a:cubicBezTo>
                  <a:pt x="19793" y="8484"/>
                  <a:pt x="19832" y="8474"/>
                  <a:pt x="19874" y="8461"/>
                </a:cubicBezTo>
                <a:lnTo>
                  <a:pt x="19874" y="19995"/>
                </a:lnTo>
                <a:lnTo>
                  <a:pt x="4068" y="19995"/>
                </a:lnTo>
                <a:lnTo>
                  <a:pt x="4068" y="16831"/>
                </a:lnTo>
                <a:cubicBezTo>
                  <a:pt x="4068" y="16393"/>
                  <a:pt x="3702" y="16028"/>
                  <a:pt x="3230" y="16028"/>
                </a:cubicBezTo>
                <a:cubicBezTo>
                  <a:pt x="2762" y="16028"/>
                  <a:pt x="2367" y="16393"/>
                  <a:pt x="2367" y="16831"/>
                </a:cubicBezTo>
                <a:lnTo>
                  <a:pt x="2367" y="20797"/>
                </a:lnTo>
                <a:cubicBezTo>
                  <a:pt x="2367" y="21235"/>
                  <a:pt x="2762" y="21600"/>
                  <a:pt x="3230" y="21600"/>
                </a:cubicBezTo>
                <a:lnTo>
                  <a:pt x="20737" y="21600"/>
                </a:lnTo>
                <a:cubicBezTo>
                  <a:pt x="21207" y="21600"/>
                  <a:pt x="21600" y="21235"/>
                  <a:pt x="21600" y="20797"/>
                </a:cubicBezTo>
                <a:lnTo>
                  <a:pt x="21600" y="6741"/>
                </a:lnTo>
                <a:cubicBezTo>
                  <a:pt x="21600" y="6516"/>
                  <a:pt x="21501" y="6314"/>
                  <a:pt x="21329" y="6168"/>
                </a:cubicBezTo>
                <a:lnTo>
                  <a:pt x="14449" y="206"/>
                </a:lnTo>
                <a:cubicBezTo>
                  <a:pt x="14294" y="73"/>
                  <a:pt x="14072" y="0"/>
                  <a:pt x="13858" y="0"/>
                </a:cubicBezTo>
                <a:lnTo>
                  <a:pt x="3230" y="0"/>
                </a:lnTo>
                <a:close/>
                <a:moveTo>
                  <a:pt x="14474" y="2408"/>
                </a:moveTo>
                <a:lnTo>
                  <a:pt x="19652" y="6879"/>
                </a:lnTo>
                <a:lnTo>
                  <a:pt x="14474" y="6879"/>
                </a:lnTo>
                <a:cubicBezTo>
                  <a:pt x="14474" y="6879"/>
                  <a:pt x="14474" y="2408"/>
                  <a:pt x="14474" y="2408"/>
                </a:cubicBezTo>
                <a:close/>
                <a:moveTo>
                  <a:pt x="7521" y="8071"/>
                </a:moveTo>
                <a:cubicBezTo>
                  <a:pt x="7302" y="8083"/>
                  <a:pt x="7085" y="8181"/>
                  <a:pt x="6929" y="8346"/>
                </a:cubicBezTo>
                <a:cubicBezTo>
                  <a:pt x="6614" y="8677"/>
                  <a:pt x="6648" y="9178"/>
                  <a:pt x="7003" y="9470"/>
                </a:cubicBezTo>
                <a:lnTo>
                  <a:pt x="9789" y="11763"/>
                </a:lnTo>
                <a:lnTo>
                  <a:pt x="863" y="11763"/>
                </a:lnTo>
                <a:cubicBezTo>
                  <a:pt x="395" y="11763"/>
                  <a:pt x="0" y="12128"/>
                  <a:pt x="0" y="12566"/>
                </a:cubicBezTo>
                <a:cubicBezTo>
                  <a:pt x="0" y="13003"/>
                  <a:pt x="395" y="13368"/>
                  <a:pt x="863" y="13368"/>
                </a:cubicBezTo>
                <a:lnTo>
                  <a:pt x="9764" y="13368"/>
                </a:lnTo>
                <a:lnTo>
                  <a:pt x="7003" y="15638"/>
                </a:lnTo>
                <a:cubicBezTo>
                  <a:pt x="6648" y="15928"/>
                  <a:pt x="6614" y="16433"/>
                  <a:pt x="6929" y="16762"/>
                </a:cubicBezTo>
                <a:cubicBezTo>
                  <a:pt x="7098" y="16935"/>
                  <a:pt x="7328" y="17037"/>
                  <a:pt x="7570" y="17037"/>
                </a:cubicBezTo>
                <a:cubicBezTo>
                  <a:pt x="7769" y="17037"/>
                  <a:pt x="7967" y="16963"/>
                  <a:pt x="8137" y="16831"/>
                </a:cubicBezTo>
                <a:lnTo>
                  <a:pt x="12600" y="13139"/>
                </a:lnTo>
                <a:cubicBezTo>
                  <a:pt x="12786" y="12995"/>
                  <a:pt x="12871" y="12768"/>
                  <a:pt x="12871" y="12543"/>
                </a:cubicBezTo>
                <a:cubicBezTo>
                  <a:pt x="12871" y="12318"/>
                  <a:pt x="12786" y="12104"/>
                  <a:pt x="12600" y="11946"/>
                </a:cubicBezTo>
                <a:lnTo>
                  <a:pt x="8137" y="8278"/>
                </a:lnTo>
                <a:cubicBezTo>
                  <a:pt x="7959" y="8132"/>
                  <a:pt x="7739" y="8060"/>
                  <a:pt x="7521" y="807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5" name="Shape 23203"/>
          <p:cNvSpPr/>
          <p:nvPr/>
        </p:nvSpPr>
        <p:spPr>
          <a:xfrm>
            <a:off x="6967935" y="4327591"/>
            <a:ext cx="382516" cy="367115"/>
          </a:xfrm>
          <a:custGeom>
            <a:avLst/>
            <a:gdLst/>
            <a:ahLst/>
            <a:cxnLst>
              <a:cxn ang="0">
                <a:pos x="wd2" y="hd2"/>
              </a:cxn>
              <a:cxn ang="5400000">
                <a:pos x="wd2" y="hd2"/>
              </a:cxn>
              <a:cxn ang="10800000">
                <a:pos x="wd2" y="hd2"/>
              </a:cxn>
              <a:cxn ang="16200000">
                <a:pos x="wd2" y="hd2"/>
              </a:cxn>
            </a:cxnLst>
            <a:rect l="0" t="0" r="r" b="b"/>
            <a:pathLst>
              <a:path w="21600" h="21600" extrusionOk="0">
                <a:moveTo>
                  <a:pt x="10832" y="0"/>
                </a:moveTo>
                <a:cubicBezTo>
                  <a:pt x="9591" y="0"/>
                  <a:pt x="8602" y="1031"/>
                  <a:pt x="8602" y="2323"/>
                </a:cubicBezTo>
                <a:lnTo>
                  <a:pt x="8602" y="11368"/>
                </a:lnTo>
                <a:lnTo>
                  <a:pt x="9994" y="10858"/>
                </a:lnTo>
                <a:lnTo>
                  <a:pt x="9994" y="2323"/>
                </a:lnTo>
                <a:cubicBezTo>
                  <a:pt x="9994" y="1856"/>
                  <a:pt x="10384" y="1450"/>
                  <a:pt x="10832" y="1450"/>
                </a:cubicBezTo>
                <a:lnTo>
                  <a:pt x="19370" y="1450"/>
                </a:lnTo>
                <a:cubicBezTo>
                  <a:pt x="19819" y="1450"/>
                  <a:pt x="20208" y="1856"/>
                  <a:pt x="20208" y="2323"/>
                </a:cubicBezTo>
                <a:lnTo>
                  <a:pt x="20208" y="19277"/>
                </a:lnTo>
                <a:cubicBezTo>
                  <a:pt x="20208" y="19741"/>
                  <a:pt x="19819" y="20150"/>
                  <a:pt x="19370" y="20150"/>
                </a:cubicBezTo>
                <a:lnTo>
                  <a:pt x="10879" y="20150"/>
                </a:lnTo>
                <a:cubicBezTo>
                  <a:pt x="10434" y="20150"/>
                  <a:pt x="10041" y="19741"/>
                  <a:pt x="10041" y="19277"/>
                </a:cubicBezTo>
                <a:lnTo>
                  <a:pt x="10041" y="18305"/>
                </a:lnTo>
                <a:lnTo>
                  <a:pt x="8649" y="18816"/>
                </a:lnTo>
                <a:lnTo>
                  <a:pt x="8649" y="19277"/>
                </a:lnTo>
                <a:cubicBezTo>
                  <a:pt x="8649" y="20569"/>
                  <a:pt x="9639" y="21600"/>
                  <a:pt x="10879" y="21600"/>
                </a:cubicBezTo>
                <a:lnTo>
                  <a:pt x="19370" y="21600"/>
                </a:lnTo>
                <a:cubicBezTo>
                  <a:pt x="20611" y="21600"/>
                  <a:pt x="21600" y="20569"/>
                  <a:pt x="21600" y="19277"/>
                </a:cubicBezTo>
                <a:lnTo>
                  <a:pt x="21600" y="2323"/>
                </a:lnTo>
                <a:cubicBezTo>
                  <a:pt x="21549" y="1031"/>
                  <a:pt x="20563" y="0"/>
                  <a:pt x="19323" y="0"/>
                </a:cubicBezTo>
                <a:lnTo>
                  <a:pt x="10832" y="0"/>
                </a:lnTo>
                <a:close/>
                <a:moveTo>
                  <a:pt x="12239" y="3163"/>
                </a:moveTo>
                <a:cubicBezTo>
                  <a:pt x="11942" y="3163"/>
                  <a:pt x="11638" y="3426"/>
                  <a:pt x="11638" y="3789"/>
                </a:cubicBezTo>
                <a:lnTo>
                  <a:pt x="11638" y="7876"/>
                </a:lnTo>
                <a:cubicBezTo>
                  <a:pt x="11638" y="8183"/>
                  <a:pt x="11891" y="8485"/>
                  <a:pt x="12239" y="8485"/>
                </a:cubicBezTo>
                <a:lnTo>
                  <a:pt x="15212" y="8485"/>
                </a:lnTo>
                <a:cubicBezTo>
                  <a:pt x="15507" y="8485"/>
                  <a:pt x="15797" y="8236"/>
                  <a:pt x="15797" y="7876"/>
                </a:cubicBezTo>
                <a:lnTo>
                  <a:pt x="15797" y="3789"/>
                </a:lnTo>
                <a:cubicBezTo>
                  <a:pt x="15797" y="3426"/>
                  <a:pt x="15507" y="3163"/>
                  <a:pt x="15212" y="3163"/>
                </a:cubicBezTo>
                <a:lnTo>
                  <a:pt x="12239" y="3163"/>
                </a:lnTo>
                <a:close/>
                <a:moveTo>
                  <a:pt x="5946" y="6854"/>
                </a:moveTo>
                <a:cubicBezTo>
                  <a:pt x="5748" y="6854"/>
                  <a:pt x="5558" y="6899"/>
                  <a:pt x="5408" y="7002"/>
                </a:cubicBezTo>
                <a:lnTo>
                  <a:pt x="1091" y="10067"/>
                </a:lnTo>
                <a:cubicBezTo>
                  <a:pt x="396" y="10531"/>
                  <a:pt x="0" y="11348"/>
                  <a:pt x="0" y="12176"/>
                </a:cubicBezTo>
                <a:lnTo>
                  <a:pt x="0" y="16838"/>
                </a:lnTo>
                <a:cubicBezTo>
                  <a:pt x="0" y="18078"/>
                  <a:pt x="898" y="19151"/>
                  <a:pt x="2087" y="19359"/>
                </a:cubicBezTo>
                <a:lnTo>
                  <a:pt x="4111" y="19722"/>
                </a:lnTo>
                <a:cubicBezTo>
                  <a:pt x="4260" y="19722"/>
                  <a:pt x="4422" y="19771"/>
                  <a:pt x="4570" y="19771"/>
                </a:cubicBezTo>
                <a:cubicBezTo>
                  <a:pt x="5563" y="19771"/>
                  <a:pt x="6497" y="19105"/>
                  <a:pt x="6894" y="18124"/>
                </a:cubicBezTo>
                <a:lnTo>
                  <a:pt x="7147" y="17399"/>
                </a:lnTo>
                <a:lnTo>
                  <a:pt x="12255" y="15438"/>
                </a:lnTo>
                <a:cubicBezTo>
                  <a:pt x="12700" y="15335"/>
                  <a:pt x="13148" y="14918"/>
                  <a:pt x="13346" y="14400"/>
                </a:cubicBezTo>
                <a:cubicBezTo>
                  <a:pt x="13545" y="13886"/>
                  <a:pt x="13592" y="13319"/>
                  <a:pt x="13393" y="12802"/>
                </a:cubicBezTo>
                <a:cubicBezTo>
                  <a:pt x="13095" y="12027"/>
                  <a:pt x="12354" y="11500"/>
                  <a:pt x="11559" y="11500"/>
                </a:cubicBezTo>
                <a:cubicBezTo>
                  <a:pt x="11309" y="11500"/>
                  <a:pt x="11113" y="11565"/>
                  <a:pt x="10863" y="11616"/>
                </a:cubicBezTo>
                <a:lnTo>
                  <a:pt x="6942" y="13115"/>
                </a:lnTo>
                <a:lnTo>
                  <a:pt x="6942" y="7892"/>
                </a:lnTo>
                <a:cubicBezTo>
                  <a:pt x="6942" y="7528"/>
                  <a:pt x="6750" y="7160"/>
                  <a:pt x="6404" y="6953"/>
                </a:cubicBezTo>
                <a:cubicBezTo>
                  <a:pt x="6254" y="6850"/>
                  <a:pt x="6094" y="6854"/>
                  <a:pt x="5946" y="6854"/>
                </a:cubicBezTo>
                <a:close/>
                <a:moveTo>
                  <a:pt x="12650" y="10545"/>
                </a:moveTo>
                <a:cubicBezTo>
                  <a:pt x="13345" y="10803"/>
                  <a:pt x="13992" y="11323"/>
                  <a:pt x="14389" y="11995"/>
                </a:cubicBezTo>
                <a:lnTo>
                  <a:pt x="18453" y="11995"/>
                </a:lnTo>
                <a:cubicBezTo>
                  <a:pt x="18848" y="11995"/>
                  <a:pt x="19149" y="11681"/>
                  <a:pt x="19149" y="11270"/>
                </a:cubicBezTo>
                <a:cubicBezTo>
                  <a:pt x="19149" y="10856"/>
                  <a:pt x="18848" y="10545"/>
                  <a:pt x="18453" y="10545"/>
                </a:cubicBezTo>
                <a:lnTo>
                  <a:pt x="12650" y="10545"/>
                </a:lnTo>
                <a:close/>
                <a:moveTo>
                  <a:pt x="14816" y="13181"/>
                </a:moveTo>
                <a:cubicBezTo>
                  <a:pt x="14865" y="13645"/>
                  <a:pt x="14821" y="14167"/>
                  <a:pt x="14674" y="14631"/>
                </a:cubicBezTo>
                <a:lnTo>
                  <a:pt x="18390" y="14631"/>
                </a:lnTo>
                <a:cubicBezTo>
                  <a:pt x="18785" y="14631"/>
                  <a:pt x="19086" y="14317"/>
                  <a:pt x="19086" y="13906"/>
                </a:cubicBezTo>
                <a:cubicBezTo>
                  <a:pt x="19086" y="13543"/>
                  <a:pt x="18785" y="13181"/>
                  <a:pt x="18390" y="13181"/>
                </a:cubicBezTo>
                <a:lnTo>
                  <a:pt x="14816" y="13181"/>
                </a:lnTo>
                <a:close/>
                <a:moveTo>
                  <a:pt x="14010" y="16344"/>
                </a:moveTo>
                <a:cubicBezTo>
                  <a:pt x="13664" y="16705"/>
                  <a:pt x="13270" y="16962"/>
                  <a:pt x="12824" y="17119"/>
                </a:cubicBezTo>
                <a:lnTo>
                  <a:pt x="11132" y="17745"/>
                </a:lnTo>
                <a:lnTo>
                  <a:pt x="18580" y="17745"/>
                </a:lnTo>
                <a:cubicBezTo>
                  <a:pt x="18975" y="17745"/>
                  <a:pt x="19260" y="17433"/>
                  <a:pt x="19260" y="17020"/>
                </a:cubicBezTo>
                <a:cubicBezTo>
                  <a:pt x="19260" y="16606"/>
                  <a:pt x="18975" y="16344"/>
                  <a:pt x="18580" y="16344"/>
                </a:cubicBezTo>
                <a:lnTo>
                  <a:pt x="14010" y="16344"/>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15" name="内容占位符 2"/>
          <p:cNvSpPr txBox="1"/>
          <p:nvPr/>
        </p:nvSpPr>
        <p:spPr>
          <a:xfrm>
            <a:off x="1050879" y="1214623"/>
            <a:ext cx="10090242" cy="44287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kumimoji="1" lang="en-US" altLang="zh-CN" sz="1800" dirty="0">
                <a:latin typeface="+mj-lt"/>
              </a:rPr>
              <a:t>----Download a dataset from Kaggle</a:t>
            </a:r>
            <a:endParaRPr kumimoji="1" lang="en-US" altLang="zh-CN" sz="1800" dirty="0">
              <a:latin typeface="+mj-lt"/>
            </a:endParaRPr>
          </a:p>
          <a:p>
            <a:pPr algn="l"/>
            <a:r>
              <a:rPr kumimoji="1" lang="en-US" altLang="zh-CN" sz="1800" dirty="0">
                <a:latin typeface="+mj-lt"/>
              </a:rPr>
              <a:t>----Tagged by the tool </a:t>
            </a:r>
            <a:r>
              <a:rPr kumimoji="1" lang="en-US" altLang="zh-CN" sz="1800" dirty="0" err="1">
                <a:latin typeface="+mj-lt"/>
              </a:rPr>
              <a:t>Labelimg</a:t>
            </a:r>
            <a:endParaRPr kumimoji="1" lang="en-US" altLang="zh-CN" sz="1800" dirty="0">
              <a:latin typeface="+mj-lt"/>
            </a:endParaRPr>
          </a:p>
          <a:p>
            <a:pPr algn="l"/>
            <a:r>
              <a:rPr kumimoji="1" lang="en-US" altLang="zh-CN" sz="1800" dirty="0">
                <a:latin typeface="+mj-lt"/>
              </a:rPr>
              <a:t>      </a:t>
            </a:r>
            <a:r>
              <a:rPr kumimoji="1" lang="en-US" altLang="zh-CN" sz="1800" dirty="0" err="1">
                <a:latin typeface="+mj-lt"/>
              </a:rPr>
              <a:t>Labelimg</a:t>
            </a:r>
            <a:r>
              <a:rPr kumimoji="1" lang="en-US" altLang="zh-CN" sz="1800" dirty="0">
                <a:latin typeface="+mj-lt"/>
              </a:rPr>
              <a:t> is a graphical image annotation tool, written in Python and uses Qt for its graphical interface. </a:t>
            </a:r>
            <a:endParaRPr kumimoji="1" lang="en-US" altLang="zh-CN" sz="1800" dirty="0">
              <a:latin typeface="+mj-lt"/>
            </a:endParaRPr>
          </a:p>
          <a:p>
            <a:pPr algn="l"/>
            <a:r>
              <a:rPr kumimoji="1" lang="en-US" altLang="zh-CN" sz="1800" dirty="0">
                <a:latin typeface="+mj-lt"/>
              </a:rPr>
              <a:t>      After successfully installing </a:t>
            </a:r>
            <a:r>
              <a:rPr kumimoji="1" lang="en-US" altLang="zh-CN" sz="1800" dirty="0" err="1">
                <a:latin typeface="+mj-lt"/>
              </a:rPr>
              <a:t>Labelimg</a:t>
            </a:r>
            <a:r>
              <a:rPr kumimoji="1" lang="en-US" altLang="zh-CN" sz="1800" dirty="0">
                <a:latin typeface="+mj-lt"/>
              </a:rPr>
              <a:t>, we label each picture, mark them with the W key, and save as LXML files. (Shown as below)</a:t>
            </a:r>
            <a:endParaRPr kumimoji="1" lang="en-US" altLang="zh-CN" sz="1800" dirty="0">
              <a:latin typeface="+mj-lt"/>
            </a:endParaRPr>
          </a:p>
        </p:txBody>
      </p:sp>
      <p:pic>
        <p:nvPicPr>
          <p:cNvPr id="16" name="图片 15"/>
          <p:cNvPicPr>
            <a:picLocks noChangeAspect="1"/>
          </p:cNvPicPr>
          <p:nvPr/>
        </p:nvPicPr>
        <p:blipFill>
          <a:blip r:embed="rId1"/>
          <a:stretch>
            <a:fillRect/>
          </a:stretch>
        </p:blipFill>
        <p:spPr>
          <a:xfrm>
            <a:off x="2512316" y="3146797"/>
            <a:ext cx="7167367" cy="3361094"/>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26449" y="502258"/>
            <a:ext cx="2638864" cy="461665"/>
          </a:xfrm>
          <a:prstGeom prst="rect">
            <a:avLst/>
          </a:prstGeom>
          <a:noFill/>
        </p:spPr>
        <p:txBody>
          <a:bodyPr wrap="none" rtlCol="0">
            <a:spAutoFit/>
          </a:bodyPr>
          <a:lstStyle/>
          <a:p>
            <a:r>
              <a:rPr lang="en-US" altLang="zh-CN" sz="2400" dirty="0">
                <a:latin typeface="汉仪君黑-45简" panose="020B0604020202020204" pitchFamily="34" charset="-122"/>
                <a:ea typeface="汉仪君黑-45简" panose="020B0604020202020204" pitchFamily="34" charset="-122"/>
              </a:rPr>
              <a:t>5. Project results  </a:t>
            </a:r>
            <a:endParaRPr lang="en-US" altLang="zh-CN" sz="2400" dirty="0">
              <a:latin typeface="汉仪君黑-45简" panose="020B0604020202020204" pitchFamily="34" charset="-122"/>
              <a:ea typeface="汉仪君黑-45简" panose="020B0604020202020204" pitchFamily="34" charset="-122"/>
            </a:endParaRPr>
          </a:p>
        </p:txBody>
      </p:sp>
      <p:sp>
        <p:nvSpPr>
          <p:cNvPr id="30" name="矩形 29"/>
          <p:cNvSpPr/>
          <p:nvPr/>
        </p:nvSpPr>
        <p:spPr>
          <a:xfrm>
            <a:off x="828094" y="4982717"/>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Shape 23196"/>
          <p:cNvSpPr/>
          <p:nvPr/>
        </p:nvSpPr>
        <p:spPr>
          <a:xfrm>
            <a:off x="7028175" y="2231445"/>
            <a:ext cx="247869" cy="367116"/>
          </a:xfrm>
          <a:custGeom>
            <a:avLst/>
            <a:gdLst/>
            <a:ahLst/>
            <a:cxnLst>
              <a:cxn ang="0">
                <a:pos x="wd2" y="hd2"/>
              </a:cxn>
              <a:cxn ang="5400000">
                <a:pos x="wd2" y="hd2"/>
              </a:cxn>
              <a:cxn ang="10800000">
                <a:pos x="wd2" y="hd2"/>
              </a:cxn>
              <a:cxn ang="16200000">
                <a:pos x="wd2" y="hd2"/>
              </a:cxn>
            </a:cxnLst>
            <a:rect l="0" t="0" r="r" b="b"/>
            <a:pathLst>
              <a:path w="21391" h="20850" extrusionOk="0">
                <a:moveTo>
                  <a:pt x="9355" y="15325"/>
                </a:moveTo>
                <a:lnTo>
                  <a:pt x="9355" y="16450"/>
                </a:lnTo>
                <a:cubicBezTo>
                  <a:pt x="9355" y="16935"/>
                  <a:pt x="9959" y="17329"/>
                  <a:pt x="10696" y="17329"/>
                </a:cubicBezTo>
                <a:cubicBezTo>
                  <a:pt x="11433" y="17329"/>
                  <a:pt x="12030" y="16935"/>
                  <a:pt x="12030" y="16450"/>
                </a:cubicBezTo>
                <a:lnTo>
                  <a:pt x="12030" y="15325"/>
                </a:lnTo>
                <a:cubicBezTo>
                  <a:pt x="12827" y="15020"/>
                  <a:pt x="13368" y="14460"/>
                  <a:pt x="13368" y="13811"/>
                </a:cubicBezTo>
                <a:cubicBezTo>
                  <a:pt x="13368" y="12838"/>
                  <a:pt x="12170" y="12049"/>
                  <a:pt x="10696" y="12049"/>
                </a:cubicBezTo>
                <a:cubicBezTo>
                  <a:pt x="9216" y="12049"/>
                  <a:pt x="8022" y="12838"/>
                  <a:pt x="8022" y="13811"/>
                </a:cubicBezTo>
                <a:cubicBezTo>
                  <a:pt x="8022" y="14460"/>
                  <a:pt x="8560" y="15020"/>
                  <a:pt x="9355" y="15325"/>
                </a:cubicBezTo>
                <a:cubicBezTo>
                  <a:pt x="9355" y="15325"/>
                  <a:pt x="9355" y="15325"/>
                  <a:pt x="9355" y="15325"/>
                </a:cubicBezTo>
                <a:close/>
                <a:moveTo>
                  <a:pt x="18715" y="19088"/>
                </a:moveTo>
                <a:lnTo>
                  <a:pt x="2672" y="19088"/>
                </a:lnTo>
                <a:lnTo>
                  <a:pt x="2672" y="10291"/>
                </a:lnTo>
                <a:lnTo>
                  <a:pt x="18715" y="10291"/>
                </a:lnTo>
                <a:cubicBezTo>
                  <a:pt x="18715" y="10291"/>
                  <a:pt x="18715" y="19088"/>
                  <a:pt x="18715" y="19088"/>
                </a:cubicBezTo>
                <a:close/>
                <a:moveTo>
                  <a:pt x="18715" y="8531"/>
                </a:moveTo>
                <a:lnTo>
                  <a:pt x="5630" y="8531"/>
                </a:lnTo>
                <a:lnTo>
                  <a:pt x="4321" y="7039"/>
                </a:lnTo>
                <a:cubicBezTo>
                  <a:pt x="2842" y="5357"/>
                  <a:pt x="3720" y="3204"/>
                  <a:pt x="6279" y="2232"/>
                </a:cubicBezTo>
                <a:cubicBezTo>
                  <a:pt x="8835" y="1261"/>
                  <a:pt x="12105" y="1837"/>
                  <a:pt x="13584" y="3520"/>
                </a:cubicBezTo>
                <a:lnTo>
                  <a:pt x="16257" y="6568"/>
                </a:lnTo>
                <a:cubicBezTo>
                  <a:pt x="16626" y="6989"/>
                  <a:pt x="17441" y="7133"/>
                  <a:pt x="18081" y="6890"/>
                </a:cubicBezTo>
                <a:cubicBezTo>
                  <a:pt x="18721" y="6645"/>
                  <a:pt x="18940" y="6108"/>
                  <a:pt x="18570" y="5687"/>
                </a:cubicBezTo>
                <a:lnTo>
                  <a:pt x="15898" y="2640"/>
                </a:lnTo>
                <a:cubicBezTo>
                  <a:pt x="13681" y="116"/>
                  <a:pt x="8776" y="-750"/>
                  <a:pt x="4942" y="708"/>
                </a:cubicBezTo>
                <a:cubicBezTo>
                  <a:pt x="1102" y="2165"/>
                  <a:pt x="-209" y="5393"/>
                  <a:pt x="2003" y="7919"/>
                </a:cubicBezTo>
                <a:lnTo>
                  <a:pt x="2548" y="8540"/>
                </a:lnTo>
                <a:cubicBezTo>
                  <a:pt x="1132" y="8583"/>
                  <a:pt x="0" y="9348"/>
                  <a:pt x="0" y="10291"/>
                </a:cubicBezTo>
                <a:lnTo>
                  <a:pt x="0" y="19088"/>
                </a:lnTo>
                <a:cubicBezTo>
                  <a:pt x="0" y="20062"/>
                  <a:pt x="1198" y="20850"/>
                  <a:pt x="2672" y="20850"/>
                </a:cubicBezTo>
                <a:lnTo>
                  <a:pt x="18715" y="20850"/>
                </a:lnTo>
                <a:cubicBezTo>
                  <a:pt x="20193" y="20850"/>
                  <a:pt x="21391" y="20062"/>
                  <a:pt x="21391" y="19088"/>
                </a:cubicBezTo>
                <a:lnTo>
                  <a:pt x="21391" y="10291"/>
                </a:lnTo>
                <a:cubicBezTo>
                  <a:pt x="21391" y="9320"/>
                  <a:pt x="20193" y="8531"/>
                  <a:pt x="18715" y="8531"/>
                </a:cubicBezTo>
                <a:cubicBezTo>
                  <a:pt x="18715" y="8531"/>
                  <a:pt x="18715" y="8531"/>
                  <a:pt x="18715" y="853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3" name="Shape 23198"/>
          <p:cNvSpPr/>
          <p:nvPr/>
        </p:nvSpPr>
        <p:spPr>
          <a:xfrm>
            <a:off x="1321953" y="2232996"/>
            <a:ext cx="275309" cy="367115"/>
          </a:xfrm>
          <a:custGeom>
            <a:avLst/>
            <a:gdLst/>
            <a:ahLst/>
            <a:cxnLst>
              <a:cxn ang="0">
                <a:pos x="wd2" y="hd2"/>
              </a:cxn>
              <a:cxn ang="5400000">
                <a:pos x="wd2" y="hd2"/>
              </a:cxn>
              <a:cxn ang="10800000">
                <a:pos x="wd2" y="hd2"/>
              </a:cxn>
              <a:cxn ang="16200000">
                <a:pos x="wd2" y="hd2"/>
              </a:cxn>
            </a:cxnLst>
            <a:rect l="0" t="0" r="r" b="b"/>
            <a:pathLst>
              <a:path w="21600" h="21600" extrusionOk="0">
                <a:moveTo>
                  <a:pt x="13203" y="7198"/>
                </a:moveTo>
                <a:cubicBezTo>
                  <a:pt x="13203" y="8011"/>
                  <a:pt x="11884" y="9901"/>
                  <a:pt x="10798" y="9901"/>
                </a:cubicBezTo>
                <a:cubicBezTo>
                  <a:pt x="9720" y="9901"/>
                  <a:pt x="8403" y="8011"/>
                  <a:pt x="8403" y="7198"/>
                </a:cubicBezTo>
                <a:cubicBezTo>
                  <a:pt x="8403" y="7198"/>
                  <a:pt x="13203" y="7198"/>
                  <a:pt x="13203" y="7198"/>
                </a:cubicBezTo>
                <a:close/>
                <a:moveTo>
                  <a:pt x="12452" y="11505"/>
                </a:moveTo>
                <a:cubicBezTo>
                  <a:pt x="12506" y="11531"/>
                  <a:pt x="17334" y="14485"/>
                  <a:pt x="17938" y="18902"/>
                </a:cubicBezTo>
                <a:lnTo>
                  <a:pt x="17745" y="18902"/>
                </a:lnTo>
                <a:cubicBezTo>
                  <a:pt x="16759" y="16932"/>
                  <a:pt x="13073" y="14401"/>
                  <a:pt x="10798" y="14401"/>
                </a:cubicBezTo>
                <a:cubicBezTo>
                  <a:pt x="8532" y="14401"/>
                  <a:pt x="4840" y="16932"/>
                  <a:pt x="3856" y="18902"/>
                </a:cubicBezTo>
                <a:lnTo>
                  <a:pt x="3662" y="18902"/>
                </a:lnTo>
                <a:cubicBezTo>
                  <a:pt x="4265" y="14503"/>
                  <a:pt x="9100" y="11531"/>
                  <a:pt x="9152" y="11501"/>
                </a:cubicBezTo>
                <a:lnTo>
                  <a:pt x="10495" y="10691"/>
                </a:lnTo>
                <a:lnTo>
                  <a:pt x="9017" y="10028"/>
                </a:lnTo>
                <a:cubicBezTo>
                  <a:pt x="8966" y="10006"/>
                  <a:pt x="4172" y="7782"/>
                  <a:pt x="3651" y="2698"/>
                </a:cubicBezTo>
                <a:lnTo>
                  <a:pt x="17949" y="2698"/>
                </a:lnTo>
                <a:cubicBezTo>
                  <a:pt x="17450" y="7804"/>
                  <a:pt x="12804" y="9932"/>
                  <a:pt x="12600" y="10019"/>
                </a:cubicBezTo>
                <a:lnTo>
                  <a:pt x="11080" y="10683"/>
                </a:lnTo>
                <a:cubicBezTo>
                  <a:pt x="11080" y="10683"/>
                  <a:pt x="12452" y="11505"/>
                  <a:pt x="12452" y="11505"/>
                </a:cubicBezTo>
                <a:close/>
                <a:moveTo>
                  <a:pt x="20364" y="2698"/>
                </a:moveTo>
                <a:lnTo>
                  <a:pt x="21600" y="2698"/>
                </a:lnTo>
                <a:lnTo>
                  <a:pt x="21600" y="0"/>
                </a:lnTo>
                <a:lnTo>
                  <a:pt x="0" y="0"/>
                </a:lnTo>
                <a:lnTo>
                  <a:pt x="0" y="2698"/>
                </a:lnTo>
                <a:lnTo>
                  <a:pt x="1235" y="2698"/>
                </a:lnTo>
                <a:cubicBezTo>
                  <a:pt x="1617" y="7105"/>
                  <a:pt x="4734" y="9716"/>
                  <a:pt x="6527" y="10872"/>
                </a:cubicBezTo>
                <a:cubicBezTo>
                  <a:pt x="4811" y="12173"/>
                  <a:pt x="1686" y="15035"/>
                  <a:pt x="1254" y="18902"/>
                </a:cubicBezTo>
                <a:lnTo>
                  <a:pt x="0" y="18902"/>
                </a:lnTo>
                <a:lnTo>
                  <a:pt x="0" y="21600"/>
                </a:lnTo>
                <a:lnTo>
                  <a:pt x="21600" y="21600"/>
                </a:lnTo>
                <a:lnTo>
                  <a:pt x="21600" y="18902"/>
                </a:lnTo>
                <a:lnTo>
                  <a:pt x="20344" y="18902"/>
                </a:lnTo>
                <a:cubicBezTo>
                  <a:pt x="19913" y="15043"/>
                  <a:pt x="16806" y="12181"/>
                  <a:pt x="15085" y="10877"/>
                </a:cubicBezTo>
                <a:cubicBezTo>
                  <a:pt x="16889" y="9738"/>
                  <a:pt x="19990" y="7149"/>
                  <a:pt x="20364" y="2698"/>
                </a:cubicBezTo>
                <a:cubicBezTo>
                  <a:pt x="20364" y="2698"/>
                  <a:pt x="20364" y="2698"/>
                  <a:pt x="20364" y="2698"/>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4" name="Shape 23201"/>
          <p:cNvSpPr/>
          <p:nvPr/>
        </p:nvSpPr>
        <p:spPr>
          <a:xfrm>
            <a:off x="1255868" y="4312864"/>
            <a:ext cx="341394" cy="367115"/>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cubicBezTo>
                  <a:pt x="2762" y="0"/>
                  <a:pt x="2367" y="365"/>
                  <a:pt x="2367" y="803"/>
                </a:cubicBezTo>
                <a:lnTo>
                  <a:pt x="2367" y="9676"/>
                </a:lnTo>
                <a:cubicBezTo>
                  <a:pt x="2367" y="10114"/>
                  <a:pt x="2762" y="10456"/>
                  <a:pt x="3230" y="10456"/>
                </a:cubicBezTo>
                <a:cubicBezTo>
                  <a:pt x="3702" y="10456"/>
                  <a:pt x="4068" y="10114"/>
                  <a:pt x="4068" y="9676"/>
                </a:cubicBezTo>
                <a:lnTo>
                  <a:pt x="4068" y="1582"/>
                </a:lnTo>
                <a:lnTo>
                  <a:pt x="12773" y="1582"/>
                </a:lnTo>
                <a:lnTo>
                  <a:pt x="12773" y="7682"/>
                </a:lnTo>
                <a:cubicBezTo>
                  <a:pt x="12773" y="8118"/>
                  <a:pt x="13142" y="8484"/>
                  <a:pt x="13611" y="8484"/>
                </a:cubicBezTo>
                <a:lnTo>
                  <a:pt x="19751" y="8484"/>
                </a:lnTo>
                <a:cubicBezTo>
                  <a:pt x="19793" y="8484"/>
                  <a:pt x="19832" y="8474"/>
                  <a:pt x="19874" y="8461"/>
                </a:cubicBezTo>
                <a:lnTo>
                  <a:pt x="19874" y="19995"/>
                </a:lnTo>
                <a:lnTo>
                  <a:pt x="4068" y="19995"/>
                </a:lnTo>
                <a:lnTo>
                  <a:pt x="4068" y="16831"/>
                </a:lnTo>
                <a:cubicBezTo>
                  <a:pt x="4068" y="16393"/>
                  <a:pt x="3702" y="16028"/>
                  <a:pt x="3230" y="16028"/>
                </a:cubicBezTo>
                <a:cubicBezTo>
                  <a:pt x="2762" y="16028"/>
                  <a:pt x="2367" y="16393"/>
                  <a:pt x="2367" y="16831"/>
                </a:cubicBezTo>
                <a:lnTo>
                  <a:pt x="2367" y="20797"/>
                </a:lnTo>
                <a:cubicBezTo>
                  <a:pt x="2367" y="21235"/>
                  <a:pt x="2762" y="21600"/>
                  <a:pt x="3230" y="21600"/>
                </a:cubicBezTo>
                <a:lnTo>
                  <a:pt x="20737" y="21600"/>
                </a:lnTo>
                <a:cubicBezTo>
                  <a:pt x="21207" y="21600"/>
                  <a:pt x="21600" y="21235"/>
                  <a:pt x="21600" y="20797"/>
                </a:cubicBezTo>
                <a:lnTo>
                  <a:pt x="21600" y="6741"/>
                </a:lnTo>
                <a:cubicBezTo>
                  <a:pt x="21600" y="6516"/>
                  <a:pt x="21501" y="6314"/>
                  <a:pt x="21329" y="6168"/>
                </a:cubicBezTo>
                <a:lnTo>
                  <a:pt x="14449" y="206"/>
                </a:lnTo>
                <a:cubicBezTo>
                  <a:pt x="14294" y="73"/>
                  <a:pt x="14072" y="0"/>
                  <a:pt x="13858" y="0"/>
                </a:cubicBezTo>
                <a:lnTo>
                  <a:pt x="3230" y="0"/>
                </a:lnTo>
                <a:close/>
                <a:moveTo>
                  <a:pt x="14474" y="2408"/>
                </a:moveTo>
                <a:lnTo>
                  <a:pt x="19652" y="6879"/>
                </a:lnTo>
                <a:lnTo>
                  <a:pt x="14474" y="6879"/>
                </a:lnTo>
                <a:cubicBezTo>
                  <a:pt x="14474" y="6879"/>
                  <a:pt x="14474" y="2408"/>
                  <a:pt x="14474" y="2408"/>
                </a:cubicBezTo>
                <a:close/>
                <a:moveTo>
                  <a:pt x="7521" y="8071"/>
                </a:moveTo>
                <a:cubicBezTo>
                  <a:pt x="7302" y="8083"/>
                  <a:pt x="7085" y="8181"/>
                  <a:pt x="6929" y="8346"/>
                </a:cubicBezTo>
                <a:cubicBezTo>
                  <a:pt x="6614" y="8677"/>
                  <a:pt x="6648" y="9178"/>
                  <a:pt x="7003" y="9470"/>
                </a:cubicBezTo>
                <a:lnTo>
                  <a:pt x="9789" y="11763"/>
                </a:lnTo>
                <a:lnTo>
                  <a:pt x="863" y="11763"/>
                </a:lnTo>
                <a:cubicBezTo>
                  <a:pt x="395" y="11763"/>
                  <a:pt x="0" y="12128"/>
                  <a:pt x="0" y="12566"/>
                </a:cubicBezTo>
                <a:cubicBezTo>
                  <a:pt x="0" y="13003"/>
                  <a:pt x="395" y="13368"/>
                  <a:pt x="863" y="13368"/>
                </a:cubicBezTo>
                <a:lnTo>
                  <a:pt x="9764" y="13368"/>
                </a:lnTo>
                <a:lnTo>
                  <a:pt x="7003" y="15638"/>
                </a:lnTo>
                <a:cubicBezTo>
                  <a:pt x="6648" y="15928"/>
                  <a:pt x="6614" y="16433"/>
                  <a:pt x="6929" y="16762"/>
                </a:cubicBezTo>
                <a:cubicBezTo>
                  <a:pt x="7098" y="16935"/>
                  <a:pt x="7328" y="17037"/>
                  <a:pt x="7570" y="17037"/>
                </a:cubicBezTo>
                <a:cubicBezTo>
                  <a:pt x="7769" y="17037"/>
                  <a:pt x="7967" y="16963"/>
                  <a:pt x="8137" y="16831"/>
                </a:cubicBezTo>
                <a:lnTo>
                  <a:pt x="12600" y="13139"/>
                </a:lnTo>
                <a:cubicBezTo>
                  <a:pt x="12786" y="12995"/>
                  <a:pt x="12871" y="12768"/>
                  <a:pt x="12871" y="12543"/>
                </a:cubicBezTo>
                <a:cubicBezTo>
                  <a:pt x="12871" y="12318"/>
                  <a:pt x="12786" y="12104"/>
                  <a:pt x="12600" y="11946"/>
                </a:cubicBezTo>
                <a:lnTo>
                  <a:pt x="8137" y="8278"/>
                </a:lnTo>
                <a:cubicBezTo>
                  <a:pt x="7959" y="8132"/>
                  <a:pt x="7739" y="8060"/>
                  <a:pt x="7521" y="8071"/>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45" name="Shape 23203"/>
          <p:cNvSpPr/>
          <p:nvPr/>
        </p:nvSpPr>
        <p:spPr>
          <a:xfrm>
            <a:off x="6967935" y="4327591"/>
            <a:ext cx="382516" cy="367115"/>
          </a:xfrm>
          <a:custGeom>
            <a:avLst/>
            <a:gdLst/>
            <a:ahLst/>
            <a:cxnLst>
              <a:cxn ang="0">
                <a:pos x="wd2" y="hd2"/>
              </a:cxn>
              <a:cxn ang="5400000">
                <a:pos x="wd2" y="hd2"/>
              </a:cxn>
              <a:cxn ang="10800000">
                <a:pos x="wd2" y="hd2"/>
              </a:cxn>
              <a:cxn ang="16200000">
                <a:pos x="wd2" y="hd2"/>
              </a:cxn>
            </a:cxnLst>
            <a:rect l="0" t="0" r="r" b="b"/>
            <a:pathLst>
              <a:path w="21600" h="21600" extrusionOk="0">
                <a:moveTo>
                  <a:pt x="10832" y="0"/>
                </a:moveTo>
                <a:cubicBezTo>
                  <a:pt x="9591" y="0"/>
                  <a:pt x="8602" y="1031"/>
                  <a:pt x="8602" y="2323"/>
                </a:cubicBezTo>
                <a:lnTo>
                  <a:pt x="8602" y="11368"/>
                </a:lnTo>
                <a:lnTo>
                  <a:pt x="9994" y="10858"/>
                </a:lnTo>
                <a:lnTo>
                  <a:pt x="9994" y="2323"/>
                </a:lnTo>
                <a:cubicBezTo>
                  <a:pt x="9994" y="1856"/>
                  <a:pt x="10384" y="1450"/>
                  <a:pt x="10832" y="1450"/>
                </a:cubicBezTo>
                <a:lnTo>
                  <a:pt x="19370" y="1450"/>
                </a:lnTo>
                <a:cubicBezTo>
                  <a:pt x="19819" y="1450"/>
                  <a:pt x="20208" y="1856"/>
                  <a:pt x="20208" y="2323"/>
                </a:cubicBezTo>
                <a:lnTo>
                  <a:pt x="20208" y="19277"/>
                </a:lnTo>
                <a:cubicBezTo>
                  <a:pt x="20208" y="19741"/>
                  <a:pt x="19819" y="20150"/>
                  <a:pt x="19370" y="20150"/>
                </a:cubicBezTo>
                <a:lnTo>
                  <a:pt x="10879" y="20150"/>
                </a:lnTo>
                <a:cubicBezTo>
                  <a:pt x="10434" y="20150"/>
                  <a:pt x="10041" y="19741"/>
                  <a:pt x="10041" y="19277"/>
                </a:cubicBezTo>
                <a:lnTo>
                  <a:pt x="10041" y="18305"/>
                </a:lnTo>
                <a:lnTo>
                  <a:pt x="8649" y="18816"/>
                </a:lnTo>
                <a:lnTo>
                  <a:pt x="8649" y="19277"/>
                </a:lnTo>
                <a:cubicBezTo>
                  <a:pt x="8649" y="20569"/>
                  <a:pt x="9639" y="21600"/>
                  <a:pt x="10879" y="21600"/>
                </a:cubicBezTo>
                <a:lnTo>
                  <a:pt x="19370" y="21600"/>
                </a:lnTo>
                <a:cubicBezTo>
                  <a:pt x="20611" y="21600"/>
                  <a:pt x="21600" y="20569"/>
                  <a:pt x="21600" y="19277"/>
                </a:cubicBezTo>
                <a:lnTo>
                  <a:pt x="21600" y="2323"/>
                </a:lnTo>
                <a:cubicBezTo>
                  <a:pt x="21549" y="1031"/>
                  <a:pt x="20563" y="0"/>
                  <a:pt x="19323" y="0"/>
                </a:cubicBezTo>
                <a:lnTo>
                  <a:pt x="10832" y="0"/>
                </a:lnTo>
                <a:close/>
                <a:moveTo>
                  <a:pt x="12239" y="3163"/>
                </a:moveTo>
                <a:cubicBezTo>
                  <a:pt x="11942" y="3163"/>
                  <a:pt x="11638" y="3426"/>
                  <a:pt x="11638" y="3789"/>
                </a:cubicBezTo>
                <a:lnTo>
                  <a:pt x="11638" y="7876"/>
                </a:lnTo>
                <a:cubicBezTo>
                  <a:pt x="11638" y="8183"/>
                  <a:pt x="11891" y="8485"/>
                  <a:pt x="12239" y="8485"/>
                </a:cubicBezTo>
                <a:lnTo>
                  <a:pt x="15212" y="8485"/>
                </a:lnTo>
                <a:cubicBezTo>
                  <a:pt x="15507" y="8485"/>
                  <a:pt x="15797" y="8236"/>
                  <a:pt x="15797" y="7876"/>
                </a:cubicBezTo>
                <a:lnTo>
                  <a:pt x="15797" y="3789"/>
                </a:lnTo>
                <a:cubicBezTo>
                  <a:pt x="15797" y="3426"/>
                  <a:pt x="15507" y="3163"/>
                  <a:pt x="15212" y="3163"/>
                </a:cubicBezTo>
                <a:lnTo>
                  <a:pt x="12239" y="3163"/>
                </a:lnTo>
                <a:close/>
                <a:moveTo>
                  <a:pt x="5946" y="6854"/>
                </a:moveTo>
                <a:cubicBezTo>
                  <a:pt x="5748" y="6854"/>
                  <a:pt x="5558" y="6899"/>
                  <a:pt x="5408" y="7002"/>
                </a:cubicBezTo>
                <a:lnTo>
                  <a:pt x="1091" y="10067"/>
                </a:lnTo>
                <a:cubicBezTo>
                  <a:pt x="396" y="10531"/>
                  <a:pt x="0" y="11348"/>
                  <a:pt x="0" y="12176"/>
                </a:cubicBezTo>
                <a:lnTo>
                  <a:pt x="0" y="16838"/>
                </a:lnTo>
                <a:cubicBezTo>
                  <a:pt x="0" y="18078"/>
                  <a:pt x="898" y="19151"/>
                  <a:pt x="2087" y="19359"/>
                </a:cubicBezTo>
                <a:lnTo>
                  <a:pt x="4111" y="19722"/>
                </a:lnTo>
                <a:cubicBezTo>
                  <a:pt x="4260" y="19722"/>
                  <a:pt x="4422" y="19771"/>
                  <a:pt x="4570" y="19771"/>
                </a:cubicBezTo>
                <a:cubicBezTo>
                  <a:pt x="5563" y="19771"/>
                  <a:pt x="6497" y="19105"/>
                  <a:pt x="6894" y="18124"/>
                </a:cubicBezTo>
                <a:lnTo>
                  <a:pt x="7147" y="17399"/>
                </a:lnTo>
                <a:lnTo>
                  <a:pt x="12255" y="15438"/>
                </a:lnTo>
                <a:cubicBezTo>
                  <a:pt x="12700" y="15335"/>
                  <a:pt x="13148" y="14918"/>
                  <a:pt x="13346" y="14400"/>
                </a:cubicBezTo>
                <a:cubicBezTo>
                  <a:pt x="13545" y="13886"/>
                  <a:pt x="13592" y="13319"/>
                  <a:pt x="13393" y="12802"/>
                </a:cubicBezTo>
                <a:cubicBezTo>
                  <a:pt x="13095" y="12027"/>
                  <a:pt x="12354" y="11500"/>
                  <a:pt x="11559" y="11500"/>
                </a:cubicBezTo>
                <a:cubicBezTo>
                  <a:pt x="11309" y="11500"/>
                  <a:pt x="11113" y="11565"/>
                  <a:pt x="10863" y="11616"/>
                </a:cubicBezTo>
                <a:lnTo>
                  <a:pt x="6942" y="13115"/>
                </a:lnTo>
                <a:lnTo>
                  <a:pt x="6942" y="7892"/>
                </a:lnTo>
                <a:cubicBezTo>
                  <a:pt x="6942" y="7528"/>
                  <a:pt x="6750" y="7160"/>
                  <a:pt x="6404" y="6953"/>
                </a:cubicBezTo>
                <a:cubicBezTo>
                  <a:pt x="6254" y="6850"/>
                  <a:pt x="6094" y="6854"/>
                  <a:pt x="5946" y="6854"/>
                </a:cubicBezTo>
                <a:close/>
                <a:moveTo>
                  <a:pt x="12650" y="10545"/>
                </a:moveTo>
                <a:cubicBezTo>
                  <a:pt x="13345" y="10803"/>
                  <a:pt x="13992" y="11323"/>
                  <a:pt x="14389" y="11995"/>
                </a:cubicBezTo>
                <a:lnTo>
                  <a:pt x="18453" y="11995"/>
                </a:lnTo>
                <a:cubicBezTo>
                  <a:pt x="18848" y="11995"/>
                  <a:pt x="19149" y="11681"/>
                  <a:pt x="19149" y="11270"/>
                </a:cubicBezTo>
                <a:cubicBezTo>
                  <a:pt x="19149" y="10856"/>
                  <a:pt x="18848" y="10545"/>
                  <a:pt x="18453" y="10545"/>
                </a:cubicBezTo>
                <a:lnTo>
                  <a:pt x="12650" y="10545"/>
                </a:lnTo>
                <a:close/>
                <a:moveTo>
                  <a:pt x="14816" y="13181"/>
                </a:moveTo>
                <a:cubicBezTo>
                  <a:pt x="14865" y="13645"/>
                  <a:pt x="14821" y="14167"/>
                  <a:pt x="14674" y="14631"/>
                </a:cubicBezTo>
                <a:lnTo>
                  <a:pt x="18390" y="14631"/>
                </a:lnTo>
                <a:cubicBezTo>
                  <a:pt x="18785" y="14631"/>
                  <a:pt x="19086" y="14317"/>
                  <a:pt x="19086" y="13906"/>
                </a:cubicBezTo>
                <a:cubicBezTo>
                  <a:pt x="19086" y="13543"/>
                  <a:pt x="18785" y="13181"/>
                  <a:pt x="18390" y="13181"/>
                </a:cubicBezTo>
                <a:lnTo>
                  <a:pt x="14816" y="13181"/>
                </a:lnTo>
                <a:close/>
                <a:moveTo>
                  <a:pt x="14010" y="16344"/>
                </a:moveTo>
                <a:cubicBezTo>
                  <a:pt x="13664" y="16705"/>
                  <a:pt x="13270" y="16962"/>
                  <a:pt x="12824" y="17119"/>
                </a:cubicBezTo>
                <a:lnTo>
                  <a:pt x="11132" y="17745"/>
                </a:lnTo>
                <a:lnTo>
                  <a:pt x="18580" y="17745"/>
                </a:lnTo>
                <a:cubicBezTo>
                  <a:pt x="18975" y="17745"/>
                  <a:pt x="19260" y="17433"/>
                  <a:pt x="19260" y="17020"/>
                </a:cubicBezTo>
                <a:cubicBezTo>
                  <a:pt x="19260" y="16606"/>
                  <a:pt x="18975" y="16344"/>
                  <a:pt x="18580" y="16344"/>
                </a:cubicBezTo>
                <a:lnTo>
                  <a:pt x="14010" y="16344"/>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4000"/>
          </a:p>
        </p:txBody>
      </p:sp>
      <p:sp>
        <p:nvSpPr>
          <p:cNvPr id="15" name="内容占位符 2"/>
          <p:cNvSpPr txBox="1"/>
          <p:nvPr/>
        </p:nvSpPr>
        <p:spPr>
          <a:xfrm>
            <a:off x="1050879" y="1214623"/>
            <a:ext cx="10090242" cy="44287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kumimoji="1" lang="en-US" altLang="zh-CN" sz="1800" dirty="0">
                <a:latin typeface="+mj-lt"/>
              </a:rPr>
              <a:t>As the number of epoch increases, we achieve a high accuracy almost 100%, which is quite good. </a:t>
            </a:r>
            <a:endParaRPr kumimoji="1" lang="en-US" altLang="zh-CN" sz="1800" dirty="0">
              <a:latin typeface="+mj-lt"/>
            </a:endParaRPr>
          </a:p>
        </p:txBody>
      </p:sp>
      <p:pic>
        <p:nvPicPr>
          <p:cNvPr id="2" name="图片 1"/>
          <p:cNvPicPr>
            <a:picLocks noChangeAspect="1"/>
          </p:cNvPicPr>
          <p:nvPr/>
        </p:nvPicPr>
        <p:blipFill>
          <a:blip r:embed="rId1"/>
          <a:stretch>
            <a:fillRect/>
          </a:stretch>
        </p:blipFill>
        <p:spPr>
          <a:xfrm>
            <a:off x="1315640" y="1766475"/>
            <a:ext cx="8699439" cy="3216242"/>
          </a:xfrm>
          <a:prstGeom prst="rect">
            <a:avLst/>
          </a:prstGeom>
        </p:spPr>
      </p:pic>
      <p:sp>
        <p:nvSpPr>
          <p:cNvPr id="17" name="内容占位符 2"/>
          <p:cNvSpPr txBox="1"/>
          <p:nvPr/>
        </p:nvSpPr>
        <p:spPr>
          <a:xfrm>
            <a:off x="1105676" y="5097793"/>
            <a:ext cx="10353095" cy="8601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en-US" altLang="zh-CN" sz="2000" dirty="0">
                <a:latin typeface="+mj-lt"/>
              </a:rPr>
              <a:t>Even though our program is a Mask Detection system, its algorithm should be able to implemented in many classification problems. If without the time limit, we think we can add more features to the system. And It can be used as a basis model for similar classification problems in our future work.</a:t>
            </a:r>
            <a:r>
              <a:rPr lang="zh-CN" altLang="zh-CN" sz="2000" dirty="0">
                <a:latin typeface="+mj-lt"/>
              </a:rPr>
              <a:t> </a:t>
            </a:r>
            <a:endParaRPr kumimoji="1" lang="en-US" altLang="zh-CN" sz="2000" dirty="0">
              <a:latin typeface="+mj-lt"/>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00874" y="2887825"/>
            <a:ext cx="5952930" cy="998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100070" y="3032760"/>
            <a:ext cx="5954395" cy="706755"/>
          </a:xfrm>
          <a:prstGeom prst="rect">
            <a:avLst/>
          </a:prstGeom>
          <a:noFill/>
        </p:spPr>
        <p:txBody>
          <a:bodyPr wrap="square" rtlCol="0">
            <a:spAutoFit/>
          </a:bodyPr>
          <a:lstStyle/>
          <a:p>
            <a:pPr algn="ctr"/>
            <a:r>
              <a:rPr lang="en-US" altLang="zh-CN" sz="4000" dirty="0">
                <a:solidFill>
                  <a:schemeClr val="bg1"/>
                </a:solidFill>
                <a:latin typeface="汉仪君黑-45简" panose="020B0604020202020204" pitchFamily="34" charset="-122"/>
                <a:ea typeface="汉仪君黑-45简" panose="020B0604020202020204" pitchFamily="34" charset="-122"/>
              </a:rPr>
              <a:t>Code Detail</a:t>
            </a:r>
            <a:endParaRPr lang="en-US" altLang="zh-CN" sz="4000" dirty="0">
              <a:solidFill>
                <a:schemeClr val="bg1"/>
              </a:solidFill>
              <a:latin typeface="汉仪君黑-45简" panose="020B0604020202020204" pitchFamily="34" charset="-122"/>
              <a:ea typeface="汉仪君黑-45简" panose="020B0604020202020204" pitchFamily="34" charset="-122"/>
            </a:endParaRPr>
          </a:p>
        </p:txBody>
      </p:sp>
      <p:cxnSp>
        <p:nvCxnSpPr>
          <p:cNvPr id="11" name="直接连接符 10"/>
          <p:cNvCxnSpPr/>
          <p:nvPr/>
        </p:nvCxnSpPr>
        <p:spPr>
          <a:xfrm>
            <a:off x="3100874" y="2661876"/>
            <a:ext cx="3848192" cy="0"/>
          </a:xfrm>
          <a:prstGeom prst="line">
            <a:avLst/>
          </a:prstGeom>
          <a:ln>
            <a:solidFill>
              <a:schemeClr val="tx1">
                <a:lumMod val="50000"/>
                <a:lumOff val="50000"/>
              </a:schemeClr>
            </a:solidFill>
            <a:tailEnd type="diamon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20127" y="2232783"/>
            <a:ext cx="1970411" cy="646331"/>
          </a:xfrm>
          <a:prstGeom prst="rect">
            <a:avLst/>
          </a:prstGeom>
          <a:noFill/>
        </p:spPr>
        <p:txBody>
          <a:bodyPr wrap="none" rtlCol="0">
            <a:spAutoFit/>
          </a:bodyPr>
          <a:lstStyle/>
          <a:p>
            <a:r>
              <a:rPr lang="en-US" altLang="zh-CN" sz="3600" dirty="0" smtClean="0">
                <a:latin typeface="汉仪君黑-45简" panose="020B0604020202020204" pitchFamily="34" charset="-122"/>
                <a:ea typeface="汉仪君黑-45简" panose="020B0604020202020204" pitchFamily="34" charset="-122"/>
              </a:rPr>
              <a:t>PART 02</a:t>
            </a:r>
            <a:endParaRPr lang="zh-CN" altLang="en-US" sz="3600" dirty="0">
              <a:latin typeface="汉仪君黑-45简" panose="020B0604020202020204" pitchFamily="34" charset="-122"/>
              <a:ea typeface="汉仪君黑-45简" panose="020B0604020202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汉仪君黑-45简" panose="020B0604020202020204" pitchFamily="34" charset="-122"/>
                <a:ea typeface="汉仪君黑-45简" panose="020B0604020202020204" pitchFamily="34" charset="-122"/>
              </a:rPr>
              <a:t>103 images of COVID-19, 500 images of non-COVID-19 pneumonia, and 500 images of the healthy lung were downloaded from links provided by the COVID-Net Github site. To balance the dataset, I expanded COVID-19 class to 500 images by slight rotation (probability=1, max rotation=5) and zooming (probability=0.5, percentage_area=0.9) of the original images using the Augmentor python package. 80% of images were assigned for training and 20% for validating the ML models.</a:t>
            </a: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49284" y="501623"/>
            <a:ext cx="1581150"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1. Dataset</a:t>
            </a:r>
            <a:endParaRPr lang="en-US" altLang="zh-CN" sz="2400" dirty="0" smtClean="0">
              <a:latin typeface="汉仪君黑-45简" panose="020B0604020202020204" pitchFamily="34" charset="-122"/>
              <a:ea typeface="汉仪君黑-45简" panose="020B0604020202020204" pitchFamily="34" charset="-122"/>
            </a:endParaRPr>
          </a:p>
        </p:txBody>
      </p:sp>
      <p:sp>
        <p:nvSpPr>
          <p:cNvPr id="18" name="矩形 17"/>
          <p:cNvSpPr/>
          <p:nvPr/>
        </p:nvSpPr>
        <p:spPr>
          <a:xfrm>
            <a:off x="1260475" y="1290955"/>
            <a:ext cx="9892030" cy="829945"/>
          </a:xfrm>
          <a:prstGeom prst="rect">
            <a:avLst/>
          </a:prstGeom>
        </p:spPr>
        <p:txBody>
          <a:bodyPr wrap="square">
            <a:spAutoFit/>
          </a:bodyPr>
          <a:p>
            <a:pPr marL="285750" indent="-285750">
              <a:lnSpc>
                <a:spcPct val="150000"/>
              </a:lnSpc>
              <a:buFont typeface="Arial" panose="020B0604020202090204" pitchFamily="34" charset="0"/>
              <a:buChar char="•"/>
            </a:pPr>
            <a:r>
              <a:rPr lang="zh-CN" altLang="en-US" sz="1600" spc="130" dirty="0">
                <a:solidFill>
                  <a:schemeClr val="tx1">
                    <a:lumMod val="50000"/>
                    <a:lumOff val="50000"/>
                  </a:schemeClr>
                </a:solidFill>
                <a:latin typeface="汉仪君黑-45简" panose="020B0604020202020204" pitchFamily="34" charset="-122"/>
                <a:ea typeface="汉仪君黑-45简" panose="020B0604020202020204" pitchFamily="34" charset="-122"/>
              </a:rPr>
              <a:t>1</a:t>
            </a:r>
            <a:r>
              <a:rPr lang="en-US" altLang="zh-CN" sz="1600" spc="130" dirty="0">
                <a:solidFill>
                  <a:schemeClr val="tx1">
                    <a:lumMod val="50000"/>
                    <a:lumOff val="50000"/>
                  </a:schemeClr>
                </a:solidFill>
                <a:latin typeface="汉仪君黑-45简" panose="020B0604020202020204" pitchFamily="34" charset="-122"/>
                <a:ea typeface="汉仪君黑-45简" panose="020B0604020202020204" pitchFamily="34" charset="-122"/>
              </a:rPr>
              <a:t>915</a:t>
            </a:r>
            <a:r>
              <a:rPr lang="zh-CN" altLang="en-US" sz="1600" spc="130" dirty="0">
                <a:solidFill>
                  <a:schemeClr val="tx1">
                    <a:lumMod val="50000"/>
                    <a:lumOff val="50000"/>
                  </a:schemeClr>
                </a:solidFill>
                <a:latin typeface="汉仪君黑-45简" panose="020B0604020202020204" pitchFamily="34" charset="-122"/>
                <a:ea typeface="汉仪君黑-45简" panose="020B0604020202020204" pitchFamily="34" charset="-122"/>
              </a:rPr>
              <a:t> images </a:t>
            </a:r>
            <a:r>
              <a:rPr lang="en-US" altLang="zh-CN" sz="1600" spc="130" dirty="0">
                <a:solidFill>
                  <a:schemeClr val="tx1">
                    <a:lumMod val="50000"/>
                    <a:lumOff val="50000"/>
                  </a:schemeClr>
                </a:solidFill>
                <a:latin typeface="汉仪君黑-45简" panose="020B0604020202020204" pitchFamily="34" charset="-122"/>
                <a:ea typeface="汉仪君黑-45简" panose="020B0604020202020204" pitchFamily="34" charset="-122"/>
              </a:rPr>
              <a:t>with mask and 1918 images without mask.(</a:t>
            </a:r>
            <a:r>
              <a:rPr lang="en-US" altLang="zh-CN" sz="1600" spc="130" dirty="0">
                <a:solidFill>
                  <a:schemeClr val="tx1">
                    <a:lumMod val="50000"/>
                    <a:lumOff val="50000"/>
                  </a:schemeClr>
                </a:solidFill>
                <a:latin typeface="汉仪君黑-45简" panose="020B0604020202020204" pitchFamily="34" charset="-122"/>
                <a:ea typeface="汉仪君黑-45简" panose="020B0604020202020204" pitchFamily="34" charset="-122"/>
                <a:hlinkClick r:id="rId1" tooltip="" action="ppaction://hlinkfile"/>
              </a:rPr>
              <a:t>Face Mask Detection Data</a:t>
            </a:r>
            <a:r>
              <a:rPr lang="en-US" altLang="zh-CN" sz="1600" spc="130" dirty="0">
                <a:solidFill>
                  <a:schemeClr val="tx1">
                    <a:lumMod val="50000"/>
                    <a:lumOff val="50000"/>
                  </a:schemeClr>
                </a:solidFill>
                <a:latin typeface="汉仪君黑-45简" panose="020B0604020202020204" pitchFamily="34" charset="-122"/>
                <a:ea typeface="汉仪君黑-45简" panose="020B0604020202020204" pitchFamily="34" charset="-122"/>
              </a:rPr>
              <a:t>)</a:t>
            </a:r>
            <a:endParaRPr lang="en-US" altLang="zh-CN" sz="1600" spc="130" dirty="0">
              <a:solidFill>
                <a:schemeClr val="tx1">
                  <a:lumMod val="50000"/>
                  <a:lumOff val="50000"/>
                </a:schemeClr>
              </a:solidFill>
              <a:latin typeface="汉仪君黑-45简" panose="020B0604020202020204" pitchFamily="34" charset="-122"/>
              <a:ea typeface="汉仪君黑-45简" panose="020B0604020202020204" pitchFamily="34" charset="-122"/>
            </a:endParaRPr>
          </a:p>
          <a:p>
            <a:pPr marL="285750" indent="-285750">
              <a:lnSpc>
                <a:spcPct val="150000"/>
              </a:lnSpc>
              <a:buFont typeface="Arial" panose="020B0604020202090204" pitchFamily="34" charset="0"/>
              <a:buChar char="•"/>
            </a:pPr>
            <a:r>
              <a:rPr lang="zh-CN" altLang="en-US" sz="1600" spc="130" dirty="0">
                <a:solidFill>
                  <a:schemeClr val="tx1">
                    <a:lumMod val="50000"/>
                    <a:lumOff val="50000"/>
                  </a:schemeClr>
                </a:solidFill>
                <a:latin typeface="汉仪君黑-45简" panose="020B0604020202020204" pitchFamily="34" charset="-122"/>
                <a:ea typeface="汉仪君黑-45简" panose="020B0604020202020204" pitchFamily="34" charset="-122"/>
              </a:rPr>
              <a:t>80% of images were assigned for training and 20% for validating the ML models.</a:t>
            </a:r>
            <a:endParaRPr lang="zh-CN" altLang="en-US" sz="1600" dirty="0">
              <a:solidFill>
                <a:schemeClr val="tx1">
                  <a:lumMod val="50000"/>
                  <a:lumOff val="50000"/>
                </a:schemeClr>
              </a:solidFill>
              <a:latin typeface="+mj-lt"/>
            </a:endParaRPr>
          </a:p>
        </p:txBody>
      </p:sp>
      <p:pic>
        <p:nvPicPr>
          <p:cNvPr id="8" name="图片 7"/>
          <p:cNvPicPr>
            <a:picLocks noChangeAspect="1"/>
          </p:cNvPicPr>
          <p:nvPr/>
        </p:nvPicPr>
        <p:blipFill>
          <a:blip r:embed="rId2"/>
          <a:stretch>
            <a:fillRect/>
          </a:stretch>
        </p:blipFill>
        <p:spPr>
          <a:xfrm>
            <a:off x="6913245" y="2905760"/>
            <a:ext cx="3811905" cy="2139315"/>
          </a:xfrm>
          <a:prstGeom prst="rect">
            <a:avLst/>
          </a:prstGeom>
        </p:spPr>
      </p:pic>
      <p:pic>
        <p:nvPicPr>
          <p:cNvPr id="11" name="图片 10"/>
          <p:cNvPicPr>
            <a:picLocks noChangeAspect="1"/>
          </p:cNvPicPr>
          <p:nvPr/>
        </p:nvPicPr>
        <p:blipFill>
          <a:blip r:embed="rId3"/>
          <a:stretch>
            <a:fillRect/>
          </a:stretch>
        </p:blipFill>
        <p:spPr>
          <a:xfrm>
            <a:off x="1260475" y="2482215"/>
            <a:ext cx="5339080" cy="298577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汉仪君黑-45简" panose="020B0604020202020204" pitchFamily="34" charset="-122"/>
                <a:ea typeface="汉仪君黑-45简" panose="020B0604020202020204" pitchFamily="34" charset="-122"/>
              </a:rPr>
              <a:t>103 images of COVID-19, 500 images of non-COVID-19 pneumonia, and 500 images of the healthy lung were downloaded from links provided by the COVID-Net Github site. To balance the dataset, I expanded COVID-19 class to 500 images by slight rotation (probability=1, max rotation=5) and zooming (probability=0.5, percentage_area=0.9) of the original images using the Augmentor python package. 80% of images were assigned for training and 20% for validating the ML models.</a:t>
            </a:r>
            <a:endParaRPr lang="zh-CN" altLang="en-US">
              <a:latin typeface="汉仪君黑-45简" panose="020B0604020202020204" pitchFamily="34" charset="-122"/>
              <a:ea typeface="汉仪君黑-45简" panose="020B0604020202020204" pitchFamily="34" charset="-122"/>
            </a:endParaRPr>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9469" y="396213"/>
            <a:ext cx="4478020" cy="460375"/>
          </a:xfrm>
          <a:prstGeom prst="rect">
            <a:avLst/>
          </a:prstGeom>
          <a:noFill/>
        </p:spPr>
        <p:txBody>
          <a:bodyPr wrap="none" rtlCol="0">
            <a:spAutoFit/>
          </a:bodyPr>
          <a:lstStyle/>
          <a:p>
            <a:pPr algn="l"/>
            <a:r>
              <a:rPr lang="en-US" altLang="zh-CN" sz="2400" dirty="0" smtClean="0">
                <a:latin typeface="汉仪君黑-45简" panose="020B0604020202020204" pitchFamily="34" charset="-122"/>
                <a:ea typeface="汉仪君黑-45简" panose="020B0604020202020204" pitchFamily="34" charset="-122"/>
              </a:rPr>
              <a:t>2. Preprocessiong The Images</a:t>
            </a:r>
            <a:endParaRPr lang="en-US" altLang="zh-CN" sz="2400" dirty="0" smtClean="0">
              <a:latin typeface="汉仪君黑-45简" panose="020B0604020202020204" pitchFamily="34" charset="-122"/>
              <a:ea typeface="汉仪君黑-45简" panose="020B0604020202020204" pitchFamily="34" charset="-122"/>
            </a:endParaRPr>
          </a:p>
        </p:txBody>
      </p:sp>
      <p:sp>
        <p:nvSpPr>
          <p:cNvPr id="18" name="矩形 17"/>
          <p:cNvSpPr/>
          <p:nvPr/>
        </p:nvSpPr>
        <p:spPr>
          <a:xfrm>
            <a:off x="1014730" y="1283335"/>
            <a:ext cx="10803890" cy="1198880"/>
          </a:xfrm>
          <a:prstGeom prst="rect">
            <a:avLst/>
          </a:prstGeom>
        </p:spPr>
        <p:txBody>
          <a:bodyPr wrap="square">
            <a:spAutoFit/>
          </a:bodyPr>
          <a:p>
            <a:pPr indent="0">
              <a:lnSpc>
                <a:spcPct val="150000"/>
              </a:lnSpc>
              <a:buFont typeface="Arial" panose="020B0604020202090204" pitchFamily="34" charset="0"/>
              <a:buNone/>
            </a:pPr>
            <a:r>
              <a:rPr lang="en-US" altLang="zh-CN" sz="1600" spc="130" dirty="0">
                <a:solidFill>
                  <a:srgbClr val="000000"/>
                </a:solidFill>
                <a:latin typeface="汉仪君黑-45简" panose="020B0604020202020204" pitchFamily="34" charset="-122"/>
                <a:ea typeface="汉仪君黑-45简" panose="020B0604020202020204" pitchFamily="34" charset="-122"/>
              </a:rPr>
              <a:t>1. blur the image.</a:t>
            </a:r>
            <a:endParaRPr lang="en-US" altLang="zh-CN" sz="1600" spc="130" dirty="0">
              <a:solidFill>
                <a:srgbClr val="000000"/>
              </a:solidFill>
              <a:latin typeface="汉仪君黑-45简" panose="020B0604020202020204" pitchFamily="34" charset="-122"/>
              <a:ea typeface="汉仪君黑-45简" panose="020B0604020202020204" pitchFamily="34" charset="-122"/>
            </a:endParaRPr>
          </a:p>
          <a:p>
            <a:pPr indent="0">
              <a:lnSpc>
                <a:spcPct val="150000"/>
              </a:lnSpc>
              <a:buFont typeface="Arial" panose="020B0604020202090204" pitchFamily="34" charset="0"/>
              <a:buNone/>
            </a:pPr>
            <a:r>
              <a:rPr lang="en-US" altLang="zh-CN" sz="1600" spc="130" dirty="0">
                <a:solidFill>
                  <a:srgbClr val="000000"/>
                </a:solidFill>
                <a:latin typeface="汉仪君黑-45简" panose="020B0604020202020204" pitchFamily="34" charset="-122"/>
                <a:ea typeface="汉仪君黑-45简" panose="020B0604020202020204" pitchFamily="34" charset="-122"/>
              </a:rPr>
              <a:t>2. subtract this smoothed image from the original image.</a:t>
            </a:r>
            <a:endParaRPr lang="en-US" altLang="zh-CN" sz="1600" spc="130" dirty="0">
              <a:solidFill>
                <a:srgbClr val="000000"/>
              </a:solidFill>
              <a:latin typeface="汉仪君黑-45简" panose="020B0604020202020204" pitchFamily="34" charset="-122"/>
              <a:ea typeface="汉仪君黑-45简" panose="020B0604020202020204" pitchFamily="34" charset="-122"/>
            </a:endParaRPr>
          </a:p>
          <a:p>
            <a:pPr indent="0">
              <a:lnSpc>
                <a:spcPct val="150000"/>
              </a:lnSpc>
              <a:buFont typeface="Arial" panose="020B0604020202090204" pitchFamily="34" charset="0"/>
              <a:buNone/>
            </a:pPr>
            <a:r>
              <a:rPr lang="en-US" altLang="zh-CN" sz="1600" spc="130" dirty="0">
                <a:solidFill>
                  <a:srgbClr val="000000"/>
                </a:solidFill>
                <a:latin typeface="汉仪君黑-45简" panose="020B0604020202020204" pitchFamily="34" charset="-122"/>
                <a:ea typeface="汉仪君黑-45简" panose="020B0604020202020204" pitchFamily="34" charset="-122"/>
              </a:rPr>
              <a:t>Finally the original image will enhance the high-frequency components.</a:t>
            </a:r>
            <a:endParaRPr lang="en-US" altLang="zh-CN" sz="1600" spc="130" dirty="0">
              <a:solidFill>
                <a:srgbClr val="000000"/>
              </a:solidFill>
              <a:latin typeface="汉仪君黑-45简" panose="020B0604020202020204" pitchFamily="34" charset="-122"/>
              <a:ea typeface="汉仪君黑-45简" panose="020B0604020202020204" pitchFamily="34" charset="-122"/>
            </a:endParaRPr>
          </a:p>
        </p:txBody>
      </p:sp>
      <p:grpSp>
        <p:nvGrpSpPr>
          <p:cNvPr id="22" name="组合 21"/>
          <p:cNvGrpSpPr/>
          <p:nvPr/>
        </p:nvGrpSpPr>
        <p:grpSpPr>
          <a:xfrm>
            <a:off x="1923415" y="2764155"/>
            <a:ext cx="7121525" cy="2880995"/>
            <a:chOff x="3441" y="3909"/>
            <a:chExt cx="11215" cy="4537"/>
          </a:xfrm>
        </p:grpSpPr>
        <p:pic>
          <p:nvPicPr>
            <p:cNvPr id="9" name="图片 8"/>
            <p:cNvPicPr>
              <a:picLocks noChangeAspect="1"/>
            </p:cNvPicPr>
            <p:nvPr/>
          </p:nvPicPr>
          <p:blipFill>
            <a:blip r:embed="rId1"/>
            <a:stretch>
              <a:fillRect/>
            </a:stretch>
          </p:blipFill>
          <p:spPr>
            <a:xfrm>
              <a:off x="3894" y="3909"/>
              <a:ext cx="10762" cy="3483"/>
            </a:xfrm>
            <a:prstGeom prst="rect">
              <a:avLst/>
            </a:prstGeom>
          </p:spPr>
        </p:pic>
        <p:grpSp>
          <p:nvGrpSpPr>
            <p:cNvPr id="21" name="组合 20"/>
            <p:cNvGrpSpPr/>
            <p:nvPr/>
          </p:nvGrpSpPr>
          <p:grpSpPr>
            <a:xfrm>
              <a:off x="3441" y="7866"/>
              <a:ext cx="11215" cy="580"/>
              <a:chOff x="1777" y="6891"/>
              <a:chExt cx="11215" cy="580"/>
            </a:xfrm>
          </p:grpSpPr>
          <p:sp>
            <p:nvSpPr>
              <p:cNvPr id="16" name="文本框 15"/>
              <p:cNvSpPr txBox="1"/>
              <p:nvPr/>
            </p:nvSpPr>
            <p:spPr>
              <a:xfrm>
                <a:off x="7647" y="6891"/>
                <a:ext cx="5345" cy="580"/>
              </a:xfrm>
              <a:prstGeom prst="rect">
                <a:avLst/>
              </a:prstGeom>
              <a:noFill/>
            </p:spPr>
            <p:txBody>
              <a:bodyPr wrap="square" rtlCol="0">
                <a:spAutoFit/>
              </a:bodyPr>
              <a:p>
                <a:pPr algn="ctr"/>
                <a:r>
                  <a:rPr lang="en-US" altLang="zh-CN">
                    <a:solidFill>
                      <a:schemeClr val="bg1">
                        <a:lumMod val="50000"/>
                      </a:schemeClr>
                    </a:solidFill>
                  </a:rPr>
                  <a:t>Apply Unsharp masking</a:t>
                </a:r>
                <a:endParaRPr lang="en-US" altLang="zh-CN">
                  <a:solidFill>
                    <a:schemeClr val="bg1">
                      <a:lumMod val="50000"/>
                    </a:schemeClr>
                  </a:solidFill>
                </a:endParaRPr>
              </a:p>
            </p:txBody>
          </p:sp>
          <p:sp>
            <p:nvSpPr>
              <p:cNvPr id="17" name="文本框 16"/>
              <p:cNvSpPr txBox="1"/>
              <p:nvPr/>
            </p:nvSpPr>
            <p:spPr>
              <a:xfrm>
                <a:off x="1777" y="6891"/>
                <a:ext cx="2951" cy="580"/>
              </a:xfrm>
              <a:prstGeom prst="rect">
                <a:avLst/>
              </a:prstGeom>
              <a:noFill/>
            </p:spPr>
            <p:txBody>
              <a:bodyPr wrap="square" rtlCol="0">
                <a:spAutoFit/>
              </a:bodyPr>
              <a:p>
                <a:pPr algn="ctr"/>
                <a:r>
                  <a:rPr lang="en-US" altLang="zh-CN">
                    <a:solidFill>
                      <a:schemeClr val="bg1">
                        <a:lumMod val="50000"/>
                      </a:schemeClr>
                    </a:solidFill>
                  </a:rPr>
                  <a:t> image</a:t>
                </a:r>
                <a:endParaRPr lang="en-US" altLang="zh-CN">
                  <a:solidFill>
                    <a:schemeClr val="bg1">
                      <a:lumMod val="50000"/>
                    </a:schemeClr>
                  </a:solidFill>
                </a:endParaRPr>
              </a:p>
            </p:txBody>
          </p:sp>
          <p:sp>
            <p:nvSpPr>
              <p:cNvPr id="19" name="文本框 18"/>
              <p:cNvSpPr txBox="1"/>
              <p:nvPr/>
            </p:nvSpPr>
            <p:spPr>
              <a:xfrm>
                <a:off x="4696" y="6891"/>
                <a:ext cx="2951" cy="580"/>
              </a:xfrm>
              <a:prstGeom prst="rect">
                <a:avLst/>
              </a:prstGeom>
              <a:noFill/>
            </p:spPr>
            <p:txBody>
              <a:bodyPr wrap="square" rtlCol="0">
                <a:spAutoFit/>
              </a:bodyPr>
              <a:p>
                <a:pPr algn="ctr"/>
                <a:r>
                  <a:rPr lang="en-US" altLang="zh-CN">
                    <a:solidFill>
                      <a:schemeClr val="bg1">
                        <a:lumMod val="50000"/>
                      </a:schemeClr>
                    </a:solidFill>
                  </a:rPr>
                  <a:t> Blur the image</a:t>
                </a:r>
                <a:endParaRPr lang="en-US" altLang="zh-CN">
                  <a:solidFill>
                    <a:schemeClr val="bg1">
                      <a:lumMod val="50000"/>
                    </a:schemeClr>
                  </a:solidFill>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3954</Words>
  <Application>WPS 演示</Application>
  <PresentationFormat>宽屏</PresentationFormat>
  <Paragraphs>104</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方正书宋_GBK</vt:lpstr>
      <vt:lpstr>Wingdings</vt:lpstr>
      <vt:lpstr>汉仪君黑-45简</vt:lpstr>
      <vt:lpstr>苹方-简</vt:lpstr>
      <vt:lpstr>Gill Sans</vt:lpstr>
      <vt:lpstr>Calibri</vt:lpstr>
      <vt:lpstr>Helvetica Neue</vt:lpstr>
      <vt:lpstr>Calibri Light</vt:lpstr>
      <vt:lpstr>微软雅黑</vt:lpstr>
      <vt:lpstr>汉仪旗黑KW</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120</cp:revision>
  <dcterms:created xsi:type="dcterms:W3CDTF">2021-05-07T16:53:57Z</dcterms:created>
  <dcterms:modified xsi:type="dcterms:W3CDTF">2021-05-07T16:53:57Z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