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0" r:id="rId3"/>
    <p:sldId id="291" r:id="rId4"/>
    <p:sldId id="292" r:id="rId5"/>
    <p:sldId id="293" r:id="rId6"/>
    <p:sldId id="294" r:id="rId7"/>
    <p:sldId id="295" r:id="rId8"/>
    <p:sldId id="296" r:id="rId9"/>
    <p:sldId id="274" r:id="rId10"/>
    <p:sldId id="287" r:id="rId11"/>
    <p:sldId id="284" r:id="rId12"/>
    <p:sldId id="285" r:id="rId13"/>
    <p:sldId id="286"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97" d="100"/>
          <a:sy n="97" d="100"/>
        </p:scale>
        <p:origin x="5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6CF364-EAA6-4422-9406-314B8AE1940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388305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CF364-EAA6-4422-9406-314B8AE1940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382825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CF364-EAA6-4422-9406-314B8AE1940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276761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CF364-EAA6-4422-9406-314B8AE1940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25932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6CF364-EAA6-4422-9406-314B8AE1940F}" type="datetimeFigureOut">
              <a:rPr lang="en-US" smtClean="0"/>
              <a:t>6/20/2017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225938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6CF364-EAA6-4422-9406-314B8AE1940F}"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18008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6CF364-EAA6-4422-9406-314B8AE1940F}" type="datetimeFigureOut">
              <a:rPr lang="en-US" smtClean="0"/>
              <a:t>6/20/2017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69733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6CF364-EAA6-4422-9406-314B8AE1940F}" type="datetimeFigureOut">
              <a:rPr lang="en-US" smtClean="0"/>
              <a:t>6/20/2017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402136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CF364-EAA6-4422-9406-314B8AE1940F}" type="datetimeFigureOut">
              <a:rPr lang="en-US" smtClean="0"/>
              <a:t>6/20/2017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56953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6CF364-EAA6-4422-9406-314B8AE1940F}"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151822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6CF364-EAA6-4422-9406-314B8AE1940F}" type="datetimeFigureOut">
              <a:rPr lang="en-US" smtClean="0"/>
              <a:t>6/20/2017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1EDD0-4AEE-4C30-A2A9-7D8289022E4D}" type="slidenum">
              <a:rPr lang="en-US" smtClean="0"/>
              <a:t>‹#›</a:t>
            </a:fld>
            <a:endParaRPr lang="en-US"/>
          </a:p>
        </p:txBody>
      </p:sp>
    </p:spTree>
    <p:extLst>
      <p:ext uri="{BB962C8B-B14F-4D97-AF65-F5344CB8AC3E}">
        <p14:creationId xmlns:p14="http://schemas.microsoft.com/office/powerpoint/2010/main" val="267817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CF364-EAA6-4422-9406-314B8AE1940F}" type="datetimeFigureOut">
              <a:rPr lang="en-US" smtClean="0"/>
              <a:t>6/20/2017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1EDD0-4AEE-4C30-A2A9-7D8289022E4D}" type="slidenum">
              <a:rPr lang="en-US" smtClean="0"/>
              <a:t>‹#›</a:t>
            </a:fld>
            <a:endParaRPr lang="en-US"/>
          </a:p>
        </p:txBody>
      </p:sp>
    </p:spTree>
    <p:extLst>
      <p:ext uri="{BB962C8B-B14F-4D97-AF65-F5344CB8AC3E}">
        <p14:creationId xmlns:p14="http://schemas.microsoft.com/office/powerpoint/2010/main" val="1895254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2446"/>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3" name="Rectangle 32"/>
          <p:cNvSpPr/>
          <p:nvPr/>
        </p:nvSpPr>
        <p:spPr>
          <a:xfrm>
            <a:off x="7358301" y="4532036"/>
            <a:ext cx="4572000" cy="22224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a:t>
            </a:r>
            <a:r>
              <a:rPr lang="en-US" dirty="0">
                <a:solidFill>
                  <a:schemeClr val="tx1"/>
                </a:solidFill>
              </a:rPr>
              <a:t>As presented in the seven next slides, each input gradually filter more narrowly the database. At anytime, the user is able to display the results or to clear the output text field, the output label fields and to turn the check-buttons off.</a:t>
            </a:r>
            <a:endParaRPr lang="en-US" dirty="0"/>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N</a:t>
            </a:r>
            <a:r>
              <a:rPr lang="en-US" sz="2400" dirty="0" err="1">
                <a:solidFill>
                  <a:schemeClr val="tx1"/>
                </a:solidFill>
              </a:rPr>
              <a:t>Display</a:t>
            </a:r>
            <a:r>
              <a:rPr lang="en-US" sz="2400" dirty="0">
                <a:solidFill>
                  <a:schemeClr val="tx1"/>
                </a:solidFill>
              </a:rPr>
              <a:t> results</a:t>
            </a: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07427" y="656253"/>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a:t>
            </a:r>
          </a:p>
        </p:txBody>
      </p:sp>
      <p:sp>
        <p:nvSpPr>
          <p:cNvPr id="61" name="Rectangle 60"/>
          <p:cNvSpPr/>
          <p:nvPr/>
        </p:nvSpPr>
        <p:spPr>
          <a:xfrm>
            <a:off x="2205524" y="656253"/>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 output</a:t>
            </a:r>
          </a:p>
        </p:txBody>
      </p:sp>
      <p:cxnSp>
        <p:nvCxnSpPr>
          <p:cNvPr id="3" name="Straight Arrow Connector 2"/>
          <p:cNvCxnSpPr>
            <a:stCxn id="59" idx="2"/>
            <a:endCxn id="43" idx="0"/>
          </p:cNvCxnSpPr>
          <p:nvPr/>
        </p:nvCxnSpPr>
        <p:spPr>
          <a:xfrm>
            <a:off x="1221827" y="1342053"/>
            <a:ext cx="2286000" cy="111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61" idx="2"/>
            <a:endCxn id="8" idx="3"/>
          </p:cNvCxnSpPr>
          <p:nvPr/>
        </p:nvCxnSpPr>
        <p:spPr>
          <a:xfrm flipH="1">
            <a:off x="2196751" y="1342053"/>
            <a:ext cx="923173" cy="15169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1" idx="2"/>
            <a:endCxn id="86" idx="3"/>
          </p:cNvCxnSpPr>
          <p:nvPr/>
        </p:nvCxnSpPr>
        <p:spPr>
          <a:xfrm flipH="1">
            <a:off x="2195211" y="1342053"/>
            <a:ext cx="924713" cy="2804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9" idx="1"/>
            <a:endCxn id="24" idx="3"/>
          </p:cNvCxnSpPr>
          <p:nvPr/>
        </p:nvCxnSpPr>
        <p:spPr>
          <a:xfrm flipH="1">
            <a:off x="2008409" y="3156142"/>
            <a:ext cx="5095431" cy="29429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4062"/>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912BD54-C5B4-4998-A6AC-0DCDECD5B9FE}"/>
              </a:ext>
            </a:extLst>
          </p:cNvPr>
          <p:cNvCxnSpPr>
            <a:stCxn id="39" idx="1"/>
            <a:endCxn id="98" idx="3"/>
          </p:cNvCxnSpPr>
          <p:nvPr/>
        </p:nvCxnSpPr>
        <p:spPr>
          <a:xfrm flipH="1" flipV="1">
            <a:off x="6146121" y="2666285"/>
            <a:ext cx="957719" cy="4898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4E5CAE5-88C8-4727-BE49-2C64B88DA201}"/>
              </a:ext>
            </a:extLst>
          </p:cNvPr>
          <p:cNvCxnSpPr>
            <a:stCxn id="39" idx="1"/>
            <a:endCxn id="23" idx="3"/>
          </p:cNvCxnSpPr>
          <p:nvPr/>
        </p:nvCxnSpPr>
        <p:spPr>
          <a:xfrm flipH="1" flipV="1">
            <a:off x="4348115" y="2661234"/>
            <a:ext cx="2755725" cy="4949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3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Source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704"/>
            <a:ext cx="12192000" cy="5436296"/>
          </a:xfrm>
          <a:prstGeom prst="rect">
            <a:avLst/>
          </a:prstGeom>
        </p:spPr>
      </p:pic>
    </p:spTree>
    <p:extLst>
      <p:ext uri="{BB962C8B-B14F-4D97-AF65-F5344CB8AC3E}">
        <p14:creationId xmlns:p14="http://schemas.microsoft.com/office/powerpoint/2010/main" val="347299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Excel File of the Main 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704"/>
            <a:ext cx="12192000" cy="5436296"/>
          </a:xfrm>
          <a:prstGeom prst="rect">
            <a:avLst/>
          </a:prstGeom>
        </p:spPr>
      </p:pic>
    </p:spTree>
    <p:extLst>
      <p:ext uri="{BB962C8B-B14F-4D97-AF65-F5344CB8AC3E}">
        <p14:creationId xmlns:p14="http://schemas.microsoft.com/office/powerpoint/2010/main" val="205725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458" y="365125"/>
            <a:ext cx="10652342" cy="1325563"/>
          </a:xfrm>
        </p:spPr>
        <p:txBody>
          <a:bodyPr/>
          <a:lstStyle/>
          <a:p>
            <a:pPr algn="ctr"/>
            <a:r>
              <a:rPr lang="en-US" dirty="0" err="1"/>
              <a:t>Convertion</a:t>
            </a:r>
            <a:r>
              <a:rPr lang="en-US" dirty="0"/>
              <a:t> to CVS File (view from notepad)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12192000" cy="5486400"/>
          </a:xfrm>
          <a:prstGeom prst="rect">
            <a:avLst/>
          </a:prstGeom>
        </p:spPr>
      </p:pic>
    </p:spTree>
    <p:extLst>
      <p:ext uri="{BB962C8B-B14F-4D97-AF65-F5344CB8AC3E}">
        <p14:creationId xmlns:p14="http://schemas.microsoft.com/office/powerpoint/2010/main" val="273810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CVS File Importation in DB Browser for SQLite – Creation of the </a:t>
            </a:r>
            <a:r>
              <a:rPr lang="en-US" dirty="0" err="1"/>
              <a:t>concertTable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804"/>
            <a:ext cx="12192000" cy="5267195"/>
          </a:xfrm>
          <a:prstGeom prst="rect">
            <a:avLst/>
          </a:prstGeom>
        </p:spPr>
      </p:pic>
    </p:spTree>
    <p:extLst>
      <p:ext uri="{BB962C8B-B14F-4D97-AF65-F5344CB8AC3E}">
        <p14:creationId xmlns:p14="http://schemas.microsoft.com/office/powerpoint/2010/main" val="1855406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A74D-E01D-4EDE-BA8A-C3384CD92840}"/>
              </a:ext>
            </a:extLst>
          </p:cNvPr>
          <p:cNvSpPr>
            <a:spLocks noGrp="1"/>
          </p:cNvSpPr>
          <p:nvPr>
            <p:ph type="title"/>
          </p:nvPr>
        </p:nvSpPr>
        <p:spPr/>
        <p:txBody>
          <a:bodyPr/>
          <a:lstStyle/>
          <a:p>
            <a:pPr algn="ctr"/>
            <a:r>
              <a:rPr lang="en-US" dirty="0"/>
              <a:t>Creation of the </a:t>
            </a:r>
            <a:r>
              <a:rPr lang="en-US" dirty="0" err="1"/>
              <a:t>stateTable</a:t>
            </a:r>
            <a:endParaRPr lang="en-US" dirty="0"/>
          </a:p>
        </p:txBody>
      </p:sp>
      <p:pic>
        <p:nvPicPr>
          <p:cNvPr id="4" name="Picture 3">
            <a:extLst>
              <a:ext uri="{FF2B5EF4-FFF2-40B4-BE49-F238E27FC236}">
                <a16:creationId xmlns:a16="http://schemas.microsoft.com/office/drawing/2014/main" id="{5E4398DB-7EA7-436A-98B6-B51FE37E1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1104"/>
            <a:ext cx="12192000" cy="5396895"/>
          </a:xfrm>
          <a:prstGeom prst="rect">
            <a:avLst/>
          </a:prstGeom>
        </p:spPr>
      </p:pic>
    </p:spTree>
    <p:extLst>
      <p:ext uri="{BB962C8B-B14F-4D97-AF65-F5344CB8AC3E}">
        <p14:creationId xmlns:p14="http://schemas.microsoft.com/office/powerpoint/2010/main" val="235571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F67D-9DCC-409C-9225-201BB682318C}"/>
              </a:ext>
            </a:extLst>
          </p:cNvPr>
          <p:cNvSpPr>
            <a:spLocks noGrp="1"/>
          </p:cNvSpPr>
          <p:nvPr>
            <p:ph type="title"/>
          </p:nvPr>
        </p:nvSpPr>
        <p:spPr/>
        <p:txBody>
          <a:bodyPr/>
          <a:lstStyle/>
          <a:p>
            <a:pPr algn="ctr"/>
            <a:r>
              <a:rPr lang="en-US" dirty="0"/>
              <a:t>Creation of the </a:t>
            </a:r>
            <a:r>
              <a:rPr lang="en-US" dirty="0" err="1"/>
              <a:t>dayTable</a:t>
            </a:r>
            <a:endParaRPr lang="en-US" dirty="0"/>
          </a:p>
        </p:txBody>
      </p:sp>
      <p:pic>
        <p:nvPicPr>
          <p:cNvPr id="4" name="Picture 3">
            <a:extLst>
              <a:ext uri="{FF2B5EF4-FFF2-40B4-BE49-F238E27FC236}">
                <a16:creationId xmlns:a16="http://schemas.microsoft.com/office/drawing/2014/main" id="{3F4C3766-8A46-4D38-B158-74F45250C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6570"/>
            <a:ext cx="12192000" cy="5261429"/>
          </a:xfrm>
          <a:prstGeom prst="rect">
            <a:avLst/>
          </a:prstGeom>
        </p:spPr>
      </p:pic>
    </p:spTree>
    <p:extLst>
      <p:ext uri="{BB962C8B-B14F-4D97-AF65-F5344CB8AC3E}">
        <p14:creationId xmlns:p14="http://schemas.microsoft.com/office/powerpoint/2010/main" val="280314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2446"/>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June 14 from 8:00 PM to 10:00 PM.</a:t>
            </a:r>
          </a:p>
          <a:p>
            <a:r>
              <a:rPr lang="en-US" sz="1400" dirty="0">
                <a:solidFill>
                  <a:schemeClr val="tx1"/>
                </a:solidFill>
              </a:rPr>
              <a:t>Front Country at Sacramento, </a:t>
            </a:r>
            <a:r>
              <a:rPr lang="en-US" sz="1400" b="1" dirty="0">
                <a:solidFill>
                  <a:srgbClr val="FF0000"/>
                </a:solidFill>
              </a:rPr>
              <a:t>California</a:t>
            </a:r>
            <a:r>
              <a:rPr lang="en-US" sz="1400" dirty="0">
                <a:solidFill>
                  <a:schemeClr val="tx1"/>
                </a:solidFill>
              </a:rPr>
              <a:t>.</a:t>
            </a:r>
          </a:p>
          <a:p>
            <a:r>
              <a:rPr lang="en-US" sz="1400" dirty="0">
                <a:solidFill>
                  <a:schemeClr val="tx1"/>
                </a:solidFill>
              </a:rPr>
              <a:t>Location: </a:t>
            </a:r>
            <a:r>
              <a:rPr lang="en-US" sz="1400" dirty="0" err="1">
                <a:solidFill>
                  <a:schemeClr val="tx1"/>
                </a:solidFill>
              </a:rPr>
              <a:t>Harlows</a:t>
            </a:r>
            <a:r>
              <a:rPr lang="en-US" sz="1400" dirty="0">
                <a:solidFill>
                  <a:schemeClr val="tx1"/>
                </a:solidFill>
              </a:rPr>
              <a:t> Night Club.</a:t>
            </a:r>
          </a:p>
          <a:p>
            <a:r>
              <a:rPr lang="en-US" sz="1400" dirty="0">
                <a:solidFill>
                  <a:schemeClr val="tx1"/>
                </a:solidFill>
              </a:rPr>
              <a:t>Price is starting from $15.</a:t>
            </a:r>
          </a:p>
          <a:p>
            <a:r>
              <a:rPr lang="en-US" sz="1400" dirty="0">
                <a:solidFill>
                  <a:schemeClr val="tx1"/>
                </a:solidFill>
              </a:rPr>
              <a:t>Try your link: http://www.ticketfly.com/event/1468222-front-country-sacramento/</a:t>
            </a:r>
          </a:p>
          <a:p>
            <a:pPr algn="ct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8003"/>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8ED4817-416A-4563-B944-F5467169A08A}"/>
              </a:ext>
            </a:extLst>
          </p:cNvPr>
          <p:cNvSpPr/>
          <p:nvPr/>
        </p:nvSpPr>
        <p:spPr>
          <a:xfrm>
            <a:off x="9256514" y="323527"/>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313530F-DB3C-4369-AFE8-D1A095837675}"/>
              </a:ext>
            </a:extLst>
          </p:cNvPr>
          <p:cNvSpPr/>
          <p:nvPr/>
        </p:nvSpPr>
        <p:spPr>
          <a:xfrm>
            <a:off x="9802345" y="322462"/>
            <a:ext cx="18288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Check button ON</a:t>
            </a:r>
          </a:p>
        </p:txBody>
      </p:sp>
      <p:sp>
        <p:nvSpPr>
          <p:cNvPr id="63" name="Rectangle 62">
            <a:extLst>
              <a:ext uri="{FF2B5EF4-FFF2-40B4-BE49-F238E27FC236}">
                <a16:creationId xmlns:a16="http://schemas.microsoft.com/office/drawing/2014/main" id="{84814A9C-8C62-4BF6-908C-7C355D378556}"/>
              </a:ext>
            </a:extLst>
          </p:cNvPr>
          <p:cNvSpPr/>
          <p:nvPr/>
        </p:nvSpPr>
        <p:spPr>
          <a:xfrm>
            <a:off x="7358301" y="4532037"/>
            <a:ext cx="4572000" cy="62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slide displays the results when the check buttons in red are ON.</a:t>
            </a:r>
          </a:p>
        </p:txBody>
      </p:sp>
      <p:sp>
        <p:nvSpPr>
          <p:cNvPr id="64" name="Rectangle 63">
            <a:extLst>
              <a:ext uri="{FF2B5EF4-FFF2-40B4-BE49-F238E27FC236}">
                <a16:creationId xmlns:a16="http://schemas.microsoft.com/office/drawing/2014/main" id="{D695B247-B9F5-4A52-BC06-B250377C2063}"/>
              </a:ext>
            </a:extLst>
          </p:cNvPr>
          <p:cNvSpPr/>
          <p:nvPr/>
        </p:nvSpPr>
        <p:spPr>
          <a:xfrm>
            <a:off x="7358301" y="5394124"/>
            <a:ext cx="4572000" cy="113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 filtered by:</a:t>
            </a:r>
          </a:p>
          <a:p>
            <a:pPr marL="285750" indent="-285750">
              <a:buFont typeface="Wingdings" panose="05000000000000000000" pitchFamily="2" charset="2"/>
              <a:buChar char="§"/>
            </a:pPr>
            <a:r>
              <a:rPr lang="en-US" dirty="0">
                <a:solidFill>
                  <a:srgbClr val="FF0000"/>
                </a:solidFill>
              </a:rPr>
              <a:t>State</a:t>
            </a:r>
          </a:p>
        </p:txBody>
      </p:sp>
      <p:cxnSp>
        <p:nvCxnSpPr>
          <p:cNvPr id="65" name="Straight Arrow Connector 64">
            <a:extLst>
              <a:ext uri="{FF2B5EF4-FFF2-40B4-BE49-F238E27FC236}">
                <a16:creationId xmlns:a16="http://schemas.microsoft.com/office/drawing/2014/main" id="{439E2D0E-0AE3-460D-AF7B-B111C96A3B20}"/>
              </a:ext>
            </a:extLst>
          </p:cNvPr>
          <p:cNvCxnSpPr>
            <a:cxnSpLocks/>
          </p:cNvCxnSpPr>
          <p:nvPr/>
        </p:nvCxnSpPr>
        <p:spPr>
          <a:xfrm flipH="1" flipV="1">
            <a:off x="5462210" y="4409392"/>
            <a:ext cx="2220685" cy="16866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59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2446"/>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0000"/>
                </a:solidFill>
              </a:rPr>
              <a:t>June 14 </a:t>
            </a:r>
            <a:r>
              <a:rPr lang="en-US" sz="1400" dirty="0">
                <a:solidFill>
                  <a:schemeClr val="tx1"/>
                </a:solidFill>
              </a:rPr>
              <a:t>from 8:00 PM to 10:00 PM.</a:t>
            </a:r>
          </a:p>
          <a:p>
            <a:r>
              <a:rPr lang="en-US" sz="1400" dirty="0">
                <a:solidFill>
                  <a:schemeClr val="tx1"/>
                </a:solidFill>
              </a:rPr>
              <a:t>Front Country at Sacramento, California.</a:t>
            </a:r>
          </a:p>
          <a:p>
            <a:r>
              <a:rPr lang="en-US" sz="1400" dirty="0">
                <a:solidFill>
                  <a:schemeClr val="tx1"/>
                </a:solidFill>
              </a:rPr>
              <a:t>Location: </a:t>
            </a:r>
            <a:r>
              <a:rPr lang="en-US" sz="1400" dirty="0" err="1">
                <a:solidFill>
                  <a:schemeClr val="tx1"/>
                </a:solidFill>
              </a:rPr>
              <a:t>Harlows</a:t>
            </a:r>
            <a:r>
              <a:rPr lang="en-US" sz="1400" dirty="0">
                <a:solidFill>
                  <a:schemeClr val="tx1"/>
                </a:solidFill>
              </a:rPr>
              <a:t> Night Club.</a:t>
            </a:r>
          </a:p>
          <a:p>
            <a:r>
              <a:rPr lang="en-US" sz="1400" dirty="0">
                <a:solidFill>
                  <a:schemeClr val="tx1"/>
                </a:solidFill>
              </a:rPr>
              <a:t>Price is starting from $15.</a:t>
            </a:r>
          </a:p>
          <a:p>
            <a:r>
              <a:rPr lang="en-US" sz="1400" dirty="0">
                <a:solidFill>
                  <a:schemeClr val="tx1"/>
                </a:solidFill>
              </a:rPr>
              <a:t>Try your link: http://www.ticketfly.com/event/1468222-front-country-sacramento/</a:t>
            </a:r>
          </a:p>
          <a:p>
            <a:pPr algn="ct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4062"/>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8ED4817-416A-4563-B944-F5467169A08A}"/>
              </a:ext>
            </a:extLst>
          </p:cNvPr>
          <p:cNvSpPr/>
          <p:nvPr/>
        </p:nvSpPr>
        <p:spPr>
          <a:xfrm>
            <a:off x="9256514" y="323527"/>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313530F-DB3C-4369-AFE8-D1A095837675}"/>
              </a:ext>
            </a:extLst>
          </p:cNvPr>
          <p:cNvSpPr/>
          <p:nvPr/>
        </p:nvSpPr>
        <p:spPr>
          <a:xfrm>
            <a:off x="9802345" y="322462"/>
            <a:ext cx="18288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Check button ON</a:t>
            </a:r>
          </a:p>
        </p:txBody>
      </p:sp>
      <p:sp>
        <p:nvSpPr>
          <p:cNvPr id="63" name="Rectangle 62">
            <a:extLst>
              <a:ext uri="{FF2B5EF4-FFF2-40B4-BE49-F238E27FC236}">
                <a16:creationId xmlns:a16="http://schemas.microsoft.com/office/drawing/2014/main" id="{84814A9C-8C62-4BF6-908C-7C355D378556}"/>
              </a:ext>
            </a:extLst>
          </p:cNvPr>
          <p:cNvSpPr/>
          <p:nvPr/>
        </p:nvSpPr>
        <p:spPr>
          <a:xfrm>
            <a:off x="7358301" y="4532037"/>
            <a:ext cx="4572000" cy="62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slide displays the results when the check buttons in red are ON.</a:t>
            </a:r>
          </a:p>
        </p:txBody>
      </p:sp>
      <p:sp>
        <p:nvSpPr>
          <p:cNvPr id="61" name="Rectangle 60">
            <a:extLst>
              <a:ext uri="{FF2B5EF4-FFF2-40B4-BE49-F238E27FC236}">
                <a16:creationId xmlns:a16="http://schemas.microsoft.com/office/drawing/2014/main" id="{703DBCF0-E148-4D0E-81FB-F6E65A972E2C}"/>
              </a:ext>
            </a:extLst>
          </p:cNvPr>
          <p:cNvSpPr/>
          <p:nvPr/>
        </p:nvSpPr>
        <p:spPr>
          <a:xfrm>
            <a:off x="7358301" y="5394124"/>
            <a:ext cx="4572000" cy="113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 filtered by:</a:t>
            </a:r>
          </a:p>
          <a:p>
            <a:pPr marL="285750" indent="-285750">
              <a:buFont typeface="Wingdings" panose="05000000000000000000" pitchFamily="2" charset="2"/>
              <a:buChar char="§"/>
            </a:pPr>
            <a:r>
              <a:rPr lang="en-US" dirty="0">
                <a:solidFill>
                  <a:srgbClr val="FF0000"/>
                </a:solidFill>
              </a:rPr>
              <a:t>Day</a:t>
            </a:r>
          </a:p>
        </p:txBody>
      </p:sp>
      <p:cxnSp>
        <p:nvCxnSpPr>
          <p:cNvPr id="66" name="Straight Arrow Connector 65">
            <a:extLst>
              <a:ext uri="{FF2B5EF4-FFF2-40B4-BE49-F238E27FC236}">
                <a16:creationId xmlns:a16="http://schemas.microsoft.com/office/drawing/2014/main" id="{A9886B0C-5385-4014-9123-7A810D21B0B9}"/>
              </a:ext>
            </a:extLst>
          </p:cNvPr>
          <p:cNvCxnSpPr>
            <a:cxnSpLocks/>
          </p:cNvCxnSpPr>
          <p:nvPr/>
        </p:nvCxnSpPr>
        <p:spPr>
          <a:xfrm flipH="1" flipV="1">
            <a:off x="3197981" y="4141410"/>
            <a:ext cx="4441372" cy="19691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75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2446"/>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June 14</a:t>
            </a:r>
            <a:r>
              <a:rPr lang="en-US" sz="1400" b="1" dirty="0">
                <a:solidFill>
                  <a:srgbClr val="FF0000"/>
                </a:solidFill>
              </a:rPr>
              <a:t> </a:t>
            </a:r>
            <a:r>
              <a:rPr lang="en-US" sz="1400" dirty="0">
                <a:solidFill>
                  <a:schemeClr val="tx1"/>
                </a:solidFill>
              </a:rPr>
              <a:t>from 8:00 PM to 10:00 PM.</a:t>
            </a:r>
          </a:p>
          <a:p>
            <a:r>
              <a:rPr lang="en-US" sz="1400" dirty="0">
                <a:solidFill>
                  <a:schemeClr val="tx1"/>
                </a:solidFill>
              </a:rPr>
              <a:t>Front Country at Sacramento, California.</a:t>
            </a:r>
          </a:p>
          <a:p>
            <a:r>
              <a:rPr lang="en-US" sz="1400" dirty="0">
                <a:solidFill>
                  <a:schemeClr val="tx1"/>
                </a:solidFill>
              </a:rPr>
              <a:t>Location: </a:t>
            </a:r>
            <a:r>
              <a:rPr lang="en-US" sz="1400" dirty="0" err="1">
                <a:solidFill>
                  <a:schemeClr val="tx1"/>
                </a:solidFill>
              </a:rPr>
              <a:t>Harlows</a:t>
            </a:r>
            <a:r>
              <a:rPr lang="en-US" sz="1400" dirty="0">
                <a:solidFill>
                  <a:schemeClr val="tx1"/>
                </a:solidFill>
              </a:rPr>
              <a:t> Night Club.</a:t>
            </a:r>
          </a:p>
          <a:p>
            <a:r>
              <a:rPr lang="en-US" sz="1400" dirty="0">
                <a:solidFill>
                  <a:schemeClr val="tx1"/>
                </a:solidFill>
              </a:rPr>
              <a:t>Price is starting from $</a:t>
            </a:r>
            <a:r>
              <a:rPr lang="en-US" sz="1400" b="1" dirty="0">
                <a:solidFill>
                  <a:srgbClr val="FF0000"/>
                </a:solidFill>
              </a:rPr>
              <a:t>15</a:t>
            </a:r>
            <a:r>
              <a:rPr lang="en-US" sz="1400" dirty="0">
                <a:solidFill>
                  <a:schemeClr val="tx1"/>
                </a:solidFill>
              </a:rPr>
              <a:t>.</a:t>
            </a:r>
          </a:p>
          <a:p>
            <a:r>
              <a:rPr lang="en-US" sz="1400" dirty="0">
                <a:solidFill>
                  <a:schemeClr val="tx1"/>
                </a:solidFill>
              </a:rPr>
              <a:t>Try your link: http://www.ticketfly.com/event/1468222-front-country-sacramento/</a:t>
            </a:r>
          </a:p>
          <a:p>
            <a:pPr algn="ct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4062"/>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8ED4817-416A-4563-B944-F5467169A08A}"/>
              </a:ext>
            </a:extLst>
          </p:cNvPr>
          <p:cNvSpPr/>
          <p:nvPr/>
        </p:nvSpPr>
        <p:spPr>
          <a:xfrm>
            <a:off x="9256514" y="323527"/>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313530F-DB3C-4369-AFE8-D1A095837675}"/>
              </a:ext>
            </a:extLst>
          </p:cNvPr>
          <p:cNvSpPr/>
          <p:nvPr/>
        </p:nvSpPr>
        <p:spPr>
          <a:xfrm>
            <a:off x="9802345" y="322462"/>
            <a:ext cx="18288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Check button ON</a:t>
            </a:r>
          </a:p>
        </p:txBody>
      </p:sp>
      <p:sp>
        <p:nvSpPr>
          <p:cNvPr id="63" name="Rectangle 62">
            <a:extLst>
              <a:ext uri="{FF2B5EF4-FFF2-40B4-BE49-F238E27FC236}">
                <a16:creationId xmlns:a16="http://schemas.microsoft.com/office/drawing/2014/main" id="{84814A9C-8C62-4BF6-908C-7C355D378556}"/>
              </a:ext>
            </a:extLst>
          </p:cNvPr>
          <p:cNvSpPr/>
          <p:nvPr/>
        </p:nvSpPr>
        <p:spPr>
          <a:xfrm>
            <a:off x="7358301" y="4532037"/>
            <a:ext cx="4572000" cy="62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slide displays the results when the check buttons in red are ON.</a:t>
            </a:r>
          </a:p>
        </p:txBody>
      </p:sp>
      <p:sp>
        <p:nvSpPr>
          <p:cNvPr id="59" name="Rectangle 58">
            <a:extLst>
              <a:ext uri="{FF2B5EF4-FFF2-40B4-BE49-F238E27FC236}">
                <a16:creationId xmlns:a16="http://schemas.microsoft.com/office/drawing/2014/main" id="{1EFAC9B2-17C7-42C9-BD9D-970EF2EFA35E}"/>
              </a:ext>
            </a:extLst>
          </p:cNvPr>
          <p:cNvSpPr/>
          <p:nvPr/>
        </p:nvSpPr>
        <p:spPr>
          <a:xfrm>
            <a:off x="7358301" y="5394124"/>
            <a:ext cx="4572000" cy="113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 filtered by:</a:t>
            </a:r>
          </a:p>
          <a:p>
            <a:pPr marL="285750" indent="-285750">
              <a:buFont typeface="Wingdings" panose="05000000000000000000" pitchFamily="2" charset="2"/>
              <a:buChar char="§"/>
            </a:pPr>
            <a:r>
              <a:rPr lang="en-US" dirty="0">
                <a:solidFill>
                  <a:srgbClr val="FF0000"/>
                </a:solidFill>
              </a:rPr>
              <a:t> Less than $20</a:t>
            </a:r>
          </a:p>
        </p:txBody>
      </p:sp>
      <p:cxnSp>
        <p:nvCxnSpPr>
          <p:cNvPr id="64" name="Straight Arrow Connector 63">
            <a:extLst>
              <a:ext uri="{FF2B5EF4-FFF2-40B4-BE49-F238E27FC236}">
                <a16:creationId xmlns:a16="http://schemas.microsoft.com/office/drawing/2014/main" id="{9A54715F-3DB4-46E8-99FA-56DFE23EE52C}"/>
              </a:ext>
            </a:extLst>
          </p:cNvPr>
          <p:cNvCxnSpPr>
            <a:cxnSpLocks/>
          </p:cNvCxnSpPr>
          <p:nvPr/>
        </p:nvCxnSpPr>
        <p:spPr>
          <a:xfrm flipH="1" flipV="1">
            <a:off x="4460724" y="4780038"/>
            <a:ext cx="3231847" cy="1340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29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2446"/>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0000"/>
                </a:solidFill>
              </a:rPr>
              <a:t>June 14 </a:t>
            </a:r>
            <a:r>
              <a:rPr lang="en-US" sz="1400" dirty="0">
                <a:solidFill>
                  <a:schemeClr val="tx1"/>
                </a:solidFill>
              </a:rPr>
              <a:t>from 8:00 PM to 10:00 PM.</a:t>
            </a:r>
          </a:p>
          <a:p>
            <a:r>
              <a:rPr lang="en-US" sz="1400" dirty="0">
                <a:solidFill>
                  <a:schemeClr val="tx1"/>
                </a:solidFill>
              </a:rPr>
              <a:t>Front Country at Sacramento, </a:t>
            </a:r>
            <a:r>
              <a:rPr lang="en-US" sz="1400" b="1" dirty="0">
                <a:solidFill>
                  <a:srgbClr val="FF0000"/>
                </a:solidFill>
              </a:rPr>
              <a:t>California</a:t>
            </a:r>
            <a:r>
              <a:rPr lang="en-US" sz="1400" dirty="0">
                <a:solidFill>
                  <a:schemeClr val="tx1"/>
                </a:solidFill>
              </a:rPr>
              <a:t>.</a:t>
            </a:r>
          </a:p>
          <a:p>
            <a:r>
              <a:rPr lang="en-US" sz="1400" dirty="0">
                <a:solidFill>
                  <a:schemeClr val="tx1"/>
                </a:solidFill>
              </a:rPr>
              <a:t>Location: </a:t>
            </a:r>
            <a:r>
              <a:rPr lang="en-US" sz="1400" dirty="0" err="1">
                <a:solidFill>
                  <a:schemeClr val="tx1"/>
                </a:solidFill>
              </a:rPr>
              <a:t>Harlows</a:t>
            </a:r>
            <a:r>
              <a:rPr lang="en-US" sz="1400" dirty="0">
                <a:solidFill>
                  <a:schemeClr val="tx1"/>
                </a:solidFill>
              </a:rPr>
              <a:t> Night Club.</a:t>
            </a:r>
          </a:p>
          <a:p>
            <a:r>
              <a:rPr lang="en-US" sz="1400" dirty="0">
                <a:solidFill>
                  <a:schemeClr val="tx1"/>
                </a:solidFill>
              </a:rPr>
              <a:t>Price is starting from $15.</a:t>
            </a:r>
          </a:p>
          <a:p>
            <a:r>
              <a:rPr lang="en-US" sz="1400" dirty="0">
                <a:solidFill>
                  <a:schemeClr val="tx1"/>
                </a:solidFill>
              </a:rPr>
              <a:t>Try your link: http://www.ticketfly.com/event/1468222-front-country-sacramento/</a:t>
            </a:r>
          </a:p>
          <a:p>
            <a:pPr algn="ct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4062"/>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8ED4817-416A-4563-B944-F5467169A08A}"/>
              </a:ext>
            </a:extLst>
          </p:cNvPr>
          <p:cNvSpPr/>
          <p:nvPr/>
        </p:nvSpPr>
        <p:spPr>
          <a:xfrm>
            <a:off x="9256514" y="323527"/>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313530F-DB3C-4369-AFE8-D1A095837675}"/>
              </a:ext>
            </a:extLst>
          </p:cNvPr>
          <p:cNvSpPr/>
          <p:nvPr/>
        </p:nvSpPr>
        <p:spPr>
          <a:xfrm>
            <a:off x="9802345" y="322462"/>
            <a:ext cx="18288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Check button ON</a:t>
            </a:r>
          </a:p>
        </p:txBody>
      </p:sp>
      <p:sp>
        <p:nvSpPr>
          <p:cNvPr id="63" name="Rectangle 62">
            <a:extLst>
              <a:ext uri="{FF2B5EF4-FFF2-40B4-BE49-F238E27FC236}">
                <a16:creationId xmlns:a16="http://schemas.microsoft.com/office/drawing/2014/main" id="{84814A9C-8C62-4BF6-908C-7C355D378556}"/>
              </a:ext>
            </a:extLst>
          </p:cNvPr>
          <p:cNvSpPr/>
          <p:nvPr/>
        </p:nvSpPr>
        <p:spPr>
          <a:xfrm>
            <a:off x="7358301" y="4532037"/>
            <a:ext cx="4572000" cy="62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slide displays the results when the check buttons in red are ON.</a:t>
            </a:r>
          </a:p>
        </p:txBody>
      </p:sp>
      <p:sp>
        <p:nvSpPr>
          <p:cNvPr id="59" name="Rectangle 58">
            <a:extLst>
              <a:ext uri="{FF2B5EF4-FFF2-40B4-BE49-F238E27FC236}">
                <a16:creationId xmlns:a16="http://schemas.microsoft.com/office/drawing/2014/main" id="{44C37EBA-ACA4-4EA6-9461-ADC2B86AD344}"/>
              </a:ext>
            </a:extLst>
          </p:cNvPr>
          <p:cNvSpPr/>
          <p:nvPr/>
        </p:nvSpPr>
        <p:spPr>
          <a:xfrm>
            <a:off x="7358301" y="5394124"/>
            <a:ext cx="4572000" cy="113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 filtered by:</a:t>
            </a:r>
          </a:p>
          <a:p>
            <a:pPr marL="285750" indent="-285750">
              <a:buFont typeface="Wingdings" panose="05000000000000000000" pitchFamily="2" charset="2"/>
              <a:buChar char="§"/>
            </a:pPr>
            <a:r>
              <a:rPr lang="en-US" dirty="0">
                <a:solidFill>
                  <a:srgbClr val="FF0000"/>
                </a:solidFill>
              </a:rPr>
              <a:t>State</a:t>
            </a:r>
          </a:p>
          <a:p>
            <a:pPr marL="285750" indent="-285750">
              <a:buFont typeface="Wingdings" panose="05000000000000000000" pitchFamily="2" charset="2"/>
              <a:buChar char="§"/>
            </a:pPr>
            <a:r>
              <a:rPr lang="en-US" dirty="0">
                <a:solidFill>
                  <a:srgbClr val="FF0000"/>
                </a:solidFill>
              </a:rPr>
              <a:t>Day</a:t>
            </a:r>
          </a:p>
        </p:txBody>
      </p:sp>
      <p:cxnSp>
        <p:nvCxnSpPr>
          <p:cNvPr id="61" name="Straight Arrow Connector 60">
            <a:extLst>
              <a:ext uri="{FF2B5EF4-FFF2-40B4-BE49-F238E27FC236}">
                <a16:creationId xmlns:a16="http://schemas.microsoft.com/office/drawing/2014/main" id="{31AAF399-6AD3-4178-A759-3CE516EB585C}"/>
              </a:ext>
            </a:extLst>
          </p:cNvPr>
          <p:cNvCxnSpPr>
            <a:cxnSpLocks/>
          </p:cNvCxnSpPr>
          <p:nvPr/>
        </p:nvCxnSpPr>
        <p:spPr>
          <a:xfrm flipH="1" flipV="1">
            <a:off x="5481562" y="4409392"/>
            <a:ext cx="2177144" cy="15511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B10B4E9-DEF7-4BA4-B3F8-307CA01FB22A}"/>
              </a:ext>
            </a:extLst>
          </p:cNvPr>
          <p:cNvCxnSpPr>
            <a:cxnSpLocks/>
          </p:cNvCxnSpPr>
          <p:nvPr/>
        </p:nvCxnSpPr>
        <p:spPr>
          <a:xfrm flipH="1" flipV="1">
            <a:off x="3207657" y="4136571"/>
            <a:ext cx="4451048" cy="21142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09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2446"/>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June 14 from 8:00 PM to 10:00 PM.</a:t>
            </a:r>
          </a:p>
          <a:p>
            <a:r>
              <a:rPr lang="en-US" sz="1400" dirty="0">
                <a:solidFill>
                  <a:schemeClr val="tx1"/>
                </a:solidFill>
              </a:rPr>
              <a:t>Front Country at Sacramento, </a:t>
            </a:r>
            <a:r>
              <a:rPr lang="en-US" sz="1400" b="1" dirty="0">
                <a:solidFill>
                  <a:srgbClr val="FF0000"/>
                </a:solidFill>
              </a:rPr>
              <a:t>California</a:t>
            </a:r>
            <a:r>
              <a:rPr lang="en-US" sz="1400" dirty="0">
                <a:solidFill>
                  <a:schemeClr val="tx1"/>
                </a:solidFill>
              </a:rPr>
              <a:t>.</a:t>
            </a:r>
          </a:p>
          <a:p>
            <a:r>
              <a:rPr lang="en-US" sz="1400" dirty="0">
                <a:solidFill>
                  <a:schemeClr val="tx1"/>
                </a:solidFill>
              </a:rPr>
              <a:t>Location: </a:t>
            </a:r>
            <a:r>
              <a:rPr lang="en-US" sz="1400" dirty="0" err="1">
                <a:solidFill>
                  <a:schemeClr val="tx1"/>
                </a:solidFill>
              </a:rPr>
              <a:t>Harlows</a:t>
            </a:r>
            <a:r>
              <a:rPr lang="en-US" sz="1400" dirty="0">
                <a:solidFill>
                  <a:schemeClr val="tx1"/>
                </a:solidFill>
              </a:rPr>
              <a:t> Night Club.</a:t>
            </a:r>
          </a:p>
          <a:p>
            <a:r>
              <a:rPr lang="en-US" sz="1400" dirty="0">
                <a:solidFill>
                  <a:schemeClr val="tx1"/>
                </a:solidFill>
              </a:rPr>
              <a:t>Price is starting from $</a:t>
            </a:r>
            <a:r>
              <a:rPr lang="en-US" sz="1400" b="1" dirty="0">
                <a:solidFill>
                  <a:srgbClr val="FF0000"/>
                </a:solidFill>
              </a:rPr>
              <a:t>15</a:t>
            </a:r>
            <a:r>
              <a:rPr lang="en-US" sz="1400" dirty="0">
                <a:solidFill>
                  <a:schemeClr val="tx1"/>
                </a:solidFill>
              </a:rPr>
              <a:t>.</a:t>
            </a:r>
          </a:p>
          <a:p>
            <a:r>
              <a:rPr lang="en-US" sz="1400" dirty="0">
                <a:solidFill>
                  <a:schemeClr val="tx1"/>
                </a:solidFill>
              </a:rPr>
              <a:t>Try your link: http://www.ticketfly.com/event/1468222-front-country-sacramento/</a:t>
            </a:r>
          </a:p>
          <a:p>
            <a:pPr algn="ct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4062"/>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8ED4817-416A-4563-B944-F5467169A08A}"/>
              </a:ext>
            </a:extLst>
          </p:cNvPr>
          <p:cNvSpPr/>
          <p:nvPr/>
        </p:nvSpPr>
        <p:spPr>
          <a:xfrm>
            <a:off x="9256514" y="323527"/>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313530F-DB3C-4369-AFE8-D1A095837675}"/>
              </a:ext>
            </a:extLst>
          </p:cNvPr>
          <p:cNvSpPr/>
          <p:nvPr/>
        </p:nvSpPr>
        <p:spPr>
          <a:xfrm>
            <a:off x="9802345" y="322462"/>
            <a:ext cx="18288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Check button ON</a:t>
            </a:r>
          </a:p>
        </p:txBody>
      </p:sp>
      <p:sp>
        <p:nvSpPr>
          <p:cNvPr id="63" name="Rectangle 62">
            <a:extLst>
              <a:ext uri="{FF2B5EF4-FFF2-40B4-BE49-F238E27FC236}">
                <a16:creationId xmlns:a16="http://schemas.microsoft.com/office/drawing/2014/main" id="{84814A9C-8C62-4BF6-908C-7C355D378556}"/>
              </a:ext>
            </a:extLst>
          </p:cNvPr>
          <p:cNvSpPr/>
          <p:nvPr/>
        </p:nvSpPr>
        <p:spPr>
          <a:xfrm>
            <a:off x="7358301" y="4532037"/>
            <a:ext cx="4572000" cy="62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slide displays the results when the check buttons in red are ON.</a:t>
            </a:r>
          </a:p>
        </p:txBody>
      </p:sp>
      <p:sp>
        <p:nvSpPr>
          <p:cNvPr id="64" name="Rectangle 63">
            <a:extLst>
              <a:ext uri="{FF2B5EF4-FFF2-40B4-BE49-F238E27FC236}">
                <a16:creationId xmlns:a16="http://schemas.microsoft.com/office/drawing/2014/main" id="{4556BB8B-3F75-402D-BC27-D2EB3596FF18}"/>
              </a:ext>
            </a:extLst>
          </p:cNvPr>
          <p:cNvSpPr/>
          <p:nvPr/>
        </p:nvSpPr>
        <p:spPr>
          <a:xfrm>
            <a:off x="7358301" y="5394124"/>
            <a:ext cx="4572000" cy="113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 filtered by:</a:t>
            </a:r>
          </a:p>
          <a:p>
            <a:pPr marL="285750" indent="-285750">
              <a:buFont typeface="Wingdings" panose="05000000000000000000" pitchFamily="2" charset="2"/>
              <a:buChar char="§"/>
            </a:pPr>
            <a:r>
              <a:rPr lang="en-US" dirty="0">
                <a:solidFill>
                  <a:srgbClr val="FF0000"/>
                </a:solidFill>
              </a:rPr>
              <a:t>State</a:t>
            </a:r>
          </a:p>
          <a:p>
            <a:pPr marL="285750" indent="-285750">
              <a:buFont typeface="Wingdings" panose="05000000000000000000" pitchFamily="2" charset="2"/>
              <a:buChar char="§"/>
            </a:pPr>
            <a:r>
              <a:rPr lang="en-US" dirty="0">
                <a:solidFill>
                  <a:srgbClr val="FF0000"/>
                </a:solidFill>
              </a:rPr>
              <a:t>Less than $20</a:t>
            </a:r>
          </a:p>
        </p:txBody>
      </p:sp>
      <p:cxnSp>
        <p:nvCxnSpPr>
          <p:cNvPr id="65" name="Straight Arrow Connector 64">
            <a:extLst>
              <a:ext uri="{FF2B5EF4-FFF2-40B4-BE49-F238E27FC236}">
                <a16:creationId xmlns:a16="http://schemas.microsoft.com/office/drawing/2014/main" id="{145E5C8E-71A2-4A2F-85DD-FFFC450B88B9}"/>
              </a:ext>
            </a:extLst>
          </p:cNvPr>
          <p:cNvCxnSpPr>
            <a:cxnSpLocks/>
          </p:cNvCxnSpPr>
          <p:nvPr/>
        </p:nvCxnSpPr>
        <p:spPr>
          <a:xfrm flipH="1" flipV="1">
            <a:off x="5394476" y="4409392"/>
            <a:ext cx="2264230" cy="15511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542508F-705B-44C2-ADEA-D29EA657382A}"/>
              </a:ext>
            </a:extLst>
          </p:cNvPr>
          <p:cNvCxnSpPr>
            <a:cxnSpLocks/>
          </p:cNvCxnSpPr>
          <p:nvPr/>
        </p:nvCxnSpPr>
        <p:spPr>
          <a:xfrm flipH="1" flipV="1">
            <a:off x="4451048" y="4784876"/>
            <a:ext cx="3207657" cy="14901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65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2446"/>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0000"/>
                </a:solidFill>
              </a:rPr>
              <a:t>June 14 </a:t>
            </a:r>
            <a:r>
              <a:rPr lang="en-US" sz="1400" dirty="0">
                <a:solidFill>
                  <a:schemeClr val="tx1"/>
                </a:solidFill>
              </a:rPr>
              <a:t>from 8:00 PM to 10:00 PM.</a:t>
            </a:r>
          </a:p>
          <a:p>
            <a:r>
              <a:rPr lang="en-US" sz="1400" dirty="0">
                <a:solidFill>
                  <a:schemeClr val="tx1"/>
                </a:solidFill>
              </a:rPr>
              <a:t>Front Country at Sacramento, California.</a:t>
            </a:r>
          </a:p>
          <a:p>
            <a:r>
              <a:rPr lang="en-US" sz="1400" dirty="0">
                <a:solidFill>
                  <a:schemeClr val="tx1"/>
                </a:solidFill>
              </a:rPr>
              <a:t>Location: </a:t>
            </a:r>
            <a:r>
              <a:rPr lang="en-US" sz="1400" dirty="0" err="1">
                <a:solidFill>
                  <a:schemeClr val="tx1"/>
                </a:solidFill>
              </a:rPr>
              <a:t>Harlows</a:t>
            </a:r>
            <a:r>
              <a:rPr lang="en-US" sz="1400" dirty="0">
                <a:solidFill>
                  <a:schemeClr val="tx1"/>
                </a:solidFill>
              </a:rPr>
              <a:t> Night Club.</a:t>
            </a:r>
          </a:p>
          <a:p>
            <a:r>
              <a:rPr lang="en-US" sz="1400" dirty="0">
                <a:solidFill>
                  <a:schemeClr val="tx1"/>
                </a:solidFill>
              </a:rPr>
              <a:t>Price is starting from $</a:t>
            </a:r>
            <a:r>
              <a:rPr lang="en-US" sz="1400" b="1" dirty="0">
                <a:solidFill>
                  <a:srgbClr val="FF0000"/>
                </a:solidFill>
              </a:rPr>
              <a:t>15</a:t>
            </a:r>
            <a:r>
              <a:rPr lang="en-US" sz="1400" dirty="0">
                <a:solidFill>
                  <a:schemeClr val="tx1"/>
                </a:solidFill>
              </a:rPr>
              <a:t>.</a:t>
            </a:r>
          </a:p>
          <a:p>
            <a:r>
              <a:rPr lang="en-US" sz="1400" dirty="0">
                <a:solidFill>
                  <a:schemeClr val="tx1"/>
                </a:solidFill>
              </a:rPr>
              <a:t>Try your link: http://www.ticketfly.com/event/1468222-front-country-sacramento/</a:t>
            </a:r>
          </a:p>
          <a:p>
            <a:pPr algn="ct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4062"/>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8ED4817-416A-4563-B944-F5467169A08A}"/>
              </a:ext>
            </a:extLst>
          </p:cNvPr>
          <p:cNvSpPr/>
          <p:nvPr/>
        </p:nvSpPr>
        <p:spPr>
          <a:xfrm>
            <a:off x="9256514" y="323527"/>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313530F-DB3C-4369-AFE8-D1A095837675}"/>
              </a:ext>
            </a:extLst>
          </p:cNvPr>
          <p:cNvSpPr/>
          <p:nvPr/>
        </p:nvSpPr>
        <p:spPr>
          <a:xfrm>
            <a:off x="9802345" y="322462"/>
            <a:ext cx="18288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Check button ON</a:t>
            </a:r>
          </a:p>
        </p:txBody>
      </p:sp>
      <p:sp>
        <p:nvSpPr>
          <p:cNvPr id="63" name="Rectangle 62">
            <a:extLst>
              <a:ext uri="{FF2B5EF4-FFF2-40B4-BE49-F238E27FC236}">
                <a16:creationId xmlns:a16="http://schemas.microsoft.com/office/drawing/2014/main" id="{84814A9C-8C62-4BF6-908C-7C355D378556}"/>
              </a:ext>
            </a:extLst>
          </p:cNvPr>
          <p:cNvSpPr/>
          <p:nvPr/>
        </p:nvSpPr>
        <p:spPr>
          <a:xfrm>
            <a:off x="7358301" y="4532037"/>
            <a:ext cx="4572000" cy="62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slide displays the results when the check buttons in red are ON.</a:t>
            </a:r>
          </a:p>
        </p:txBody>
      </p:sp>
      <p:sp>
        <p:nvSpPr>
          <p:cNvPr id="64" name="Rectangle 63">
            <a:extLst>
              <a:ext uri="{FF2B5EF4-FFF2-40B4-BE49-F238E27FC236}">
                <a16:creationId xmlns:a16="http://schemas.microsoft.com/office/drawing/2014/main" id="{4556BB8B-3F75-402D-BC27-D2EB3596FF18}"/>
              </a:ext>
            </a:extLst>
          </p:cNvPr>
          <p:cNvSpPr/>
          <p:nvPr/>
        </p:nvSpPr>
        <p:spPr>
          <a:xfrm>
            <a:off x="7358301" y="5394124"/>
            <a:ext cx="4572000" cy="113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 filtered by:</a:t>
            </a:r>
          </a:p>
          <a:p>
            <a:pPr marL="285750" indent="-285750">
              <a:buFont typeface="Wingdings" panose="05000000000000000000" pitchFamily="2" charset="2"/>
              <a:buChar char="§"/>
            </a:pPr>
            <a:r>
              <a:rPr lang="en-US" dirty="0">
                <a:solidFill>
                  <a:srgbClr val="FF0000"/>
                </a:solidFill>
              </a:rPr>
              <a:t>Day</a:t>
            </a:r>
          </a:p>
          <a:p>
            <a:pPr marL="285750" indent="-285750">
              <a:buFont typeface="Wingdings" panose="05000000000000000000" pitchFamily="2" charset="2"/>
              <a:buChar char="§"/>
            </a:pPr>
            <a:r>
              <a:rPr lang="en-US" dirty="0">
                <a:solidFill>
                  <a:srgbClr val="FF0000"/>
                </a:solidFill>
              </a:rPr>
              <a:t>Less than $20</a:t>
            </a:r>
          </a:p>
        </p:txBody>
      </p:sp>
      <p:cxnSp>
        <p:nvCxnSpPr>
          <p:cNvPr id="65" name="Straight Arrow Connector 64">
            <a:extLst>
              <a:ext uri="{FF2B5EF4-FFF2-40B4-BE49-F238E27FC236}">
                <a16:creationId xmlns:a16="http://schemas.microsoft.com/office/drawing/2014/main" id="{145E5C8E-71A2-4A2F-85DD-FFFC450B88B9}"/>
              </a:ext>
            </a:extLst>
          </p:cNvPr>
          <p:cNvCxnSpPr>
            <a:cxnSpLocks/>
          </p:cNvCxnSpPr>
          <p:nvPr/>
        </p:nvCxnSpPr>
        <p:spPr>
          <a:xfrm flipH="1" flipV="1">
            <a:off x="3265714" y="4097867"/>
            <a:ext cx="4392993" cy="18626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542508F-705B-44C2-ADEA-D29EA657382A}"/>
              </a:ext>
            </a:extLst>
          </p:cNvPr>
          <p:cNvCxnSpPr>
            <a:cxnSpLocks/>
          </p:cNvCxnSpPr>
          <p:nvPr/>
        </p:nvCxnSpPr>
        <p:spPr>
          <a:xfrm flipH="1" flipV="1">
            <a:off x="4451048" y="4784876"/>
            <a:ext cx="3207657" cy="14901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83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27" y="2186387"/>
            <a:ext cx="64008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7951" y="2243839"/>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State</a:t>
            </a:r>
          </a:p>
        </p:txBody>
      </p:sp>
      <p:sp>
        <p:nvSpPr>
          <p:cNvPr id="6" name="Rectangle 5"/>
          <p:cNvSpPr/>
          <p:nvPr/>
        </p:nvSpPr>
        <p:spPr>
          <a:xfrm>
            <a:off x="366326" y="3101487"/>
            <a:ext cx="1828800" cy="3657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you Day</a:t>
            </a:r>
            <a:endParaRPr lang="en-US" dirty="0"/>
          </a:p>
        </p:txBody>
      </p:sp>
      <p:sp>
        <p:nvSpPr>
          <p:cNvPr id="7" name="Rectangle 6"/>
          <p:cNvSpPr/>
          <p:nvPr/>
        </p:nvSpPr>
        <p:spPr>
          <a:xfrm>
            <a:off x="368056" y="4409392"/>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Less than $20</a:t>
            </a:r>
          </a:p>
        </p:txBody>
      </p:sp>
      <p:sp>
        <p:nvSpPr>
          <p:cNvPr id="8" name="Rectangle 7"/>
          <p:cNvSpPr/>
          <p:nvPr/>
        </p:nvSpPr>
        <p:spPr>
          <a:xfrm>
            <a:off x="367951" y="2676140"/>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326" y="3533788"/>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966611" y="4412155"/>
            <a:ext cx="2286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03840" y="235051"/>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 Button</a:t>
            </a:r>
          </a:p>
        </p:txBody>
      </p:sp>
      <p:sp>
        <p:nvSpPr>
          <p:cNvPr id="23" name="Rectangle 22"/>
          <p:cNvSpPr/>
          <p:nvPr/>
        </p:nvSpPr>
        <p:spPr>
          <a:xfrm>
            <a:off x="2976515" y="231833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Show</a:t>
            </a:r>
            <a:r>
              <a:rPr lang="en-US" dirty="0">
                <a:solidFill>
                  <a:schemeClr val="tx1"/>
                </a:solidFill>
              </a:rPr>
              <a:t> Results</a:t>
            </a:r>
            <a:endParaRPr lang="en-US" dirty="0"/>
          </a:p>
        </p:txBody>
      </p:sp>
      <p:sp>
        <p:nvSpPr>
          <p:cNvPr id="24" name="Rectangle 23"/>
          <p:cNvSpPr/>
          <p:nvPr/>
        </p:nvSpPr>
        <p:spPr>
          <a:xfrm>
            <a:off x="636809" y="5756224"/>
            <a:ext cx="13716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 Selection</a:t>
            </a:r>
          </a:p>
        </p:txBody>
      </p:sp>
      <p:sp>
        <p:nvSpPr>
          <p:cNvPr id="31" name="Rectangle 30"/>
          <p:cNvSpPr/>
          <p:nvPr/>
        </p:nvSpPr>
        <p:spPr>
          <a:xfrm>
            <a:off x="307427" y="158343"/>
            <a:ext cx="64008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[GRAPHIC INTERFACE] Title: Country Concert Selector (Data provided by </a:t>
            </a:r>
            <a:r>
              <a:rPr lang="en-US" sz="1400" dirty="0" err="1">
                <a:solidFill>
                  <a:schemeClr val="tx1"/>
                </a:solidFill>
              </a:rPr>
              <a:t>SeatGeek</a:t>
            </a:r>
            <a:r>
              <a:rPr lang="en-US" sz="1400" dirty="0">
                <a:solidFill>
                  <a:schemeClr val="tx1"/>
                </a:solidFill>
              </a:rPr>
              <a:t>)</a:t>
            </a:r>
          </a:p>
        </p:txBody>
      </p:sp>
      <p:sp>
        <p:nvSpPr>
          <p:cNvPr id="34" name="Rectangle 33"/>
          <p:cNvSpPr/>
          <p:nvPr/>
        </p:nvSpPr>
        <p:spPr>
          <a:xfrm>
            <a:off x="7103840" y="195384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Button</a:t>
            </a:r>
          </a:p>
        </p:txBody>
      </p:sp>
      <p:sp>
        <p:nvSpPr>
          <p:cNvPr id="43" name="Rectangle 42"/>
          <p:cNvSpPr/>
          <p:nvPr/>
        </p:nvSpPr>
        <p:spPr>
          <a:xfrm>
            <a:off x="307427" y="1453422"/>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June in Country Music</a:t>
            </a:r>
          </a:p>
        </p:txBody>
      </p:sp>
      <p:sp>
        <p:nvSpPr>
          <p:cNvPr id="48" name="Rectangle 47"/>
          <p:cNvSpPr/>
          <p:nvPr/>
        </p:nvSpPr>
        <p:spPr>
          <a:xfrm>
            <a:off x="2587659" y="3128537"/>
            <a:ext cx="3936930" cy="349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0000"/>
                </a:solidFill>
              </a:rPr>
              <a:t>June 14 </a:t>
            </a:r>
            <a:r>
              <a:rPr lang="en-US" sz="1400" dirty="0">
                <a:solidFill>
                  <a:schemeClr val="tx1"/>
                </a:solidFill>
              </a:rPr>
              <a:t>from 8:00 PM to 10:00 PM.</a:t>
            </a:r>
          </a:p>
          <a:p>
            <a:r>
              <a:rPr lang="en-US" sz="1400" dirty="0">
                <a:solidFill>
                  <a:schemeClr val="tx1"/>
                </a:solidFill>
              </a:rPr>
              <a:t>Front Country at Sacramento, </a:t>
            </a:r>
            <a:r>
              <a:rPr lang="en-US" sz="1400" b="1" dirty="0">
                <a:solidFill>
                  <a:srgbClr val="FF0000"/>
                </a:solidFill>
              </a:rPr>
              <a:t>California</a:t>
            </a:r>
            <a:r>
              <a:rPr lang="en-US" sz="1400" dirty="0">
                <a:solidFill>
                  <a:schemeClr val="tx1"/>
                </a:solidFill>
              </a:rPr>
              <a:t>.</a:t>
            </a:r>
          </a:p>
          <a:p>
            <a:r>
              <a:rPr lang="en-US" sz="1400" dirty="0">
                <a:solidFill>
                  <a:schemeClr val="tx1"/>
                </a:solidFill>
              </a:rPr>
              <a:t>Location: </a:t>
            </a:r>
            <a:r>
              <a:rPr lang="en-US" sz="1400" dirty="0" err="1">
                <a:solidFill>
                  <a:schemeClr val="tx1"/>
                </a:solidFill>
              </a:rPr>
              <a:t>Harlows</a:t>
            </a:r>
            <a:r>
              <a:rPr lang="en-US" sz="1400" dirty="0">
                <a:solidFill>
                  <a:schemeClr val="tx1"/>
                </a:solidFill>
              </a:rPr>
              <a:t> Night Club.</a:t>
            </a:r>
          </a:p>
          <a:p>
            <a:r>
              <a:rPr lang="en-US" sz="1400" dirty="0">
                <a:solidFill>
                  <a:schemeClr val="tx1"/>
                </a:solidFill>
              </a:rPr>
              <a:t>Price is starting from $</a:t>
            </a:r>
            <a:r>
              <a:rPr lang="en-US" sz="1400" b="1" dirty="0">
                <a:solidFill>
                  <a:srgbClr val="FF0000"/>
                </a:solidFill>
              </a:rPr>
              <a:t>15</a:t>
            </a:r>
            <a:r>
              <a:rPr lang="en-US" sz="1400" dirty="0">
                <a:solidFill>
                  <a:schemeClr val="tx1"/>
                </a:solidFill>
              </a:rPr>
              <a:t>.</a:t>
            </a:r>
          </a:p>
          <a:p>
            <a:r>
              <a:rPr lang="en-US" sz="1400" dirty="0">
                <a:solidFill>
                  <a:schemeClr val="tx1"/>
                </a:solidFill>
              </a:rPr>
              <a:t>Try your link: http://www.ticketfly.com/event/1468222-front-country-sacramento/</a:t>
            </a:r>
          </a:p>
          <a:p>
            <a:pPr algn="ctr"/>
            <a:endParaRPr lang="en-US" sz="2400" dirty="0"/>
          </a:p>
        </p:txBody>
      </p:sp>
      <p:sp>
        <p:nvSpPr>
          <p:cNvPr id="29" name="Rectangle 28"/>
          <p:cNvSpPr/>
          <p:nvPr/>
        </p:nvSpPr>
        <p:spPr>
          <a:xfrm>
            <a:off x="363655" y="4711889"/>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$20-$99.99</a:t>
            </a:r>
          </a:p>
        </p:txBody>
      </p:sp>
      <p:sp>
        <p:nvSpPr>
          <p:cNvPr id="30" name="Rectangle 29"/>
          <p:cNvSpPr/>
          <p:nvPr/>
        </p:nvSpPr>
        <p:spPr>
          <a:xfrm>
            <a:off x="360963" y="5015874"/>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$100-$199.99</a:t>
            </a:r>
          </a:p>
        </p:txBody>
      </p:sp>
      <p:sp>
        <p:nvSpPr>
          <p:cNvPr id="35" name="Rectangle 34"/>
          <p:cNvSpPr/>
          <p:nvPr/>
        </p:nvSpPr>
        <p:spPr>
          <a:xfrm>
            <a:off x="360963" y="5325487"/>
            <a:ext cx="155448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$200-$399.99</a:t>
            </a:r>
          </a:p>
        </p:txBody>
      </p:sp>
      <p:sp>
        <p:nvSpPr>
          <p:cNvPr id="36" name="Rectangle 35"/>
          <p:cNvSpPr/>
          <p:nvPr/>
        </p:nvSpPr>
        <p:spPr>
          <a:xfrm>
            <a:off x="1966611" y="4707296"/>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964925" y="5015874"/>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963446" y="5324452"/>
            <a:ext cx="2286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103840" y="281324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Button</a:t>
            </a:r>
          </a:p>
        </p:txBody>
      </p:sp>
      <p:sp>
        <p:nvSpPr>
          <p:cNvPr id="40" name="Rectangle 39"/>
          <p:cNvSpPr/>
          <p:nvPr/>
        </p:nvSpPr>
        <p:spPr>
          <a:xfrm>
            <a:off x="7103840" y="367049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output</a:t>
            </a:r>
          </a:p>
        </p:txBody>
      </p:sp>
      <p:sp>
        <p:nvSpPr>
          <p:cNvPr id="41" name="Rectangle 40"/>
          <p:cNvSpPr/>
          <p:nvPr/>
        </p:nvSpPr>
        <p:spPr>
          <a:xfrm>
            <a:off x="7103840" y="1096595"/>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44" name="Rectangle 43"/>
          <p:cNvSpPr/>
          <p:nvPr/>
        </p:nvSpPr>
        <p:spPr>
          <a:xfrm>
            <a:off x="9328253"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10787301" y="1104799"/>
            <a:ext cx="1143000" cy="3259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9440116" y="1305537"/>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California</a:t>
            </a:r>
          </a:p>
        </p:txBody>
      </p:sp>
      <p:sp>
        <p:nvSpPr>
          <p:cNvPr id="47" name="Rectangle 46"/>
          <p:cNvSpPr/>
          <p:nvPr/>
        </p:nvSpPr>
        <p:spPr>
          <a:xfrm>
            <a:off x="9440116"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Colorado</a:t>
            </a:r>
          </a:p>
        </p:txBody>
      </p:sp>
      <p:sp>
        <p:nvSpPr>
          <p:cNvPr id="49" name="Rectangle 48"/>
          <p:cNvSpPr/>
          <p:nvPr/>
        </p:nvSpPr>
        <p:spPr>
          <a:xfrm>
            <a:off x="9433189" y="251281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DC</a:t>
            </a:r>
          </a:p>
        </p:txBody>
      </p:sp>
      <p:sp>
        <p:nvSpPr>
          <p:cNvPr id="51" name="Rectangle 50"/>
          <p:cNvSpPr/>
          <p:nvPr/>
        </p:nvSpPr>
        <p:spPr>
          <a:xfrm>
            <a:off x="9440116" y="313755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Georgia</a:t>
            </a:r>
          </a:p>
        </p:txBody>
      </p:sp>
      <p:sp>
        <p:nvSpPr>
          <p:cNvPr id="53" name="Rectangle 52"/>
          <p:cNvSpPr/>
          <p:nvPr/>
        </p:nvSpPr>
        <p:spPr>
          <a:xfrm>
            <a:off x="10901601" y="312853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17</a:t>
            </a:r>
          </a:p>
        </p:txBody>
      </p:sp>
      <p:sp>
        <p:nvSpPr>
          <p:cNvPr id="55" name="Rectangle 54"/>
          <p:cNvSpPr/>
          <p:nvPr/>
        </p:nvSpPr>
        <p:spPr>
          <a:xfrm>
            <a:off x="10901601" y="2515967"/>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16</a:t>
            </a:r>
          </a:p>
        </p:txBody>
      </p:sp>
      <p:sp>
        <p:nvSpPr>
          <p:cNvPr id="56" name="Rectangle 55"/>
          <p:cNvSpPr/>
          <p:nvPr/>
        </p:nvSpPr>
        <p:spPr>
          <a:xfrm>
            <a:off x="10904788" y="1892578"/>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15</a:t>
            </a:r>
          </a:p>
        </p:txBody>
      </p:sp>
      <p:sp>
        <p:nvSpPr>
          <p:cNvPr id="57" name="Rectangle 56"/>
          <p:cNvSpPr/>
          <p:nvPr/>
        </p:nvSpPr>
        <p:spPr>
          <a:xfrm>
            <a:off x="10901601" y="1313670"/>
            <a:ext cx="9144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June 14</a:t>
            </a:r>
          </a:p>
        </p:txBody>
      </p:sp>
      <p:cxnSp>
        <p:nvCxnSpPr>
          <p:cNvPr id="27" name="Straight Arrow Connector 26"/>
          <p:cNvCxnSpPr>
            <a:stCxn id="41" idx="3"/>
            <a:endCxn id="44" idx="0"/>
          </p:cNvCxnSpPr>
          <p:nvPr/>
        </p:nvCxnSpPr>
        <p:spPr>
          <a:xfrm flipV="1">
            <a:off x="8932640" y="1104799"/>
            <a:ext cx="967113"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3"/>
            <a:endCxn id="45" idx="0"/>
          </p:cNvCxnSpPr>
          <p:nvPr/>
        </p:nvCxnSpPr>
        <p:spPr>
          <a:xfrm flipV="1">
            <a:off x="8932640" y="1104799"/>
            <a:ext cx="2426161" cy="334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3"/>
            <a:endCxn id="47" idx="1"/>
          </p:cNvCxnSpPr>
          <p:nvPr/>
        </p:nvCxnSpPr>
        <p:spPr>
          <a:xfrm flipV="1">
            <a:off x="8932640" y="2121178"/>
            <a:ext cx="507476" cy="175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4" idx="3"/>
            <a:endCxn id="49" idx="1"/>
          </p:cNvCxnSpPr>
          <p:nvPr/>
        </p:nvCxnSpPr>
        <p:spPr>
          <a:xfrm>
            <a:off x="8932640" y="2296745"/>
            <a:ext cx="500549" cy="4446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3"/>
            <a:endCxn id="55" idx="1"/>
          </p:cNvCxnSpPr>
          <p:nvPr/>
        </p:nvCxnSpPr>
        <p:spPr>
          <a:xfrm>
            <a:off x="8932640" y="2296745"/>
            <a:ext cx="1968961" cy="4478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4" idx="3"/>
            <a:endCxn id="53" idx="1"/>
          </p:cNvCxnSpPr>
          <p:nvPr/>
        </p:nvCxnSpPr>
        <p:spPr>
          <a:xfrm>
            <a:off x="8932640" y="2296745"/>
            <a:ext cx="1968961" cy="10603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cxnSpLocks/>
            <a:stCxn id="40" idx="1"/>
            <a:endCxn id="48" idx="3"/>
          </p:cNvCxnSpPr>
          <p:nvPr/>
        </p:nvCxnSpPr>
        <p:spPr>
          <a:xfrm flipH="1">
            <a:off x="6524589" y="4013392"/>
            <a:ext cx="579251" cy="862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1"/>
            <a:endCxn id="5" idx="0"/>
          </p:cNvCxnSpPr>
          <p:nvPr/>
        </p:nvCxnSpPr>
        <p:spPr>
          <a:xfrm flipH="1">
            <a:off x="1282351" y="577951"/>
            <a:ext cx="5821489" cy="1665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1" idx="1"/>
            <a:endCxn id="6" idx="0"/>
          </p:cNvCxnSpPr>
          <p:nvPr/>
        </p:nvCxnSpPr>
        <p:spPr>
          <a:xfrm flipH="1">
            <a:off x="1280726" y="577951"/>
            <a:ext cx="5823114" cy="25235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AD36AFBD-C709-4990-8EAD-C619132F20C9}"/>
              </a:ext>
            </a:extLst>
          </p:cNvPr>
          <p:cNvSpPr/>
          <p:nvPr/>
        </p:nvSpPr>
        <p:spPr>
          <a:xfrm>
            <a:off x="366411" y="3964062"/>
            <a:ext cx="18288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t>
            </a:r>
            <a:r>
              <a:rPr lang="en-US" dirty="0" err="1">
                <a:solidFill>
                  <a:schemeClr val="tx1"/>
                </a:solidFill>
              </a:rPr>
              <a:t>Price</a:t>
            </a:r>
            <a:r>
              <a:rPr lang="en-US" dirty="0">
                <a:solidFill>
                  <a:schemeClr val="tx1"/>
                </a:solidFill>
              </a:rPr>
              <a:t>:</a:t>
            </a:r>
            <a:endParaRPr lang="en-US" dirty="0"/>
          </a:p>
        </p:txBody>
      </p:sp>
      <p:sp useBgFill="1">
        <p:nvSpPr>
          <p:cNvPr id="98" name="Rectangle 97">
            <a:extLst>
              <a:ext uri="{FF2B5EF4-FFF2-40B4-BE49-F238E27FC236}">
                <a16:creationId xmlns:a16="http://schemas.microsoft.com/office/drawing/2014/main" id="{2E515115-4B5F-4014-B62F-B7B48EFACCAB}"/>
              </a:ext>
            </a:extLst>
          </p:cNvPr>
          <p:cNvSpPr/>
          <p:nvPr/>
        </p:nvSpPr>
        <p:spPr>
          <a:xfrm>
            <a:off x="4774521" y="2318333"/>
            <a:ext cx="1371600" cy="695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a:solidFill>
                  <a:schemeClr val="tx1"/>
                </a:solidFill>
              </a:rPr>
              <a:t>Clear</a:t>
            </a:r>
            <a:endParaRPr lang="en-US" dirty="0">
              <a:solidFill>
                <a:schemeClr val="tx1"/>
              </a:solidFill>
            </a:endParaRPr>
          </a:p>
          <a:p>
            <a:pPr algn="ctr"/>
            <a:r>
              <a:rPr lang="en-US" dirty="0">
                <a:solidFill>
                  <a:schemeClr val="tx1"/>
                </a:solidFill>
              </a:rPr>
              <a:t> Results</a:t>
            </a:r>
            <a:endParaRPr lang="en-US" dirty="0"/>
          </a:p>
        </p:txBody>
      </p:sp>
      <p:cxnSp>
        <p:nvCxnSpPr>
          <p:cNvPr id="116" name="Straight Arrow Connector 115">
            <a:extLst>
              <a:ext uri="{FF2B5EF4-FFF2-40B4-BE49-F238E27FC236}">
                <a16:creationId xmlns:a16="http://schemas.microsoft.com/office/drawing/2014/main" id="{D60CFCE6-8E6A-4241-95A5-5A5251B2DD01}"/>
              </a:ext>
            </a:extLst>
          </p:cNvPr>
          <p:cNvCxnSpPr>
            <a:stCxn id="34" idx="1"/>
            <a:endCxn id="10" idx="3"/>
          </p:cNvCxnSpPr>
          <p:nvPr/>
        </p:nvCxnSpPr>
        <p:spPr>
          <a:xfrm flipH="1">
            <a:off x="2195211" y="2296745"/>
            <a:ext cx="4908629" cy="22297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C610F5D-C2A5-411E-A52B-9A3A06F7CEE1}"/>
              </a:ext>
            </a:extLst>
          </p:cNvPr>
          <p:cNvCxnSpPr>
            <a:stCxn id="34" idx="1"/>
            <a:endCxn id="36" idx="3"/>
          </p:cNvCxnSpPr>
          <p:nvPr/>
        </p:nvCxnSpPr>
        <p:spPr>
          <a:xfrm flipH="1">
            <a:off x="2195211" y="2296745"/>
            <a:ext cx="4908629" cy="2524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8FD60E-3D50-4131-AF06-AF2B9A4C6CB8}"/>
              </a:ext>
            </a:extLst>
          </p:cNvPr>
          <p:cNvCxnSpPr>
            <a:stCxn id="34" idx="1"/>
            <a:endCxn id="37" idx="3"/>
          </p:cNvCxnSpPr>
          <p:nvPr/>
        </p:nvCxnSpPr>
        <p:spPr>
          <a:xfrm flipH="1">
            <a:off x="2193525" y="2296745"/>
            <a:ext cx="4910315" cy="28334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72979A-905F-40C5-982E-1363415E8280}"/>
              </a:ext>
            </a:extLst>
          </p:cNvPr>
          <p:cNvCxnSpPr>
            <a:cxnSpLocks/>
            <a:stCxn id="34" idx="1"/>
            <a:endCxn id="38" idx="3"/>
          </p:cNvCxnSpPr>
          <p:nvPr/>
        </p:nvCxnSpPr>
        <p:spPr>
          <a:xfrm flipH="1">
            <a:off x="2192046" y="2296745"/>
            <a:ext cx="4911794" cy="31420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8ED4817-416A-4563-B944-F5467169A08A}"/>
              </a:ext>
            </a:extLst>
          </p:cNvPr>
          <p:cNvSpPr/>
          <p:nvPr/>
        </p:nvSpPr>
        <p:spPr>
          <a:xfrm>
            <a:off x="9256514" y="323527"/>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313530F-DB3C-4369-AFE8-D1A095837675}"/>
              </a:ext>
            </a:extLst>
          </p:cNvPr>
          <p:cNvSpPr/>
          <p:nvPr/>
        </p:nvSpPr>
        <p:spPr>
          <a:xfrm>
            <a:off x="9802345" y="322462"/>
            <a:ext cx="1828800" cy="457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Check button ON</a:t>
            </a:r>
          </a:p>
        </p:txBody>
      </p:sp>
      <p:sp>
        <p:nvSpPr>
          <p:cNvPr id="63" name="Rectangle 62">
            <a:extLst>
              <a:ext uri="{FF2B5EF4-FFF2-40B4-BE49-F238E27FC236}">
                <a16:creationId xmlns:a16="http://schemas.microsoft.com/office/drawing/2014/main" id="{84814A9C-8C62-4BF6-908C-7C355D378556}"/>
              </a:ext>
            </a:extLst>
          </p:cNvPr>
          <p:cNvSpPr/>
          <p:nvPr/>
        </p:nvSpPr>
        <p:spPr>
          <a:xfrm>
            <a:off x="7358301" y="4532037"/>
            <a:ext cx="4572000" cy="62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slide displays the results when the check buttons in red are ON.</a:t>
            </a:r>
          </a:p>
        </p:txBody>
      </p:sp>
      <p:sp>
        <p:nvSpPr>
          <p:cNvPr id="64" name="Rectangle 63">
            <a:extLst>
              <a:ext uri="{FF2B5EF4-FFF2-40B4-BE49-F238E27FC236}">
                <a16:creationId xmlns:a16="http://schemas.microsoft.com/office/drawing/2014/main" id="{4556BB8B-3F75-402D-BC27-D2EB3596FF18}"/>
              </a:ext>
            </a:extLst>
          </p:cNvPr>
          <p:cNvSpPr/>
          <p:nvPr/>
        </p:nvSpPr>
        <p:spPr>
          <a:xfrm>
            <a:off x="7358301" y="5394124"/>
            <a:ext cx="4572000" cy="113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 filtered by:</a:t>
            </a:r>
          </a:p>
          <a:p>
            <a:pPr marL="285750" indent="-285750">
              <a:buFont typeface="Wingdings" panose="05000000000000000000" pitchFamily="2" charset="2"/>
              <a:buChar char="§"/>
            </a:pPr>
            <a:r>
              <a:rPr lang="en-US" dirty="0">
                <a:solidFill>
                  <a:srgbClr val="FF0000"/>
                </a:solidFill>
              </a:rPr>
              <a:t>State</a:t>
            </a:r>
          </a:p>
          <a:p>
            <a:pPr marL="285750" indent="-285750">
              <a:buFont typeface="Wingdings" panose="05000000000000000000" pitchFamily="2" charset="2"/>
              <a:buChar char="§"/>
            </a:pPr>
            <a:r>
              <a:rPr lang="en-US" dirty="0">
                <a:solidFill>
                  <a:srgbClr val="FF0000"/>
                </a:solidFill>
              </a:rPr>
              <a:t>Day</a:t>
            </a:r>
          </a:p>
          <a:p>
            <a:pPr marL="285750" indent="-285750">
              <a:buFont typeface="Wingdings" panose="05000000000000000000" pitchFamily="2" charset="2"/>
              <a:buChar char="§"/>
            </a:pPr>
            <a:r>
              <a:rPr lang="en-US" dirty="0">
                <a:solidFill>
                  <a:srgbClr val="FF0000"/>
                </a:solidFill>
              </a:rPr>
              <a:t>Less than $20</a:t>
            </a:r>
          </a:p>
        </p:txBody>
      </p:sp>
      <p:cxnSp>
        <p:nvCxnSpPr>
          <p:cNvPr id="65" name="Straight Arrow Connector 64">
            <a:extLst>
              <a:ext uri="{FF2B5EF4-FFF2-40B4-BE49-F238E27FC236}">
                <a16:creationId xmlns:a16="http://schemas.microsoft.com/office/drawing/2014/main" id="{145E5C8E-71A2-4A2F-85DD-FFFC450B88B9}"/>
              </a:ext>
            </a:extLst>
          </p:cNvPr>
          <p:cNvCxnSpPr>
            <a:cxnSpLocks/>
          </p:cNvCxnSpPr>
          <p:nvPr/>
        </p:nvCxnSpPr>
        <p:spPr>
          <a:xfrm flipH="1" flipV="1">
            <a:off x="5394476" y="4409392"/>
            <a:ext cx="2264230" cy="15511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542508F-705B-44C2-ADEA-D29EA657382A}"/>
              </a:ext>
            </a:extLst>
          </p:cNvPr>
          <p:cNvCxnSpPr>
            <a:cxnSpLocks/>
          </p:cNvCxnSpPr>
          <p:nvPr/>
        </p:nvCxnSpPr>
        <p:spPr>
          <a:xfrm flipH="1" flipV="1">
            <a:off x="4451048" y="4784876"/>
            <a:ext cx="3207657" cy="14901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CD2153-3B85-4CE5-80EB-323D031A8E9F}"/>
              </a:ext>
            </a:extLst>
          </p:cNvPr>
          <p:cNvCxnSpPr>
            <a:cxnSpLocks/>
          </p:cNvCxnSpPr>
          <p:nvPr/>
        </p:nvCxnSpPr>
        <p:spPr>
          <a:xfrm flipH="1" flipV="1">
            <a:off x="3309258" y="4059162"/>
            <a:ext cx="4349447" cy="20561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19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6057"/>
            <a:ext cx="10515600" cy="1054705"/>
          </a:xfrm>
        </p:spPr>
        <p:txBody>
          <a:bodyPr>
            <a:normAutofit fontScale="90000"/>
          </a:bodyPr>
          <a:lstStyle/>
          <a:p>
            <a:pPr algn="ctr"/>
            <a:r>
              <a:rPr lang="en-US" dirty="0"/>
              <a:t>Diagram of the Data Structure</a:t>
            </a:r>
            <a:br>
              <a:rPr lang="en-US" dirty="0"/>
            </a:br>
            <a:endParaRPr lang="en-US" dirty="0"/>
          </a:p>
        </p:txBody>
      </p:sp>
      <p:sp>
        <p:nvSpPr>
          <p:cNvPr id="3" name="Rectangle 2"/>
          <p:cNvSpPr/>
          <p:nvPr/>
        </p:nvSpPr>
        <p:spPr>
          <a:xfrm>
            <a:off x="5384799" y="1146628"/>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STATES</a:t>
            </a:r>
          </a:p>
        </p:txBody>
      </p:sp>
      <p:sp>
        <p:nvSpPr>
          <p:cNvPr id="15" name="Rectangle 14"/>
          <p:cNvSpPr/>
          <p:nvPr/>
        </p:nvSpPr>
        <p:spPr>
          <a:xfrm>
            <a:off x="5620959" y="2644019"/>
            <a:ext cx="1314147"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Illinois</a:t>
            </a:r>
          </a:p>
        </p:txBody>
      </p:sp>
      <p:sp>
        <p:nvSpPr>
          <p:cNvPr id="16" name="Rectangle 15"/>
          <p:cNvSpPr/>
          <p:nvPr/>
        </p:nvSpPr>
        <p:spPr>
          <a:xfrm>
            <a:off x="4314371" y="2644019"/>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Georgia</a:t>
            </a:r>
          </a:p>
        </p:txBody>
      </p:sp>
      <p:sp>
        <p:nvSpPr>
          <p:cNvPr id="17" name="Rectangle 16"/>
          <p:cNvSpPr/>
          <p:nvPr/>
        </p:nvSpPr>
        <p:spPr>
          <a:xfrm>
            <a:off x="2956378" y="2644019"/>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p:txBody>
      </p:sp>
      <p:sp>
        <p:nvSpPr>
          <p:cNvPr id="18" name="Rectangle 17"/>
          <p:cNvSpPr/>
          <p:nvPr/>
        </p:nvSpPr>
        <p:spPr>
          <a:xfrm>
            <a:off x="1598385" y="2644019"/>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Colorado</a:t>
            </a:r>
          </a:p>
        </p:txBody>
      </p:sp>
      <p:sp>
        <p:nvSpPr>
          <p:cNvPr id="19" name="Rectangle 18"/>
          <p:cNvSpPr/>
          <p:nvPr/>
        </p:nvSpPr>
        <p:spPr>
          <a:xfrm>
            <a:off x="242811" y="2644019"/>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California</a:t>
            </a:r>
          </a:p>
        </p:txBody>
      </p:sp>
      <p:sp>
        <p:nvSpPr>
          <p:cNvPr id="20" name="Rectangle 19"/>
          <p:cNvSpPr/>
          <p:nvPr/>
        </p:nvSpPr>
        <p:spPr>
          <a:xfrm>
            <a:off x="7080551" y="2644019"/>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1" name="Rectangle 20"/>
          <p:cNvSpPr/>
          <p:nvPr/>
        </p:nvSpPr>
        <p:spPr>
          <a:xfrm>
            <a:off x="8357203" y="2648856"/>
            <a:ext cx="1374019"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Washington</a:t>
            </a:r>
          </a:p>
        </p:txBody>
      </p:sp>
      <p:sp>
        <p:nvSpPr>
          <p:cNvPr id="22" name="Rectangle 21"/>
          <p:cNvSpPr/>
          <p:nvPr/>
        </p:nvSpPr>
        <p:spPr>
          <a:xfrm>
            <a:off x="9846731" y="2644019"/>
            <a:ext cx="1372812"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Wisconsin</a:t>
            </a:r>
          </a:p>
        </p:txBody>
      </p:sp>
      <p:cxnSp>
        <p:nvCxnSpPr>
          <p:cNvPr id="26" name="Straight Arrow Connector 25"/>
          <p:cNvCxnSpPr>
            <a:stCxn id="3" idx="2"/>
            <a:endCxn id="18" idx="0"/>
          </p:cNvCxnSpPr>
          <p:nvPr/>
        </p:nvCxnSpPr>
        <p:spPr>
          <a:xfrm flipH="1">
            <a:off x="2178957" y="2017486"/>
            <a:ext cx="3786414" cy="626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 idx="2"/>
            <a:endCxn id="19" idx="0"/>
          </p:cNvCxnSpPr>
          <p:nvPr/>
        </p:nvCxnSpPr>
        <p:spPr>
          <a:xfrm flipH="1">
            <a:off x="823383" y="2017486"/>
            <a:ext cx="5141988" cy="626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2"/>
            <a:endCxn id="17" idx="0"/>
          </p:cNvCxnSpPr>
          <p:nvPr/>
        </p:nvCxnSpPr>
        <p:spPr>
          <a:xfrm flipH="1">
            <a:off x="3536950" y="2017486"/>
            <a:ext cx="2428421" cy="626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2"/>
            <a:endCxn id="16" idx="0"/>
          </p:cNvCxnSpPr>
          <p:nvPr/>
        </p:nvCxnSpPr>
        <p:spPr>
          <a:xfrm flipH="1">
            <a:off x="4894943" y="2017486"/>
            <a:ext cx="1070428" cy="626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 idx="2"/>
            <a:endCxn id="15" idx="0"/>
          </p:cNvCxnSpPr>
          <p:nvPr/>
        </p:nvCxnSpPr>
        <p:spPr>
          <a:xfrm>
            <a:off x="5965371" y="2017486"/>
            <a:ext cx="312662" cy="626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 idx="2"/>
            <a:endCxn id="20" idx="0"/>
          </p:cNvCxnSpPr>
          <p:nvPr/>
        </p:nvCxnSpPr>
        <p:spPr>
          <a:xfrm>
            <a:off x="5965371" y="2017486"/>
            <a:ext cx="1695752" cy="626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3" idx="2"/>
            <a:endCxn id="21" idx="0"/>
          </p:cNvCxnSpPr>
          <p:nvPr/>
        </p:nvCxnSpPr>
        <p:spPr>
          <a:xfrm>
            <a:off x="5965371" y="2017486"/>
            <a:ext cx="3078842" cy="6313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 idx="2"/>
            <a:endCxn id="22" idx="0"/>
          </p:cNvCxnSpPr>
          <p:nvPr/>
        </p:nvCxnSpPr>
        <p:spPr>
          <a:xfrm>
            <a:off x="5965371" y="2017486"/>
            <a:ext cx="4567766" cy="626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5209" y="3891024"/>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June 14</a:t>
            </a:r>
          </a:p>
        </p:txBody>
      </p:sp>
      <p:sp>
        <p:nvSpPr>
          <p:cNvPr id="44" name="Rectangle 43"/>
          <p:cNvSpPr/>
          <p:nvPr/>
        </p:nvSpPr>
        <p:spPr>
          <a:xfrm>
            <a:off x="1943158" y="3891024"/>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June 15</a:t>
            </a:r>
          </a:p>
        </p:txBody>
      </p:sp>
      <p:cxnSp>
        <p:nvCxnSpPr>
          <p:cNvPr id="46" name="Straight Arrow Connector 45"/>
          <p:cNvCxnSpPr>
            <a:stCxn id="18" idx="2"/>
            <a:endCxn id="43" idx="0"/>
          </p:cNvCxnSpPr>
          <p:nvPr/>
        </p:nvCxnSpPr>
        <p:spPr>
          <a:xfrm flipH="1">
            <a:off x="1175781" y="3514877"/>
            <a:ext cx="1003176" cy="3761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2"/>
            <a:endCxn id="44" idx="0"/>
          </p:cNvCxnSpPr>
          <p:nvPr/>
        </p:nvCxnSpPr>
        <p:spPr>
          <a:xfrm>
            <a:off x="2178957" y="3514877"/>
            <a:ext cx="344773" cy="3761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18" idx="2"/>
            <a:endCxn id="53" idx="0"/>
          </p:cNvCxnSpPr>
          <p:nvPr/>
        </p:nvCxnSpPr>
        <p:spPr>
          <a:xfrm>
            <a:off x="2178957" y="3514877"/>
            <a:ext cx="3049176" cy="3761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62982" y="5381173"/>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than $20</a:t>
            </a:r>
          </a:p>
        </p:txBody>
      </p:sp>
      <p:sp>
        <p:nvSpPr>
          <p:cNvPr id="58" name="Rectangle 57"/>
          <p:cNvSpPr/>
          <p:nvPr/>
        </p:nvSpPr>
        <p:spPr>
          <a:xfrm>
            <a:off x="2121804" y="5388431"/>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$20-$99.99</a:t>
            </a:r>
          </a:p>
        </p:txBody>
      </p:sp>
      <p:sp>
        <p:nvSpPr>
          <p:cNvPr id="59" name="Rectangle 58"/>
          <p:cNvSpPr/>
          <p:nvPr/>
        </p:nvSpPr>
        <p:spPr>
          <a:xfrm>
            <a:off x="4050391" y="5383595"/>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$100-$199.99</a:t>
            </a:r>
          </a:p>
        </p:txBody>
      </p:sp>
      <p:sp>
        <p:nvSpPr>
          <p:cNvPr id="60" name="Rectangle 59"/>
          <p:cNvSpPr/>
          <p:nvPr/>
        </p:nvSpPr>
        <p:spPr>
          <a:xfrm>
            <a:off x="6009213" y="5388431"/>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$200-$399.99</a:t>
            </a:r>
          </a:p>
        </p:txBody>
      </p:sp>
      <p:cxnSp>
        <p:nvCxnSpPr>
          <p:cNvPr id="118" name="Straight Arrow Connector 117"/>
          <p:cNvCxnSpPr>
            <a:stCxn id="44" idx="2"/>
            <a:endCxn id="56" idx="0"/>
          </p:cNvCxnSpPr>
          <p:nvPr/>
        </p:nvCxnSpPr>
        <p:spPr>
          <a:xfrm flipH="1">
            <a:off x="1077382" y="4761882"/>
            <a:ext cx="1446348" cy="6192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4" idx="2"/>
            <a:endCxn id="58" idx="0"/>
          </p:cNvCxnSpPr>
          <p:nvPr/>
        </p:nvCxnSpPr>
        <p:spPr>
          <a:xfrm>
            <a:off x="2523730" y="4761882"/>
            <a:ext cx="512474" cy="626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4" idx="2"/>
            <a:endCxn id="60" idx="0"/>
          </p:cNvCxnSpPr>
          <p:nvPr/>
        </p:nvCxnSpPr>
        <p:spPr>
          <a:xfrm>
            <a:off x="2523730" y="4761882"/>
            <a:ext cx="4399883" cy="626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cxnSpLocks/>
            <a:stCxn id="44" idx="2"/>
            <a:endCxn id="59" idx="0"/>
          </p:cNvCxnSpPr>
          <p:nvPr/>
        </p:nvCxnSpPr>
        <p:spPr>
          <a:xfrm>
            <a:off x="2523730" y="4761882"/>
            <a:ext cx="2441061" cy="6217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8241694" y="4141410"/>
            <a:ext cx="3863219" cy="222310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DAY and TIME</a:t>
            </a:r>
          </a:p>
          <a:p>
            <a:r>
              <a:rPr lang="en-US" dirty="0"/>
              <a:t>CONCERT, CITY and STATE</a:t>
            </a:r>
          </a:p>
          <a:p>
            <a:r>
              <a:rPr lang="en-US" dirty="0"/>
              <a:t>LOCATION</a:t>
            </a:r>
          </a:p>
          <a:p>
            <a:r>
              <a:rPr lang="en-US" dirty="0"/>
              <a:t>PRICE</a:t>
            </a:r>
          </a:p>
          <a:p>
            <a:r>
              <a:rPr lang="en-US" dirty="0"/>
              <a:t>LINK</a:t>
            </a:r>
          </a:p>
          <a:p>
            <a:pPr algn="ctr"/>
            <a:endParaRPr lang="en-US" dirty="0"/>
          </a:p>
        </p:txBody>
      </p:sp>
      <p:cxnSp>
        <p:nvCxnSpPr>
          <p:cNvPr id="132" name="Straight Arrow Connector 131"/>
          <p:cNvCxnSpPr>
            <a:cxnSpLocks/>
            <a:stCxn id="60" idx="3"/>
            <a:endCxn id="130" idx="2"/>
          </p:cNvCxnSpPr>
          <p:nvPr/>
        </p:nvCxnSpPr>
        <p:spPr>
          <a:xfrm flipV="1">
            <a:off x="7838013" y="5252963"/>
            <a:ext cx="403681" cy="364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337435" y="3896489"/>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3" name="Rectangle 52"/>
          <p:cNvSpPr/>
          <p:nvPr/>
        </p:nvSpPr>
        <p:spPr>
          <a:xfrm>
            <a:off x="4647561" y="3891024"/>
            <a:ext cx="1161143" cy="870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June 30</a:t>
            </a:r>
          </a:p>
        </p:txBody>
      </p:sp>
      <p:cxnSp>
        <p:nvCxnSpPr>
          <p:cNvPr id="8" name="Straight Arrow Connector 7"/>
          <p:cNvCxnSpPr>
            <a:cxnSpLocks/>
            <a:stCxn id="18" idx="2"/>
            <a:endCxn id="51" idx="0"/>
          </p:cNvCxnSpPr>
          <p:nvPr/>
        </p:nvCxnSpPr>
        <p:spPr>
          <a:xfrm>
            <a:off x="2178957" y="3514877"/>
            <a:ext cx="1739050" cy="3816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437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TotalTime>
  <Words>1193</Words>
  <Application>Microsoft Office PowerPoint</Application>
  <PresentationFormat>Widescreen</PresentationFormat>
  <Paragraphs>309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 of the Data Structure </vt:lpstr>
      <vt:lpstr>Data Source</vt:lpstr>
      <vt:lpstr>Excel File of the Main Table</vt:lpstr>
      <vt:lpstr>Convertion to CVS File (view from notepad)</vt:lpstr>
      <vt:lpstr>CVS File Importation in DB Browser for SQLite – Creation of the concertTable</vt:lpstr>
      <vt:lpstr>Creation of the stateTable</vt:lpstr>
      <vt:lpstr>Creation of the dayTable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Laurent Valle</dc:creator>
  <cp:lastModifiedBy>Laurent Valle</cp:lastModifiedBy>
  <cp:revision>65</cp:revision>
  <dcterms:created xsi:type="dcterms:W3CDTF">2017-06-09T14:04:53Z</dcterms:created>
  <dcterms:modified xsi:type="dcterms:W3CDTF">2017-06-20T14:49:29Z</dcterms:modified>
</cp:coreProperties>
</file>