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f8646916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f8646916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f8646916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f8646916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f8646916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f8646916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f8646916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f8646916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f8646916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f8646916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f8646916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f8646916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Mountain’s Big Picture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Luis Vallesteros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Issue at hand</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 accommodate the rising operating costs, can Big Mountain Resort increase its ticket premium by up to 10% while also factoring in cutting costs by certain facilities?</a:t>
            </a:r>
            <a:endParaRPr/>
          </a:p>
          <a:p>
            <a:pPr indent="0" lvl="0" marL="0" rtl="0" algn="l">
              <a:spcBef>
                <a:spcPts val="1200"/>
              </a:spcBef>
              <a:spcAft>
                <a:spcPts val="0"/>
              </a:spcAft>
              <a:buNone/>
            </a:pPr>
            <a:r>
              <a:rPr lang="en"/>
              <a:t>We have </a:t>
            </a:r>
            <a:r>
              <a:rPr lang="en"/>
              <a:t>addressed</a:t>
            </a:r>
            <a:r>
              <a:rPr lang="en"/>
              <a:t> your ideas and narrowed down to the following options:</a:t>
            </a:r>
            <a:endParaRPr/>
          </a:p>
          <a:p>
            <a:pPr indent="-311150" lvl="0" marL="457200" rtl="0" algn="l">
              <a:spcBef>
                <a:spcPts val="1200"/>
              </a:spcBef>
              <a:spcAft>
                <a:spcPts val="0"/>
              </a:spcAft>
              <a:buSzPts val="1300"/>
              <a:buAutoNum type="arabicPeriod"/>
            </a:pPr>
            <a:r>
              <a:rPr lang="en"/>
              <a:t>Permanently closing down up to 10 of the least used runs. This doesn't impact any other resort statistics.</a:t>
            </a:r>
            <a:endParaRPr/>
          </a:p>
          <a:p>
            <a:pPr indent="-311150" lvl="0" marL="457200" rtl="0" algn="l">
              <a:spcBef>
                <a:spcPts val="0"/>
              </a:spcBef>
              <a:spcAft>
                <a:spcPts val="0"/>
              </a:spcAft>
              <a:buSzPts val="1300"/>
              <a:buAutoNum type="arabicPeriod"/>
            </a:pPr>
            <a:r>
              <a:rPr lang="en"/>
              <a:t>Increase the vertical drop by adding a run to a point 150 feet lower down but requiring the installation of an additional chair lift to bring skiers back up, without additional snow making coverage</a:t>
            </a:r>
            <a:endParaRPr/>
          </a:p>
          <a:p>
            <a:pPr indent="-311150" lvl="0" marL="457200" rtl="0" algn="l">
              <a:spcBef>
                <a:spcPts val="0"/>
              </a:spcBef>
              <a:spcAft>
                <a:spcPts val="0"/>
              </a:spcAft>
              <a:buSzPts val="1300"/>
              <a:buAutoNum type="arabicPeriod"/>
            </a:pPr>
            <a:r>
              <a:rPr lang="en"/>
              <a:t>Same as number 2, but adding 2 acres of snow making cover</a:t>
            </a:r>
            <a:endParaRPr/>
          </a:p>
          <a:p>
            <a:pPr indent="-311150" lvl="0" marL="457200" rtl="0" algn="l">
              <a:spcBef>
                <a:spcPts val="0"/>
              </a:spcBef>
              <a:spcAft>
                <a:spcPts val="0"/>
              </a:spcAft>
              <a:buSzPts val="1300"/>
              <a:buAutoNum type="arabicPeriod"/>
            </a:pPr>
            <a:r>
              <a:rPr lang="en"/>
              <a:t>Increase the longest run by 0.2 mile to boast 3.5 miles length, requiring an additional snow making coverage of 4 acres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799925" y="1166250"/>
            <a:ext cx="4611000" cy="2863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Cut lowest performing run</a:t>
            </a:r>
            <a:endParaRPr/>
          </a:p>
          <a:p>
            <a:pPr indent="0" lvl="0" marL="0" rtl="0" algn="l">
              <a:spcBef>
                <a:spcPts val="0"/>
              </a:spcBef>
              <a:spcAft>
                <a:spcPts val="0"/>
              </a:spcAft>
              <a:buNone/>
            </a:pPr>
            <a:r>
              <a:rPr lang="en"/>
              <a:t>AND</a:t>
            </a:r>
            <a:endParaRPr/>
          </a:p>
          <a:p>
            <a:pPr indent="0" lvl="0" marL="0" rtl="0" algn="l">
              <a:spcBef>
                <a:spcPts val="0"/>
              </a:spcBef>
              <a:spcAft>
                <a:spcPts val="0"/>
              </a:spcAft>
              <a:buNone/>
            </a:pPr>
            <a:r>
              <a:rPr lang="en"/>
              <a:t>Add a new run with a vertical drop of 150 feet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drop the lowest performing run?</a:t>
            </a:r>
            <a:endParaRPr/>
          </a:p>
        </p:txBody>
      </p:sp>
      <p:sp>
        <p:nvSpPr>
          <p:cNvPr id="152" name="Google Shape;152;p16"/>
          <p:cNvSpPr txBox="1"/>
          <p:nvPr>
            <p:ph idx="1" type="body"/>
          </p:nvPr>
        </p:nvSpPr>
        <p:spPr>
          <a:xfrm>
            <a:off x="1183350" y="1643600"/>
            <a:ext cx="25473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random forest model applied to the dataset you provided indicates that removing </a:t>
            </a:r>
            <a:r>
              <a:rPr b="1" lang="en" u="sng"/>
              <a:t>one</a:t>
            </a:r>
            <a:r>
              <a:rPr b="1" lang="en"/>
              <a:t> </a:t>
            </a:r>
            <a:r>
              <a:rPr lang="en"/>
              <a:t>run from the resort will not affect long term ticket prices and overall revenue. Any more than one, however, can dramatically affect the resort’s revenue.</a:t>
            </a:r>
            <a:endParaRPr/>
          </a:p>
        </p:txBody>
      </p:sp>
      <p:pic>
        <p:nvPicPr>
          <p:cNvPr id="153" name="Google Shape;153;p16"/>
          <p:cNvPicPr preferRelativeResize="0"/>
          <p:nvPr/>
        </p:nvPicPr>
        <p:blipFill>
          <a:blip r:embed="rId3">
            <a:alphaModFix/>
          </a:blip>
          <a:stretch>
            <a:fillRect/>
          </a:stretch>
        </p:blipFill>
        <p:spPr>
          <a:xfrm>
            <a:off x="3730650" y="1241000"/>
            <a:ext cx="5201175" cy="355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3798900" cy="10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add a new 150 vertical drop run?</a:t>
            </a:r>
            <a:endParaRPr/>
          </a:p>
        </p:txBody>
      </p:sp>
      <p:sp>
        <p:nvSpPr>
          <p:cNvPr id="159" name="Google Shape;159;p17"/>
          <p:cNvSpPr txBox="1"/>
          <p:nvPr>
            <p:ph idx="1" type="body"/>
          </p:nvPr>
        </p:nvSpPr>
        <p:spPr>
          <a:xfrm>
            <a:off x="4669175" y="477350"/>
            <a:ext cx="3798900" cy="200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will encourage a $1.99 ticket price increase in addition to a $3,474,638 spike in revenue, should you also choose to add an additional chair lift to the resort.</a:t>
            </a:r>
            <a:endParaRPr/>
          </a:p>
          <a:p>
            <a:pPr indent="0" lvl="0" marL="0" rtl="0" algn="l">
              <a:spcBef>
                <a:spcPts val="1200"/>
              </a:spcBef>
              <a:spcAft>
                <a:spcPts val="1200"/>
              </a:spcAft>
              <a:buNone/>
            </a:pPr>
            <a:r>
              <a:rPr lang="en"/>
              <a:t>Increasing the snow and increasing the longest run with the new chair lift, however, will not affect the revenue.</a:t>
            </a:r>
            <a:endParaRPr/>
          </a:p>
        </p:txBody>
      </p:sp>
      <p:pic>
        <p:nvPicPr>
          <p:cNvPr id="160" name="Google Shape;160;p17"/>
          <p:cNvPicPr preferRelativeResize="0"/>
          <p:nvPr/>
        </p:nvPicPr>
        <p:blipFill>
          <a:blip r:embed="rId3">
            <a:alphaModFix/>
          </a:blip>
          <a:stretch>
            <a:fillRect/>
          </a:stretch>
        </p:blipFill>
        <p:spPr>
          <a:xfrm>
            <a:off x="473875" y="2813900"/>
            <a:ext cx="8088976" cy="1945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the dataset you sent</a:t>
            </a:r>
            <a:endParaRPr/>
          </a:p>
        </p:txBody>
      </p:sp>
      <p:sp>
        <p:nvSpPr>
          <p:cNvPr id="166" name="Google Shape;166;p18"/>
          <p:cNvSpPr txBox="1"/>
          <p:nvPr>
            <p:ph idx="1" type="body"/>
          </p:nvPr>
        </p:nvSpPr>
        <p:spPr>
          <a:xfrm>
            <a:off x="1252650" y="1530175"/>
            <a:ext cx="22536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Our </a:t>
            </a:r>
            <a:r>
              <a:rPr lang="en"/>
              <a:t>linear regression model the strongest determining coefficients of Big Mountain’s popularity and higher price tag for tickets:</a:t>
            </a:r>
            <a:endParaRPr/>
          </a:p>
          <a:p>
            <a:pPr indent="-304958" lvl="0" marL="457200" rtl="0" algn="l">
              <a:spcBef>
                <a:spcPts val="1200"/>
              </a:spcBef>
              <a:spcAft>
                <a:spcPts val="0"/>
              </a:spcAft>
              <a:buSzPct val="100000"/>
              <a:buChar char="-"/>
            </a:pPr>
            <a:r>
              <a:rPr lang="en"/>
              <a:t>Vertical Drop</a:t>
            </a:r>
            <a:endParaRPr/>
          </a:p>
          <a:p>
            <a:pPr indent="-304958" lvl="0" marL="457200" rtl="0" algn="l">
              <a:spcBef>
                <a:spcPts val="0"/>
              </a:spcBef>
              <a:spcAft>
                <a:spcPts val="0"/>
              </a:spcAft>
              <a:buSzPct val="100000"/>
              <a:buChar char="-"/>
            </a:pPr>
            <a:r>
              <a:rPr lang="en"/>
              <a:t>Snow Making</a:t>
            </a:r>
            <a:endParaRPr/>
          </a:p>
          <a:p>
            <a:pPr indent="-304958" lvl="0" marL="457200" rtl="0" algn="l">
              <a:spcBef>
                <a:spcPts val="0"/>
              </a:spcBef>
              <a:spcAft>
                <a:spcPts val="0"/>
              </a:spcAft>
              <a:buSzPct val="100000"/>
              <a:buChar char="-"/>
            </a:pPr>
            <a:r>
              <a:rPr lang="en"/>
              <a:t># of Chairs</a:t>
            </a:r>
            <a:endParaRPr/>
          </a:p>
          <a:p>
            <a:pPr indent="-304958" lvl="0" marL="457200" rtl="0" algn="l">
              <a:spcBef>
                <a:spcPts val="0"/>
              </a:spcBef>
              <a:spcAft>
                <a:spcPts val="0"/>
              </a:spcAft>
              <a:buSzPct val="100000"/>
              <a:buChar char="-"/>
            </a:pPr>
            <a:r>
              <a:rPr lang="en"/>
              <a:t># of Runs</a:t>
            </a:r>
            <a:endParaRPr/>
          </a:p>
          <a:p>
            <a:pPr indent="-304958" lvl="0" marL="457200" rtl="0" algn="l">
              <a:spcBef>
                <a:spcPts val="0"/>
              </a:spcBef>
              <a:spcAft>
                <a:spcPts val="0"/>
              </a:spcAft>
              <a:buSzPct val="100000"/>
              <a:buChar char="-"/>
            </a:pPr>
            <a:r>
              <a:rPr lang="en"/>
              <a:t>Longest Run</a:t>
            </a:r>
            <a:endParaRPr/>
          </a:p>
          <a:p>
            <a:pPr indent="-304958" lvl="0" marL="457200" rtl="0" algn="l">
              <a:spcBef>
                <a:spcPts val="0"/>
              </a:spcBef>
              <a:spcAft>
                <a:spcPts val="0"/>
              </a:spcAft>
              <a:buSzPct val="100000"/>
              <a:buChar char="-"/>
            </a:pPr>
            <a:r>
              <a:rPr lang="en"/>
              <a:t>Trams</a:t>
            </a:r>
            <a:endParaRPr/>
          </a:p>
          <a:p>
            <a:pPr indent="-304958" lvl="0" marL="457200" rtl="0" algn="l">
              <a:spcBef>
                <a:spcPts val="0"/>
              </a:spcBef>
              <a:spcAft>
                <a:spcPts val="0"/>
              </a:spcAft>
              <a:buSzPct val="100000"/>
              <a:buChar char="-"/>
            </a:pPr>
            <a:r>
              <a:rPr lang="en"/>
              <a:t>Skiable Terrain</a:t>
            </a:r>
            <a:endParaRPr/>
          </a:p>
          <a:p>
            <a:pPr indent="0" lvl="0" marL="0" rtl="0" algn="l">
              <a:spcBef>
                <a:spcPts val="120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3506250" y="1495375"/>
            <a:ext cx="5394074" cy="294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despite being a pricier resort than both national and Montana averages, may be justified in raising its ticket price based on its superior offerings. Compared to the average resort, Big Mountain boasts higher elevation, more snow-making capabilities, more chairs and fast quads, and more skiable terrain. While closing a run likely won't impact revenue, adding a new run with a 150-foot vertical drop holds promise for a significant rise in both ticket price and revenue. Overall, further exploration of both scenarios 1 and 2 (close the least performing run and adding a 150 run) is recommended, with cost analysis being a crucial next step.</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