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691" r:id="rId2"/>
    <p:sldMasterId id="2147483694" r:id="rId3"/>
    <p:sldMasterId id="2147483704" r:id="rId4"/>
  </p:sldMasterIdLst>
  <p:notesMasterIdLst>
    <p:notesMasterId r:id="rId31"/>
  </p:notesMasterIdLst>
  <p:handoutMasterIdLst>
    <p:handoutMasterId r:id="rId32"/>
  </p:handoutMasterIdLst>
  <p:sldIdLst>
    <p:sldId id="258" r:id="rId5"/>
    <p:sldId id="266" r:id="rId6"/>
    <p:sldId id="261" r:id="rId7"/>
    <p:sldId id="259" r:id="rId8"/>
    <p:sldId id="267" r:id="rId9"/>
    <p:sldId id="260" r:id="rId10"/>
    <p:sldId id="272" r:id="rId11"/>
    <p:sldId id="273" r:id="rId12"/>
    <p:sldId id="275" r:id="rId13"/>
    <p:sldId id="292" r:id="rId14"/>
    <p:sldId id="281" r:id="rId15"/>
    <p:sldId id="282" r:id="rId16"/>
    <p:sldId id="277" r:id="rId17"/>
    <p:sldId id="279" r:id="rId18"/>
    <p:sldId id="278" r:id="rId19"/>
    <p:sldId id="280" r:id="rId20"/>
    <p:sldId id="283" r:id="rId21"/>
    <p:sldId id="284" r:id="rId22"/>
    <p:sldId id="287" r:id="rId23"/>
    <p:sldId id="285" r:id="rId24"/>
    <p:sldId id="286" r:id="rId25"/>
    <p:sldId id="290" r:id="rId26"/>
    <p:sldId id="289" r:id="rId27"/>
    <p:sldId id="293" r:id="rId28"/>
    <p:sldId id="294" r:id="rId29"/>
    <p:sldId id="295"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CCFF"/>
    <a:srgbClr val="66FFFF"/>
    <a:srgbClr val="FFFFCC"/>
    <a:srgbClr val="339933"/>
    <a:srgbClr val="FFFF99"/>
    <a:srgbClr val="007600"/>
    <a:srgbClr val="0E472D"/>
    <a:srgbClr val="FBE31A"/>
    <a:srgbClr val="0B4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8"/>
    <p:restoredTop sz="82721"/>
  </p:normalViewPr>
  <p:slideViewPr>
    <p:cSldViewPr snapToGrid="0" snapToObjects="1">
      <p:cViewPr varScale="1">
        <p:scale>
          <a:sx n="120" d="100"/>
          <a:sy n="120" d="100"/>
        </p:scale>
        <p:origin x="184" y="496"/>
      </p:cViewPr>
      <p:guideLst/>
    </p:cSldViewPr>
  </p:slideViewPr>
  <p:notesTextViewPr>
    <p:cViewPr>
      <p:scale>
        <a:sx n="1" d="1"/>
        <a:sy n="1" d="1"/>
      </p:scale>
      <p:origin x="0" y="0"/>
    </p:cViewPr>
  </p:notesTextViewPr>
  <p:notesViewPr>
    <p:cSldViewPr snapToGrid="0" snapToObjects="1">
      <p:cViewPr varScale="1">
        <p:scale>
          <a:sx n="156" d="100"/>
          <a:sy n="156" d="100"/>
        </p:scale>
        <p:origin x="415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A9CDE1-CA5B-0247-A43D-7376A20431E9}" type="datetimeFigureOut">
              <a:rPr lang="en-US" smtClean="0"/>
              <a:t>12/6/21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00146C-0EFC-6F41-9322-64E1AA29A9F7}" type="slidenum">
              <a:rPr lang="en-US" smtClean="0"/>
              <a:t>‹#›</a:t>
            </a:fld>
            <a:endParaRPr lang="en-US"/>
          </a:p>
        </p:txBody>
      </p:sp>
    </p:spTree>
    <p:extLst>
      <p:ext uri="{BB962C8B-B14F-4D97-AF65-F5344CB8AC3E}">
        <p14:creationId xmlns:p14="http://schemas.microsoft.com/office/powerpoint/2010/main" val="38923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3C35A-8BF7-5B47-8AD3-2CCCD1288B72}"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E5A1-DF78-C547-86AD-9F624F5907BE}" type="slidenum">
              <a:rPr lang="en-US" smtClean="0"/>
              <a:t>‹#›</a:t>
            </a:fld>
            <a:endParaRPr lang="en-US"/>
          </a:p>
        </p:txBody>
      </p:sp>
    </p:spTree>
    <p:extLst>
      <p:ext uri="{BB962C8B-B14F-4D97-AF65-F5344CB8AC3E}">
        <p14:creationId xmlns:p14="http://schemas.microsoft.com/office/powerpoint/2010/main" val="37380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Team Silverback? </a:t>
            </a:r>
          </a:p>
          <a:p>
            <a:r>
              <a:rPr lang="en-US" dirty="0"/>
              <a:t>Because of our original project Idea</a:t>
            </a:r>
          </a:p>
        </p:txBody>
      </p:sp>
      <p:sp>
        <p:nvSpPr>
          <p:cNvPr id="4" name="Slide Number Placeholder 3"/>
          <p:cNvSpPr>
            <a:spLocks noGrp="1"/>
          </p:cNvSpPr>
          <p:nvPr>
            <p:ph type="sldNum" sz="quarter" idx="5"/>
          </p:nvPr>
        </p:nvSpPr>
        <p:spPr/>
        <p:txBody>
          <a:bodyPr/>
          <a:lstStyle/>
          <a:p>
            <a:fld id="{C051E5A1-DF78-C547-86AD-9F624F5907BE}" type="slidenum">
              <a:rPr lang="en-US" smtClean="0"/>
              <a:t>1</a:t>
            </a:fld>
            <a:endParaRPr lang="en-US"/>
          </a:p>
        </p:txBody>
      </p:sp>
    </p:spTree>
    <p:extLst>
      <p:ext uri="{BB962C8B-B14F-4D97-AF65-F5344CB8AC3E}">
        <p14:creationId xmlns:p14="http://schemas.microsoft.com/office/powerpoint/2010/main" val="333605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9x9 puzzles, serial is already fast, so the overhead of creating more threads outweighs the performance gained. Seems to be fastest right around where the number of threads equals the size of the puzzle. Also talk about how this range is very small (only 0 to 0.2 seconds so the difference between the number threads used is minimal</a:t>
            </a:r>
          </a:p>
        </p:txBody>
      </p:sp>
      <p:sp>
        <p:nvSpPr>
          <p:cNvPr id="4" name="Slide Number Placeholder 3"/>
          <p:cNvSpPr>
            <a:spLocks noGrp="1"/>
          </p:cNvSpPr>
          <p:nvPr>
            <p:ph type="sldNum" sz="quarter" idx="5"/>
          </p:nvPr>
        </p:nvSpPr>
        <p:spPr/>
        <p:txBody>
          <a:bodyPr/>
          <a:lstStyle/>
          <a:p>
            <a:fld id="{C051E5A1-DF78-C547-86AD-9F624F5907BE}" type="slidenum">
              <a:rPr lang="en-US" smtClean="0"/>
              <a:t>20</a:t>
            </a:fld>
            <a:endParaRPr lang="en-US"/>
          </a:p>
        </p:txBody>
      </p:sp>
    </p:spTree>
    <p:extLst>
      <p:ext uri="{BB962C8B-B14F-4D97-AF65-F5344CB8AC3E}">
        <p14:creationId xmlns:p14="http://schemas.microsoft.com/office/powerpoint/2010/main" val="316988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our parallel method is around the same speed as our serial implementation. However, as we increase the number of threads, it quickly become much faster</a:t>
            </a:r>
          </a:p>
        </p:txBody>
      </p:sp>
      <p:sp>
        <p:nvSpPr>
          <p:cNvPr id="4" name="Slide Number Placeholder 3"/>
          <p:cNvSpPr>
            <a:spLocks noGrp="1"/>
          </p:cNvSpPr>
          <p:nvPr>
            <p:ph type="sldNum" sz="quarter" idx="5"/>
          </p:nvPr>
        </p:nvSpPr>
        <p:spPr/>
        <p:txBody>
          <a:bodyPr/>
          <a:lstStyle/>
          <a:p>
            <a:fld id="{C051E5A1-DF78-C547-86AD-9F624F5907BE}" type="slidenum">
              <a:rPr lang="en-US" smtClean="0"/>
              <a:t>21</a:t>
            </a:fld>
            <a:endParaRPr lang="en-US"/>
          </a:p>
        </p:txBody>
      </p:sp>
    </p:spTree>
    <p:extLst>
      <p:ext uri="{BB962C8B-B14F-4D97-AF65-F5344CB8AC3E}">
        <p14:creationId xmlns:p14="http://schemas.microsoft.com/office/powerpoint/2010/main" val="2620741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9x9 is already fast for serial, so it is hard to beat with our parallel implementation</a:t>
            </a:r>
          </a:p>
        </p:txBody>
      </p:sp>
      <p:sp>
        <p:nvSpPr>
          <p:cNvPr id="4" name="Slide Number Placeholder 3"/>
          <p:cNvSpPr>
            <a:spLocks noGrp="1"/>
          </p:cNvSpPr>
          <p:nvPr>
            <p:ph type="sldNum" sz="quarter" idx="5"/>
          </p:nvPr>
        </p:nvSpPr>
        <p:spPr/>
        <p:txBody>
          <a:bodyPr/>
          <a:lstStyle/>
          <a:p>
            <a:fld id="{C051E5A1-DF78-C547-86AD-9F624F5907BE}" type="slidenum">
              <a:rPr lang="en-US" smtClean="0"/>
              <a:t>22</a:t>
            </a:fld>
            <a:endParaRPr lang="en-US"/>
          </a:p>
        </p:txBody>
      </p:sp>
    </p:spTree>
    <p:extLst>
      <p:ext uri="{BB962C8B-B14F-4D97-AF65-F5344CB8AC3E}">
        <p14:creationId xmlns:p14="http://schemas.microsoft.com/office/powerpoint/2010/main" val="327328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parallel 16x16 method is much faster.</a:t>
            </a:r>
          </a:p>
        </p:txBody>
      </p:sp>
      <p:sp>
        <p:nvSpPr>
          <p:cNvPr id="4" name="Slide Number Placeholder 3"/>
          <p:cNvSpPr>
            <a:spLocks noGrp="1"/>
          </p:cNvSpPr>
          <p:nvPr>
            <p:ph type="sldNum" sz="quarter" idx="5"/>
          </p:nvPr>
        </p:nvSpPr>
        <p:spPr/>
        <p:txBody>
          <a:bodyPr/>
          <a:lstStyle/>
          <a:p>
            <a:fld id="{C051E5A1-DF78-C547-86AD-9F624F5907BE}" type="slidenum">
              <a:rPr lang="en-US" smtClean="0"/>
              <a:t>23</a:t>
            </a:fld>
            <a:endParaRPr lang="en-US"/>
          </a:p>
        </p:txBody>
      </p:sp>
    </p:spTree>
    <p:extLst>
      <p:ext uri="{BB962C8B-B14F-4D97-AF65-F5344CB8AC3E}">
        <p14:creationId xmlns:p14="http://schemas.microsoft.com/office/powerpoint/2010/main" val="87883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DQN for everyone.</a:t>
            </a:r>
          </a:p>
        </p:txBody>
      </p:sp>
      <p:sp>
        <p:nvSpPr>
          <p:cNvPr id="4" name="Slide Number Placeholder 3"/>
          <p:cNvSpPr>
            <a:spLocks noGrp="1"/>
          </p:cNvSpPr>
          <p:nvPr>
            <p:ph type="sldNum" sz="quarter" idx="5"/>
          </p:nvPr>
        </p:nvSpPr>
        <p:spPr/>
        <p:txBody>
          <a:bodyPr/>
          <a:lstStyle/>
          <a:p>
            <a:fld id="{C051E5A1-DF78-C547-86AD-9F624F5907BE}" type="slidenum">
              <a:rPr lang="en-US" smtClean="0"/>
              <a:t>3</a:t>
            </a:fld>
            <a:endParaRPr lang="en-US"/>
          </a:p>
        </p:txBody>
      </p:sp>
    </p:spTree>
    <p:extLst>
      <p:ext uri="{BB962C8B-B14F-4D97-AF65-F5344CB8AC3E}">
        <p14:creationId xmlns:p14="http://schemas.microsoft.com/office/powerpoint/2010/main" val="196574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5</a:t>
            </a:fld>
            <a:endParaRPr lang="en-US"/>
          </a:p>
        </p:txBody>
      </p:sp>
    </p:spTree>
    <p:extLst>
      <p:ext uri="{BB962C8B-B14F-4D97-AF65-F5344CB8AC3E}">
        <p14:creationId xmlns:p14="http://schemas.microsoft.com/office/powerpoint/2010/main" val="47739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9</a:t>
            </a:fld>
            <a:endParaRPr lang="en-US"/>
          </a:p>
        </p:txBody>
      </p:sp>
    </p:spTree>
    <p:extLst>
      <p:ext uri="{BB962C8B-B14F-4D97-AF65-F5344CB8AC3E}">
        <p14:creationId xmlns:p14="http://schemas.microsoft.com/office/powerpoint/2010/main" val="118707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14</a:t>
            </a:fld>
            <a:endParaRPr lang="en-US"/>
          </a:p>
        </p:txBody>
      </p:sp>
    </p:spTree>
    <p:extLst>
      <p:ext uri="{BB962C8B-B14F-4D97-AF65-F5344CB8AC3E}">
        <p14:creationId xmlns:p14="http://schemas.microsoft.com/office/powerpoint/2010/main" val="4079550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15</a:t>
            </a:fld>
            <a:endParaRPr lang="en-US"/>
          </a:p>
        </p:txBody>
      </p:sp>
    </p:spTree>
    <p:extLst>
      <p:ext uri="{BB962C8B-B14F-4D97-AF65-F5344CB8AC3E}">
        <p14:creationId xmlns:p14="http://schemas.microsoft.com/office/powerpoint/2010/main" val="284403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16</a:t>
            </a:fld>
            <a:endParaRPr lang="en-US"/>
          </a:p>
        </p:txBody>
      </p:sp>
    </p:spTree>
    <p:extLst>
      <p:ext uri="{BB962C8B-B14F-4D97-AF65-F5344CB8AC3E}">
        <p14:creationId xmlns:p14="http://schemas.microsoft.com/office/powerpoint/2010/main" val="2719417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17</a:t>
            </a:fld>
            <a:endParaRPr lang="en-US"/>
          </a:p>
        </p:txBody>
      </p:sp>
    </p:spTree>
    <p:extLst>
      <p:ext uri="{BB962C8B-B14F-4D97-AF65-F5344CB8AC3E}">
        <p14:creationId xmlns:p14="http://schemas.microsoft.com/office/powerpoint/2010/main" val="269715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E5A1-DF78-C547-86AD-9F624F5907BE}" type="slidenum">
              <a:rPr lang="en-US" smtClean="0"/>
              <a:t>18</a:t>
            </a:fld>
            <a:endParaRPr lang="en-US"/>
          </a:p>
        </p:txBody>
      </p:sp>
    </p:spTree>
    <p:extLst>
      <p:ext uri="{BB962C8B-B14F-4D97-AF65-F5344CB8AC3E}">
        <p14:creationId xmlns:p14="http://schemas.microsoft.com/office/powerpoint/2010/main" val="174658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0663" y="825105"/>
            <a:ext cx="7302675"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920663" y="3184519"/>
            <a:ext cx="7302675"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fld id="{5DA2B50E-326C-7E4B-AB85-F0AE24E52B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4"/>
            <a:ext cx="7602538" cy="994172"/>
          </a:xfrm>
        </p:spPr>
        <p:txBody>
          <a:bodyPr/>
          <a:lstStyle/>
          <a:p>
            <a:r>
              <a:rPr lang="en-US" dirty="0"/>
              <a:t>Click to edit Master title style</a:t>
            </a:r>
          </a:p>
        </p:txBody>
      </p:sp>
      <p:sp>
        <p:nvSpPr>
          <p:cNvPr id="3" name="Text Placeholder 2"/>
          <p:cNvSpPr>
            <a:spLocks noGrp="1"/>
          </p:cNvSpPr>
          <p:nvPr>
            <p:ph type="body" idx="1"/>
          </p:nvPr>
        </p:nvSpPr>
        <p:spPr>
          <a:xfrm>
            <a:off x="914400" y="1260872"/>
            <a:ext cx="3714750" cy="617934"/>
          </a:xfrm>
        </p:spPr>
        <p:txBody>
          <a:bodyPr anchor="b"/>
          <a:lstStyle>
            <a:lvl1pPr marL="0" indent="0">
              <a:buNone/>
              <a:defRPr sz="18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914400" y="1878806"/>
            <a:ext cx="3714750" cy="2536619"/>
          </a:xfrm>
        </p:spPr>
        <p:txBody>
          <a:bodyPr/>
          <a:lstStyle/>
          <a:p>
            <a:pPr lvl="0"/>
            <a:r>
              <a:rPr lang="en-US" dirty="0"/>
              <a:t>Click to edit Master text styles</a:t>
            </a:r>
          </a:p>
        </p:txBody>
      </p:sp>
      <p:sp>
        <p:nvSpPr>
          <p:cNvPr id="5" name="Text Placeholder 4"/>
          <p:cNvSpPr>
            <a:spLocks noGrp="1"/>
          </p:cNvSpPr>
          <p:nvPr>
            <p:ph type="body" sz="quarter" idx="3"/>
          </p:nvPr>
        </p:nvSpPr>
        <p:spPr>
          <a:xfrm>
            <a:off x="4772416" y="1260872"/>
            <a:ext cx="3744522" cy="617934"/>
          </a:xfrm>
        </p:spPr>
        <p:txBody>
          <a:bodyPr anchor="b"/>
          <a:lstStyle>
            <a:lvl1pPr marL="0" indent="0">
              <a:buNone/>
              <a:defRPr sz="18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772416" y="1878806"/>
            <a:ext cx="3744522" cy="2536619"/>
          </a:xfrm>
        </p:spPr>
        <p:txBody>
          <a:bodyPr/>
          <a:lstStyle/>
          <a:p>
            <a:pPr lvl="0"/>
            <a:r>
              <a:rPr lang="en-US" dirty="0"/>
              <a:t>Click to edit Master text styles</a:t>
            </a:r>
          </a:p>
        </p:txBody>
      </p:sp>
      <p:sp>
        <p:nvSpPr>
          <p:cNvPr id="10" name="Slide Number Placeholder 9"/>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204937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38643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847522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214" y="342900"/>
            <a:ext cx="2949575" cy="1200150"/>
          </a:xfrm>
        </p:spPr>
        <p:txBody>
          <a:bodyPr anchor="t">
            <a:normAutofit/>
          </a:bodyPr>
          <a:lstStyle>
            <a:lvl1pPr>
              <a:defRPr sz="2700"/>
            </a:lvl1pPr>
          </a:lstStyle>
          <a:p>
            <a:r>
              <a:rPr lang="en-US" dirty="0"/>
              <a:t>Click to edit Master title style</a:t>
            </a:r>
          </a:p>
        </p:txBody>
      </p:sp>
      <p:sp>
        <p:nvSpPr>
          <p:cNvPr id="3" name="Content Placeholder 2"/>
          <p:cNvSpPr>
            <a:spLocks noGrp="1"/>
          </p:cNvSpPr>
          <p:nvPr>
            <p:ph idx="1"/>
          </p:nvPr>
        </p:nvSpPr>
        <p:spPr>
          <a:xfrm>
            <a:off x="4083485" y="342901"/>
            <a:ext cx="4433453" cy="40528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p:txBody>
      </p:sp>
      <p:sp>
        <p:nvSpPr>
          <p:cNvPr id="4" name="Text Placeholder 3"/>
          <p:cNvSpPr>
            <a:spLocks noGrp="1"/>
          </p:cNvSpPr>
          <p:nvPr>
            <p:ph type="body" sz="half" idx="2"/>
          </p:nvPr>
        </p:nvSpPr>
        <p:spPr>
          <a:xfrm>
            <a:off x="938214" y="1543050"/>
            <a:ext cx="2949575" cy="2858691"/>
          </a:xfrm>
        </p:spPr>
        <p:txBody>
          <a:bodyPr>
            <a:normAutofit/>
          </a:bodyPr>
          <a:lstStyle>
            <a:lvl1pPr marL="0" indent="0">
              <a:buNone/>
              <a:defRPr sz="21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Slide Number Placeholder 7"/>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4482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214" y="342900"/>
            <a:ext cx="2949575" cy="1200150"/>
          </a:xfrm>
        </p:spPr>
        <p:txBody>
          <a:bodyPr anchor="t">
            <a:normAutofit/>
          </a:bodyPr>
          <a:lstStyle>
            <a:lvl1pPr>
              <a:defRPr sz="2700"/>
            </a:lvl1pPr>
          </a:lstStyle>
          <a:p>
            <a:r>
              <a:rPr lang="en-US" dirty="0"/>
              <a:t>Click to edit Master title style</a:t>
            </a:r>
          </a:p>
        </p:txBody>
      </p:sp>
      <p:sp>
        <p:nvSpPr>
          <p:cNvPr id="3" name="Picture Placeholder 2"/>
          <p:cNvSpPr>
            <a:spLocks noGrp="1"/>
          </p:cNvSpPr>
          <p:nvPr>
            <p:ph type="pic" idx="1"/>
          </p:nvPr>
        </p:nvSpPr>
        <p:spPr>
          <a:xfrm>
            <a:off x="4064696" y="342901"/>
            <a:ext cx="4452242"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938214" y="1543050"/>
            <a:ext cx="2949575" cy="2858691"/>
          </a:xfrm>
        </p:spPr>
        <p:txBody>
          <a:bodyPr>
            <a:normAutofit/>
          </a:bodyPr>
          <a:lstStyle>
            <a:lvl1pPr marL="0" indent="0">
              <a:buNone/>
              <a:defRPr sz="21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Slide Number Placeholder 7"/>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167237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Slide Number Placeholder 6"/>
          <p:cNvSpPr>
            <a:spLocks noGrp="1"/>
          </p:cNvSpPr>
          <p:nvPr>
            <p:ph type="sldNum" sz="quarter" idx="10"/>
          </p:nvPr>
        </p:nvSpPr>
        <p:spPr/>
        <p:txBody>
          <a:bodyPr/>
          <a:lstStyle/>
          <a:p>
            <a:fld id="{5DA2B50E-326C-7E4B-AB85-F0AE24E52B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1" y="825105"/>
            <a:ext cx="7321463"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914401" y="3184519"/>
            <a:ext cx="7321463"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fld id="{5DA2B50E-326C-7E4B-AB85-F0AE24E52B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Slide Number Placeholder 6"/>
          <p:cNvSpPr>
            <a:spLocks noGrp="1"/>
          </p:cNvSpPr>
          <p:nvPr>
            <p:ph type="sldNum" sz="quarter" idx="10"/>
          </p:nvPr>
        </p:nvSpPr>
        <p:spPr/>
        <p:txBody>
          <a:bodyPr/>
          <a:lstStyle/>
          <a:p>
            <a:fld id="{5DA2B50E-326C-7E4B-AB85-F0AE24E52B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97BADA0B-05D0-A247-B3F1-354956A0D889}" type="slidenum">
              <a:rPr lang="en-US" smtClean="0"/>
              <a:t>‹#›</a:t>
            </a:fld>
            <a:endParaRPr lang="en-US"/>
          </a:p>
        </p:txBody>
      </p:sp>
    </p:spTree>
    <p:extLst>
      <p:ext uri="{BB962C8B-B14F-4D97-AF65-F5344CB8AC3E}">
        <p14:creationId xmlns:p14="http://schemas.microsoft.com/office/powerpoint/2010/main" val="207129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2950" y="573000"/>
            <a:ext cx="7772399" cy="1221509"/>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742951" y="1965960"/>
            <a:ext cx="7772400" cy="217170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Slide Number Placeholder 6"/>
          <p:cNvSpPr>
            <a:spLocks noGrp="1"/>
          </p:cNvSpPr>
          <p:nvPr>
            <p:ph type="sldNum" sz="quarter" idx="10"/>
          </p:nvPr>
        </p:nvSpPr>
        <p:spPr/>
        <p:txBody>
          <a:bodyPr/>
          <a:lstStyle/>
          <a:p>
            <a:fld id="{97BADA0B-05D0-A247-B3F1-354956A0D889}" type="slidenum">
              <a:rPr lang="en-US" smtClean="0"/>
              <a:t>‹#›</a:t>
            </a:fld>
            <a:endParaRPr lang="en-US"/>
          </a:p>
        </p:txBody>
      </p:sp>
    </p:spTree>
    <p:extLst>
      <p:ext uri="{BB962C8B-B14F-4D97-AF65-F5344CB8AC3E}">
        <p14:creationId xmlns:p14="http://schemas.microsoft.com/office/powerpoint/2010/main" val="21848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250"/>
            </a:lvl1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87439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8250" y="760908"/>
            <a:ext cx="75971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918250" y="2920702"/>
            <a:ext cx="7597100" cy="1125140"/>
          </a:xfrm>
        </p:spPr>
        <p:txBody>
          <a:bodyPr>
            <a:normAutofit/>
          </a:bodyPr>
          <a:lstStyle>
            <a:lvl1pPr marL="0" indent="0">
              <a:buNone/>
              <a:defRPr sz="22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7" name="Slide Number Placeholder 6"/>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66171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13012" y="1369219"/>
            <a:ext cx="3735188" cy="3074390"/>
          </a:xfrm>
        </p:spPr>
        <p:txBody>
          <a:bodyPr>
            <a:normAutofit/>
          </a:bodyPr>
          <a:lstStyle>
            <a:lvl1pPr>
              <a:defRPr sz="2250"/>
            </a:lvl1pPr>
          </a:lstStyle>
          <a:p>
            <a:pPr lvl="0"/>
            <a:r>
              <a:rPr lang="en-US" dirty="0"/>
              <a:t>Click to edit Master text styles</a:t>
            </a:r>
          </a:p>
        </p:txBody>
      </p:sp>
      <p:sp>
        <p:nvSpPr>
          <p:cNvPr id="4" name="Content Placeholder 3"/>
          <p:cNvSpPr>
            <a:spLocks noGrp="1"/>
          </p:cNvSpPr>
          <p:nvPr>
            <p:ph sz="half" idx="2"/>
          </p:nvPr>
        </p:nvSpPr>
        <p:spPr>
          <a:xfrm>
            <a:off x="4816258" y="1369219"/>
            <a:ext cx="3699092" cy="3074390"/>
          </a:xfrm>
        </p:spPr>
        <p:txBody>
          <a:bodyPr>
            <a:normAutofit/>
          </a:bodyPr>
          <a:lstStyle>
            <a:lvl1pPr>
              <a:defRPr sz="2250"/>
            </a:lvl1pPr>
          </a:lstStyle>
          <a:p>
            <a:pPr lvl="0"/>
            <a:r>
              <a:rPr lang="en-US" dirty="0"/>
              <a:t>Click to edit Master text styles</a:t>
            </a:r>
          </a:p>
        </p:txBody>
      </p:sp>
      <p:sp>
        <p:nvSpPr>
          <p:cNvPr id="8" name="Slide Number Placeholder 7"/>
          <p:cNvSpPr>
            <a:spLocks noGrp="1"/>
          </p:cNvSpPr>
          <p:nvPr>
            <p:ph type="sldNum" sz="quarter" idx="10"/>
          </p:nvPr>
        </p:nvSpPr>
        <p:spPr/>
        <p:txBody>
          <a:bodyPr/>
          <a:lstStyle/>
          <a:p>
            <a:fld id="{EC94947C-1363-7F41-9BCC-01D0415EFAF9}" type="slidenum">
              <a:rPr lang="en-US" smtClean="0"/>
              <a:t>‹#›</a:t>
            </a:fld>
            <a:endParaRPr lang="en-US"/>
          </a:p>
        </p:txBody>
      </p:sp>
    </p:spTree>
    <p:extLst>
      <p:ext uri="{BB962C8B-B14F-4D97-AF65-F5344CB8AC3E}">
        <p14:creationId xmlns:p14="http://schemas.microsoft.com/office/powerpoint/2010/main" val="1752403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E472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975" y="818171"/>
            <a:ext cx="7601375"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974" y="1877093"/>
            <a:ext cx="7601376" cy="25691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09197" y="4712400"/>
            <a:ext cx="448056"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DA2B50E-326C-7E4B-AB85-F0AE24E52BEF}" type="slidenum">
              <a:rPr lang="en-US" smtClean="0"/>
              <a:t>‹#›</a:t>
            </a:fld>
            <a:endParaRPr lang="en-US"/>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976" y="-1"/>
            <a:ext cx="708152" cy="595884"/>
          </a:xfrm>
          <a:prstGeom prst="rect">
            <a:avLst/>
          </a:prstGeom>
        </p:spPr>
      </p:pic>
      <p:pic>
        <p:nvPicPr>
          <p:cNvPr id="8" name="Picture 7"/>
          <p:cNvPicPr>
            <a:picLocks noChangeAspect="1"/>
          </p:cNvPicPr>
          <p:nvPr userDrawn="1"/>
        </p:nvPicPr>
        <p:blipFill>
          <a:blip r:embed="rId5"/>
          <a:stretch>
            <a:fillRect/>
          </a:stretch>
        </p:blipFill>
        <p:spPr>
          <a:xfrm>
            <a:off x="7143750" y="4572518"/>
            <a:ext cx="1371600" cy="571500"/>
          </a:xfrm>
          <a:prstGeom prst="rect">
            <a:avLst/>
          </a:prstGeom>
        </p:spPr>
      </p:pic>
    </p:spTree>
    <p:extLst>
      <p:ext uri="{BB962C8B-B14F-4D97-AF65-F5344CB8AC3E}">
        <p14:creationId xmlns:p14="http://schemas.microsoft.com/office/powerpoint/2010/main" val="1680754115"/>
      </p:ext>
    </p:extLst>
  </p:cSld>
  <p:clrMap bg1="lt1" tx1="dk1" bg2="lt2" tx2="dk2" accent1="accent1" accent2="accent2" accent3="accent3" accent4="accent4" accent5="accent5" accent6="accent6" hlink="hlink" folHlink="folHlink"/>
  <p:sldLayoutIdLst>
    <p:sldLayoutId id="2147483690" r:id="rId1"/>
    <p:sldLayoutId id="2147483689" r:id="rId2"/>
  </p:sldLayoutIdLst>
  <p:txStyles>
    <p:titleStyle>
      <a:lvl1pPr algn="l" defTabSz="685800" rtl="0" eaLnBrk="1" latinLnBrk="0" hangingPunct="1">
        <a:lnSpc>
          <a:spcPct val="90000"/>
        </a:lnSpc>
        <a:spcBef>
          <a:spcPct val="0"/>
        </a:spcBef>
        <a:buNone/>
        <a:defRPr sz="3300" kern="1200">
          <a:solidFill>
            <a:srgbClr val="FFFFFF"/>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Open Sans" charset="0"/>
          <a:ea typeface="Open Sans" charset="0"/>
          <a:cs typeface="Open Sans"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Open Sans" charset="0"/>
          <a:ea typeface="Open Sans" charset="0"/>
          <a:cs typeface="Open Sans"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Open Sans" charset="0"/>
          <a:ea typeface="Open Sans" charset="0"/>
          <a:cs typeface="Open Sans"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Open Sans" charset="0"/>
          <a:ea typeface="Open Sans" charset="0"/>
          <a:cs typeface="Open Sans"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Open Sans" charset="0"/>
          <a:ea typeface="Open Sans" charset="0"/>
          <a:cs typeface="Open Sans"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013" y="818171"/>
            <a:ext cx="7317975"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013" y="1877094"/>
            <a:ext cx="7317975" cy="24482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319130" y="4712400"/>
            <a:ext cx="448056"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DA2B50E-326C-7E4B-AB85-F0AE24E52BEF}" type="slidenum">
              <a:rPr lang="en-US" smtClean="0"/>
              <a:t>‹#›</a:t>
            </a:fld>
            <a:endParaRPr lang="en-US"/>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014" y="0"/>
            <a:ext cx="704088" cy="592464"/>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76789" y="4567499"/>
            <a:ext cx="1369215" cy="576072"/>
          </a:xfrm>
          <a:prstGeom prst="rect">
            <a:avLst/>
          </a:prstGeom>
        </p:spPr>
      </p:pic>
    </p:spTree>
    <p:extLst>
      <p:ext uri="{BB962C8B-B14F-4D97-AF65-F5344CB8AC3E}">
        <p14:creationId xmlns:p14="http://schemas.microsoft.com/office/powerpoint/2010/main" val="940575489"/>
      </p:ext>
    </p:extLst>
  </p:cSld>
  <p:clrMap bg1="dk1" tx1="lt1" bg2="dk2" tx2="lt2" accent1="accent1" accent2="accent2" accent3="accent3" accent4="accent4" accent5="accent5" accent6="accent6" hlink="hlink" folHlink="folHlink"/>
  <p:sldLayoutIdLst>
    <p:sldLayoutId id="2147483693" r:id="rId1"/>
    <p:sldLayoutId id="2147483692" r:id="rId2"/>
  </p:sldLayoutIdLst>
  <p:txStyles>
    <p:titleStyle>
      <a:lvl1pPr algn="l" defTabSz="685800" rtl="0" eaLnBrk="1" latinLnBrk="0" hangingPunct="1">
        <a:lnSpc>
          <a:spcPct val="90000"/>
        </a:lnSpc>
        <a:spcBef>
          <a:spcPct val="0"/>
        </a:spcBef>
        <a:buNone/>
        <a:defRPr sz="3300" kern="1200">
          <a:solidFill>
            <a:srgbClr val="FFFFFF"/>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charset="0"/>
          <a:ea typeface="Open Sans" charset="0"/>
          <a:cs typeface="Open Sans"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charset="0"/>
          <a:ea typeface="Open Sans" charset="0"/>
          <a:cs typeface="Open Sans"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charset="0"/>
          <a:ea typeface="Open Sans" charset="0"/>
          <a:cs typeface="Open Sans"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charset="0"/>
          <a:ea typeface="Open Sans" charset="0"/>
          <a:cs typeface="Open Sans"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charset="0"/>
          <a:ea typeface="Open Sans" charset="0"/>
          <a:cs typeface="Open Sans"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76912" y="4570273"/>
            <a:ext cx="8467090" cy="583691"/>
          </a:xfrm>
          <a:prstGeom prst="rect">
            <a:avLst/>
          </a:prstGeom>
          <a:solidFill>
            <a:srgbClr val="0E4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76911" y="273339"/>
            <a:ext cx="7602338"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911" y="1428339"/>
            <a:ext cx="7602337" cy="2892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6457950" y="4717385"/>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BADA0B-05D0-A247-B3F1-354956A0D889}" type="slidenum">
              <a:rPr lang="en-US" smtClean="0"/>
              <a:t>‹#›</a:t>
            </a:fld>
            <a:endParaRPr lang="en-US"/>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4570721"/>
            <a:ext cx="676909" cy="583243"/>
          </a:xfrm>
          <a:prstGeom prst="rect">
            <a:avLst/>
          </a:prstGeom>
        </p:spPr>
      </p:pic>
      <p:pic>
        <p:nvPicPr>
          <p:cNvPr id="16" name="Picture 15"/>
          <p:cNvPicPr>
            <a:picLocks noChangeAspect="1"/>
          </p:cNvPicPr>
          <p:nvPr userDrawn="1"/>
        </p:nvPicPr>
        <p:blipFill>
          <a:blip r:embed="rId5"/>
          <a:stretch>
            <a:fillRect/>
          </a:stretch>
        </p:blipFill>
        <p:spPr>
          <a:xfrm>
            <a:off x="676911" y="4575343"/>
            <a:ext cx="1371600" cy="583691"/>
          </a:xfrm>
          <a:prstGeom prst="rect">
            <a:avLst/>
          </a:prstGeom>
        </p:spPr>
      </p:pic>
    </p:spTree>
    <p:extLst>
      <p:ext uri="{BB962C8B-B14F-4D97-AF65-F5344CB8AC3E}">
        <p14:creationId xmlns:p14="http://schemas.microsoft.com/office/powerpoint/2010/main" val="2071198532"/>
      </p:ext>
    </p:extLst>
  </p:cSld>
  <p:clrMap bg1="lt1" tx1="dk1" bg2="lt2" tx2="dk2" accent1="accent1" accent2="accent2" accent3="accent3" accent4="accent4" accent5="accent5" accent6="accent6" hlink="hlink" folHlink="folHlink"/>
  <p:sldLayoutIdLst>
    <p:sldLayoutId id="2147483695" r:id="rId1"/>
    <p:sldLayoutId id="2147483697" r:id="rId2"/>
  </p:sldLayoutIdLst>
  <p:txStyles>
    <p:titleStyle>
      <a:lvl1pPr algn="l" defTabSz="685800" rtl="0" eaLnBrk="1" latinLnBrk="0" hangingPunct="1">
        <a:lnSpc>
          <a:spcPct val="90000"/>
        </a:lnSpc>
        <a:spcBef>
          <a:spcPct val="0"/>
        </a:spcBef>
        <a:buNone/>
        <a:defRPr sz="330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Open Sans" charset="0"/>
          <a:ea typeface="Open Sans" charset="0"/>
          <a:cs typeface="Open Sans"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Open Sans" charset="0"/>
          <a:ea typeface="Open Sans" charset="0"/>
          <a:cs typeface="Open Sans" charset="0"/>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Open Sans" charset="0"/>
          <a:ea typeface="Open Sans" charset="0"/>
          <a:cs typeface="Open Sans" charset="0"/>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Open Sans" charset="0"/>
          <a:ea typeface="Open Sans" charset="0"/>
          <a:cs typeface="Open Sans" charset="0"/>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Open Sans" charset="0"/>
          <a:ea typeface="Open Sans" charset="0"/>
          <a:cs typeface="Open Sans"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6911" y="273844"/>
            <a:ext cx="7838439"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911" y="1369219"/>
            <a:ext cx="7838439" cy="2985611"/>
          </a:xfrm>
          <a:prstGeom prst="rect">
            <a:avLst/>
          </a:prstGeom>
        </p:spPr>
        <p:txBody>
          <a:bodyPr vert="horz" lIns="91440" tIns="45720" rIns="91440" bIns="45720" rtlCol="0">
            <a:normAutofit/>
          </a:bodyPr>
          <a:lstStyle/>
          <a:p>
            <a:pPr lvl="0"/>
            <a:r>
              <a:rPr lang="en-US" dirty="0"/>
              <a:t>Click to edit Master text styles</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C94947C-1363-7F41-9BCC-01D0415EFAF9}" type="slidenum">
              <a:rPr lang="en-US" smtClean="0"/>
              <a:t>‹#›</a:t>
            </a:fld>
            <a:endParaRPr lang="en-US"/>
          </a:p>
        </p:txBody>
      </p:sp>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 y="4573838"/>
            <a:ext cx="676910" cy="569595"/>
          </a:xfrm>
          <a:prstGeom prst="rect">
            <a:avLst/>
          </a:prstGeom>
        </p:spPr>
      </p:pic>
    </p:spTree>
    <p:extLst>
      <p:ext uri="{BB962C8B-B14F-4D97-AF65-F5344CB8AC3E}">
        <p14:creationId xmlns:p14="http://schemas.microsoft.com/office/powerpoint/2010/main" val="10467113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p:txStyles>
    <p:titleStyle>
      <a:lvl1pPr algn="l" defTabSz="685800" rtl="0" eaLnBrk="1" latinLnBrk="0" hangingPunct="1">
        <a:lnSpc>
          <a:spcPct val="90000"/>
        </a:lnSpc>
        <a:spcBef>
          <a:spcPct val="0"/>
        </a:spcBef>
        <a:buNone/>
        <a:defRPr sz="330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Open Sans" charset="0"/>
          <a:ea typeface="Open Sans" charset="0"/>
          <a:cs typeface="Open Sans"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Open Sans" charset="0"/>
          <a:ea typeface="Open Sans" charset="0"/>
          <a:cs typeface="Open Sans" charset="0"/>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Open Sans" charset="0"/>
          <a:ea typeface="Open Sans" charset="0"/>
          <a:cs typeface="Open Sans" charset="0"/>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Open Sans" charset="0"/>
          <a:ea typeface="Open Sans" charset="0"/>
          <a:cs typeface="Open Sans" charset="0"/>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Open Sans" charset="0"/>
          <a:ea typeface="Open Sans" charset="0"/>
          <a:cs typeface="Open Sans"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forum.enjoysudoku.com/su-doku-s-maths-t44-525.html#p15909" TargetMode="External"/><Relationship Id="rId2" Type="http://schemas.openxmlformats.org/officeDocument/2006/relationships/hyperlink" Target="https://www.dcc.fc.up.pt/~acm/sudoku.pdf" TargetMode="External"/><Relationship Id="rId1" Type="http://schemas.openxmlformats.org/officeDocument/2006/relationships/slideLayout" Target="../slideLayouts/slideLayout7.xml"/><Relationship Id="rId5" Type="http://schemas.openxmlformats.org/officeDocument/2006/relationships/hyperlink" Target="http://forum.enjoysudoku.com/number-of-possible-16x16-sudoku-grids-t37053.html" TargetMode="External"/><Relationship Id="rId4" Type="http://schemas.openxmlformats.org/officeDocument/2006/relationships/hyperlink" Target="http://www.afjarvis.staff.shef.ac.uk/sudoku/sudoku.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creativecommons.org/licenses/by-nc/3.0/" TargetMode="External"/><Relationship Id="rId4" Type="http://schemas.openxmlformats.org/officeDocument/2006/relationships/hyperlink" Target="https://mathwithbaddrawings.com/2017/01/04/1-2-trillion-ways-to-play-the-same-sudok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49908" y="781050"/>
            <a:ext cx="6044184" cy="1790700"/>
          </a:xfrm>
        </p:spPr>
        <p:txBody>
          <a:bodyPr/>
          <a:lstStyle/>
          <a:p>
            <a:r>
              <a:rPr lang="en-US" dirty="0">
                <a:latin typeface="Arial" charset="0"/>
                <a:ea typeface="Arial" charset="0"/>
                <a:cs typeface="Arial" charset="0"/>
              </a:rPr>
              <a:t>Parallel Sudoku Solver with OpenMP</a:t>
            </a:r>
            <a:endParaRPr lang="en-US" dirty="0"/>
          </a:p>
        </p:txBody>
      </p:sp>
      <p:sp>
        <p:nvSpPr>
          <p:cNvPr id="5" name="Subtitle 4"/>
          <p:cNvSpPr>
            <a:spLocks noGrp="1"/>
          </p:cNvSpPr>
          <p:nvPr>
            <p:ph type="subTitle" idx="1"/>
          </p:nvPr>
        </p:nvSpPr>
        <p:spPr/>
        <p:txBody>
          <a:bodyPr>
            <a:normAutofit fontScale="92500" lnSpcReduction="10000"/>
          </a:bodyPr>
          <a:lstStyle/>
          <a:p>
            <a:r>
              <a:rPr lang="en-US" dirty="0">
                <a:latin typeface="Arial" charset="0"/>
                <a:ea typeface="Arial" charset="0"/>
                <a:cs typeface="Arial" charset="0"/>
              </a:rPr>
              <a:t>Team Silverback</a:t>
            </a:r>
          </a:p>
          <a:p>
            <a:r>
              <a:rPr lang="en-US" dirty="0">
                <a:latin typeface="Arial" charset="0"/>
                <a:ea typeface="Arial" charset="0"/>
                <a:cs typeface="Arial" charset="0"/>
              </a:rPr>
              <a:t>Luke Vandecasteele</a:t>
            </a:r>
          </a:p>
          <a:p>
            <a:r>
              <a:rPr lang="en-US" dirty="0">
                <a:latin typeface="Arial" charset="0"/>
                <a:ea typeface="Arial" charset="0"/>
                <a:cs typeface="Arial" charset="0"/>
              </a:rPr>
              <a:t>Matthew Trappett</a:t>
            </a:r>
          </a:p>
          <a:p>
            <a:r>
              <a:rPr lang="en-US" dirty="0">
                <a:latin typeface="Arial" charset="0"/>
                <a:ea typeface="Arial" charset="0"/>
                <a:cs typeface="Arial" charset="0"/>
              </a:rPr>
              <a:t>November 29, 2021</a:t>
            </a:r>
          </a:p>
        </p:txBody>
      </p:sp>
    </p:spTree>
    <p:extLst>
      <p:ext uri="{BB962C8B-B14F-4D97-AF65-F5344CB8AC3E}">
        <p14:creationId xmlns:p14="http://schemas.microsoft.com/office/powerpoint/2010/main" val="198477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490-A8E9-4A65-A272-4B15CAEAC191}"/>
              </a:ext>
            </a:extLst>
          </p:cNvPr>
          <p:cNvSpPr>
            <a:spLocks noGrp="1"/>
          </p:cNvSpPr>
          <p:nvPr>
            <p:ph type="title"/>
          </p:nvPr>
        </p:nvSpPr>
        <p:spPr/>
        <p:txBody>
          <a:bodyPr/>
          <a:lstStyle/>
          <a:p>
            <a:r>
              <a:rPr lang="en-US" dirty="0"/>
              <a:t>Guess and Check Overview</a:t>
            </a:r>
          </a:p>
        </p:txBody>
      </p:sp>
      <p:sp>
        <p:nvSpPr>
          <p:cNvPr id="3" name="Content Placeholder 2">
            <a:extLst>
              <a:ext uri="{FF2B5EF4-FFF2-40B4-BE49-F238E27FC236}">
                <a16:creationId xmlns:a16="http://schemas.microsoft.com/office/drawing/2014/main" id="{CC1852D1-F5A4-419E-82BD-513C3F20964B}"/>
              </a:ext>
            </a:extLst>
          </p:cNvPr>
          <p:cNvSpPr>
            <a:spLocks noGrp="1"/>
          </p:cNvSpPr>
          <p:nvPr>
            <p:ph idx="1"/>
          </p:nvPr>
        </p:nvSpPr>
        <p:spPr/>
        <p:txBody>
          <a:bodyPr/>
          <a:lstStyle/>
          <a:p>
            <a:r>
              <a:rPr lang="en-US" dirty="0"/>
              <a:t>First, pick an empty tile</a:t>
            </a:r>
          </a:p>
          <a:p>
            <a:r>
              <a:rPr lang="en-US" dirty="0"/>
              <a:t>Make a guess</a:t>
            </a:r>
          </a:p>
          <a:p>
            <a:r>
              <a:rPr lang="en-US" dirty="0"/>
              <a:t>Apply elimination and lone ranger</a:t>
            </a:r>
          </a:p>
          <a:p>
            <a:r>
              <a:rPr lang="en-US" dirty="0"/>
              <a:t>Not valid: make a different guess</a:t>
            </a:r>
          </a:p>
          <a:p>
            <a:r>
              <a:rPr lang="en-US" dirty="0"/>
              <a:t>Valid and Complete: done</a:t>
            </a:r>
          </a:p>
          <a:p>
            <a:r>
              <a:rPr lang="en-US" dirty="0"/>
              <a:t>Valid and not complete: pick another empty tile and repeat</a:t>
            </a:r>
          </a:p>
          <a:p>
            <a:endParaRPr lang="en-US" dirty="0"/>
          </a:p>
        </p:txBody>
      </p:sp>
    </p:spTree>
    <p:extLst>
      <p:ext uri="{BB962C8B-B14F-4D97-AF65-F5344CB8AC3E}">
        <p14:creationId xmlns:p14="http://schemas.microsoft.com/office/powerpoint/2010/main" val="139539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ACFE4-3E16-450B-9802-28EC78CCFCD5}"/>
              </a:ext>
            </a:extLst>
          </p:cNvPr>
          <p:cNvSpPr txBox="1"/>
          <p:nvPr/>
        </p:nvSpPr>
        <p:spPr>
          <a:xfrm>
            <a:off x="4029389" y="741121"/>
            <a:ext cx="653143" cy="369332"/>
          </a:xfrm>
          <a:prstGeom prst="rect">
            <a:avLst/>
          </a:prstGeom>
          <a:noFill/>
        </p:spPr>
        <p:txBody>
          <a:bodyPr wrap="square" rtlCol="0">
            <a:spAutoFit/>
          </a:bodyPr>
          <a:lstStyle/>
          <a:p>
            <a:r>
              <a:rPr lang="en-US" dirty="0"/>
              <a:t>start</a:t>
            </a:r>
          </a:p>
        </p:txBody>
      </p:sp>
      <p:cxnSp>
        <p:nvCxnSpPr>
          <p:cNvPr id="5" name="Straight Connector 4">
            <a:extLst>
              <a:ext uri="{FF2B5EF4-FFF2-40B4-BE49-F238E27FC236}">
                <a16:creationId xmlns:a16="http://schemas.microsoft.com/office/drawing/2014/main" id="{E98A8E82-AACC-45C2-9350-CCD52DB9A03D}"/>
              </a:ext>
            </a:extLst>
          </p:cNvPr>
          <p:cNvCxnSpPr>
            <a:cxnSpLocks/>
            <a:endCxn id="15" idx="0"/>
          </p:cNvCxnSpPr>
          <p:nvPr/>
        </p:nvCxnSpPr>
        <p:spPr>
          <a:xfrm flipH="1">
            <a:off x="1810723" y="1006645"/>
            <a:ext cx="2160050" cy="342216"/>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24B5774-0B6B-40FA-B053-0FC257457A96}"/>
              </a:ext>
            </a:extLst>
          </p:cNvPr>
          <p:cNvCxnSpPr>
            <a:cxnSpLocks/>
          </p:cNvCxnSpPr>
          <p:nvPr/>
        </p:nvCxnSpPr>
        <p:spPr>
          <a:xfrm>
            <a:off x="4292320" y="1031630"/>
            <a:ext cx="1" cy="31723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984F8AA-8EE3-46A4-B14D-29A61D0DE26A}"/>
              </a:ext>
            </a:extLst>
          </p:cNvPr>
          <p:cNvCxnSpPr>
            <a:cxnSpLocks/>
            <a:endCxn id="17" idx="0"/>
          </p:cNvCxnSpPr>
          <p:nvPr/>
        </p:nvCxnSpPr>
        <p:spPr>
          <a:xfrm>
            <a:off x="4682532" y="1031630"/>
            <a:ext cx="2091385" cy="34599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5" name="Table 10">
            <a:extLst>
              <a:ext uri="{FF2B5EF4-FFF2-40B4-BE49-F238E27FC236}">
                <a16:creationId xmlns:a16="http://schemas.microsoft.com/office/drawing/2014/main" id="{56FAA286-A915-43B3-A91A-B142FD5A4306}"/>
              </a:ext>
            </a:extLst>
          </p:cNvPr>
          <p:cNvGraphicFramePr>
            <a:graphicFrameLocks noGrp="1"/>
          </p:cNvGraphicFramePr>
          <p:nvPr>
            <p:extLst>
              <p:ext uri="{D42A27DB-BD31-4B8C-83A1-F6EECF244321}">
                <p14:modId xmlns:p14="http://schemas.microsoft.com/office/powerpoint/2010/main" val="3103400830"/>
              </p:ext>
            </p:extLst>
          </p:nvPr>
        </p:nvGraphicFramePr>
        <p:xfrm>
          <a:off x="1489176" y="1348861"/>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6" name="Table 10">
            <a:extLst>
              <a:ext uri="{FF2B5EF4-FFF2-40B4-BE49-F238E27FC236}">
                <a16:creationId xmlns:a16="http://schemas.microsoft.com/office/drawing/2014/main" id="{1C67CA54-5019-4714-818D-6AB589AE95F1}"/>
              </a:ext>
            </a:extLst>
          </p:cNvPr>
          <p:cNvGraphicFramePr>
            <a:graphicFrameLocks noGrp="1"/>
          </p:cNvGraphicFramePr>
          <p:nvPr>
            <p:extLst>
              <p:ext uri="{D42A27DB-BD31-4B8C-83A1-F6EECF244321}">
                <p14:modId xmlns:p14="http://schemas.microsoft.com/office/powerpoint/2010/main" val="403238045"/>
              </p:ext>
            </p:extLst>
          </p:nvPr>
        </p:nvGraphicFramePr>
        <p:xfrm>
          <a:off x="3970773" y="1344406"/>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7" name="Table 10">
            <a:extLst>
              <a:ext uri="{FF2B5EF4-FFF2-40B4-BE49-F238E27FC236}">
                <a16:creationId xmlns:a16="http://schemas.microsoft.com/office/drawing/2014/main" id="{FE158DBA-65AE-4DF9-8218-518BF668C877}"/>
              </a:ext>
            </a:extLst>
          </p:cNvPr>
          <p:cNvGraphicFramePr>
            <a:graphicFrameLocks noGrp="1"/>
          </p:cNvGraphicFramePr>
          <p:nvPr>
            <p:extLst>
              <p:ext uri="{D42A27DB-BD31-4B8C-83A1-F6EECF244321}">
                <p14:modId xmlns:p14="http://schemas.microsoft.com/office/powerpoint/2010/main" val="810180378"/>
              </p:ext>
            </p:extLst>
          </p:nvPr>
        </p:nvGraphicFramePr>
        <p:xfrm>
          <a:off x="6452370" y="137762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8" name="Table 10">
            <a:extLst>
              <a:ext uri="{FF2B5EF4-FFF2-40B4-BE49-F238E27FC236}">
                <a16:creationId xmlns:a16="http://schemas.microsoft.com/office/drawing/2014/main" id="{918A9533-905C-4CAB-B9E2-0AE9DD6ADDAE}"/>
              </a:ext>
            </a:extLst>
          </p:cNvPr>
          <p:cNvGraphicFramePr>
            <a:graphicFrameLocks noGrp="1"/>
          </p:cNvGraphicFramePr>
          <p:nvPr>
            <p:extLst>
              <p:ext uri="{D42A27DB-BD31-4B8C-83A1-F6EECF244321}">
                <p14:modId xmlns:p14="http://schemas.microsoft.com/office/powerpoint/2010/main" val="3902620910"/>
              </p:ext>
            </p:extLst>
          </p:nvPr>
        </p:nvGraphicFramePr>
        <p:xfrm>
          <a:off x="351692" y="293349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9" name="Table 10">
            <a:extLst>
              <a:ext uri="{FF2B5EF4-FFF2-40B4-BE49-F238E27FC236}">
                <a16:creationId xmlns:a16="http://schemas.microsoft.com/office/drawing/2014/main" id="{86F942BB-F143-4D59-975B-C8F935E064DB}"/>
              </a:ext>
            </a:extLst>
          </p:cNvPr>
          <p:cNvGraphicFramePr>
            <a:graphicFrameLocks noGrp="1"/>
          </p:cNvGraphicFramePr>
          <p:nvPr>
            <p:extLst>
              <p:ext uri="{D42A27DB-BD31-4B8C-83A1-F6EECF244321}">
                <p14:modId xmlns:p14="http://schemas.microsoft.com/office/powerpoint/2010/main" val="4275486087"/>
              </p:ext>
            </p:extLst>
          </p:nvPr>
        </p:nvGraphicFramePr>
        <p:xfrm>
          <a:off x="1206824" y="293349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0" name="Table 10">
            <a:extLst>
              <a:ext uri="{FF2B5EF4-FFF2-40B4-BE49-F238E27FC236}">
                <a16:creationId xmlns:a16="http://schemas.microsoft.com/office/drawing/2014/main" id="{4B4DC00E-005E-43D2-9BE7-758ECD9E3DB0}"/>
              </a:ext>
            </a:extLst>
          </p:cNvPr>
          <p:cNvGraphicFramePr>
            <a:graphicFrameLocks noGrp="1"/>
          </p:cNvGraphicFramePr>
          <p:nvPr>
            <p:extLst>
              <p:ext uri="{D42A27DB-BD31-4B8C-83A1-F6EECF244321}">
                <p14:modId xmlns:p14="http://schemas.microsoft.com/office/powerpoint/2010/main" val="3545101848"/>
              </p:ext>
            </p:extLst>
          </p:nvPr>
        </p:nvGraphicFramePr>
        <p:xfrm>
          <a:off x="2061957" y="2931611"/>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7" name="Table 10">
            <a:extLst>
              <a:ext uri="{FF2B5EF4-FFF2-40B4-BE49-F238E27FC236}">
                <a16:creationId xmlns:a16="http://schemas.microsoft.com/office/drawing/2014/main" id="{1710B384-B2E5-438F-A836-775AC12F4701}"/>
              </a:ext>
            </a:extLst>
          </p:cNvPr>
          <p:cNvGraphicFramePr>
            <a:graphicFrameLocks noGrp="1"/>
          </p:cNvGraphicFramePr>
          <p:nvPr>
            <p:extLst>
              <p:ext uri="{D42A27DB-BD31-4B8C-83A1-F6EECF244321}">
                <p14:modId xmlns:p14="http://schemas.microsoft.com/office/powerpoint/2010/main" val="3215085227"/>
              </p:ext>
            </p:extLst>
          </p:nvPr>
        </p:nvGraphicFramePr>
        <p:xfrm>
          <a:off x="3442596" y="295296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8" name="Table 10">
            <a:extLst>
              <a:ext uri="{FF2B5EF4-FFF2-40B4-BE49-F238E27FC236}">
                <a16:creationId xmlns:a16="http://schemas.microsoft.com/office/drawing/2014/main" id="{3646CC10-604E-4AF5-83B5-1DD72D2D357C}"/>
              </a:ext>
            </a:extLst>
          </p:cNvPr>
          <p:cNvGraphicFramePr>
            <a:graphicFrameLocks noGrp="1"/>
          </p:cNvGraphicFramePr>
          <p:nvPr>
            <p:extLst>
              <p:ext uri="{D42A27DB-BD31-4B8C-83A1-F6EECF244321}">
                <p14:modId xmlns:p14="http://schemas.microsoft.com/office/powerpoint/2010/main" val="250978625"/>
              </p:ext>
            </p:extLst>
          </p:nvPr>
        </p:nvGraphicFramePr>
        <p:xfrm>
          <a:off x="4250452" y="294291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9" name="Table 10">
            <a:extLst>
              <a:ext uri="{FF2B5EF4-FFF2-40B4-BE49-F238E27FC236}">
                <a16:creationId xmlns:a16="http://schemas.microsoft.com/office/drawing/2014/main" id="{BF7DF03D-0BBC-4E58-9837-0E96B286CF64}"/>
              </a:ext>
            </a:extLst>
          </p:cNvPr>
          <p:cNvGraphicFramePr>
            <a:graphicFrameLocks noGrp="1"/>
          </p:cNvGraphicFramePr>
          <p:nvPr>
            <p:extLst>
              <p:ext uri="{D42A27DB-BD31-4B8C-83A1-F6EECF244321}">
                <p14:modId xmlns:p14="http://schemas.microsoft.com/office/powerpoint/2010/main" val="2041299919"/>
              </p:ext>
            </p:extLst>
          </p:nvPr>
        </p:nvGraphicFramePr>
        <p:xfrm>
          <a:off x="5058308" y="2930984"/>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0" name="Table 10">
            <a:extLst>
              <a:ext uri="{FF2B5EF4-FFF2-40B4-BE49-F238E27FC236}">
                <a16:creationId xmlns:a16="http://schemas.microsoft.com/office/drawing/2014/main" id="{9A2C798A-BC17-44D4-8245-B2E8794861FD}"/>
              </a:ext>
            </a:extLst>
          </p:cNvPr>
          <p:cNvGraphicFramePr>
            <a:graphicFrameLocks noGrp="1"/>
          </p:cNvGraphicFramePr>
          <p:nvPr>
            <p:extLst>
              <p:ext uri="{D42A27DB-BD31-4B8C-83A1-F6EECF244321}">
                <p14:modId xmlns:p14="http://schemas.microsoft.com/office/powerpoint/2010/main" val="2946446009"/>
              </p:ext>
            </p:extLst>
          </p:nvPr>
        </p:nvGraphicFramePr>
        <p:xfrm>
          <a:off x="6452370" y="292910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1" name="Table 10">
            <a:extLst>
              <a:ext uri="{FF2B5EF4-FFF2-40B4-BE49-F238E27FC236}">
                <a16:creationId xmlns:a16="http://schemas.microsoft.com/office/drawing/2014/main" id="{065832FA-AD2D-47F8-A270-FB06ED26F968}"/>
              </a:ext>
            </a:extLst>
          </p:cNvPr>
          <p:cNvGraphicFramePr>
            <a:graphicFrameLocks noGrp="1"/>
          </p:cNvGraphicFramePr>
          <p:nvPr>
            <p:extLst>
              <p:ext uri="{D42A27DB-BD31-4B8C-83A1-F6EECF244321}">
                <p14:modId xmlns:p14="http://schemas.microsoft.com/office/powerpoint/2010/main" val="3100445095"/>
              </p:ext>
            </p:extLst>
          </p:nvPr>
        </p:nvGraphicFramePr>
        <p:xfrm>
          <a:off x="7246803" y="292910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2" name="Table 10">
            <a:extLst>
              <a:ext uri="{FF2B5EF4-FFF2-40B4-BE49-F238E27FC236}">
                <a16:creationId xmlns:a16="http://schemas.microsoft.com/office/drawing/2014/main" id="{BA646BF7-8BF9-4C1A-B4C4-D39261115F72}"/>
              </a:ext>
            </a:extLst>
          </p:cNvPr>
          <p:cNvGraphicFramePr>
            <a:graphicFrameLocks noGrp="1"/>
          </p:cNvGraphicFramePr>
          <p:nvPr>
            <p:extLst>
              <p:ext uri="{D42A27DB-BD31-4B8C-83A1-F6EECF244321}">
                <p14:modId xmlns:p14="http://schemas.microsoft.com/office/powerpoint/2010/main" val="1663819038"/>
              </p:ext>
            </p:extLst>
          </p:nvPr>
        </p:nvGraphicFramePr>
        <p:xfrm>
          <a:off x="8041236" y="2947946"/>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cxnSp>
        <p:nvCxnSpPr>
          <p:cNvPr id="33" name="Straight Connector 32">
            <a:extLst>
              <a:ext uri="{FF2B5EF4-FFF2-40B4-BE49-F238E27FC236}">
                <a16:creationId xmlns:a16="http://schemas.microsoft.com/office/drawing/2014/main" id="{0E747487-41FB-4E4A-98E0-037E4807DF33}"/>
              </a:ext>
            </a:extLst>
          </p:cNvPr>
          <p:cNvCxnSpPr>
            <a:cxnSpLocks/>
            <a:endCxn id="19" idx="0"/>
          </p:cNvCxnSpPr>
          <p:nvPr/>
        </p:nvCxnSpPr>
        <p:spPr>
          <a:xfrm flipH="1">
            <a:off x="1528371" y="2103241"/>
            <a:ext cx="282352" cy="8302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A4DFAEE-0635-4A51-BAB2-4FA25797A0AB}"/>
              </a:ext>
            </a:extLst>
          </p:cNvPr>
          <p:cNvCxnSpPr>
            <a:cxnSpLocks/>
            <a:stCxn id="15" idx="2"/>
            <a:endCxn id="18" idx="0"/>
          </p:cNvCxnSpPr>
          <p:nvPr/>
        </p:nvCxnSpPr>
        <p:spPr>
          <a:xfrm flipH="1">
            <a:off x="673239" y="2103241"/>
            <a:ext cx="1137484" cy="83025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D99A7EC-6CF6-439F-A88D-F4F2F582C4FE}"/>
              </a:ext>
            </a:extLst>
          </p:cNvPr>
          <p:cNvCxnSpPr>
            <a:cxnSpLocks/>
            <a:stCxn id="15" idx="2"/>
            <a:endCxn id="20" idx="0"/>
          </p:cNvCxnSpPr>
          <p:nvPr/>
        </p:nvCxnSpPr>
        <p:spPr>
          <a:xfrm>
            <a:off x="1810723" y="2103241"/>
            <a:ext cx="572781" cy="82837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3256F0E-B035-4E93-A0E6-C1FB900C2BF3}"/>
              </a:ext>
            </a:extLst>
          </p:cNvPr>
          <p:cNvCxnSpPr>
            <a:cxnSpLocks/>
            <a:stCxn id="16" idx="2"/>
            <a:endCxn id="27" idx="0"/>
          </p:cNvCxnSpPr>
          <p:nvPr/>
        </p:nvCxnSpPr>
        <p:spPr>
          <a:xfrm flipH="1">
            <a:off x="3764143" y="2098786"/>
            <a:ext cx="528177" cy="85417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F3533EE-8A9C-495E-8B95-4F6A5AB8991F}"/>
              </a:ext>
            </a:extLst>
          </p:cNvPr>
          <p:cNvCxnSpPr>
            <a:cxnSpLocks/>
            <a:stCxn id="16" idx="2"/>
            <a:endCxn id="28" idx="0"/>
          </p:cNvCxnSpPr>
          <p:nvPr/>
        </p:nvCxnSpPr>
        <p:spPr>
          <a:xfrm>
            <a:off x="4292320" y="2098786"/>
            <a:ext cx="279679" cy="8441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369738C-1C3A-4A7B-9AF3-865B17BC5D41}"/>
              </a:ext>
            </a:extLst>
          </p:cNvPr>
          <p:cNvCxnSpPr>
            <a:cxnSpLocks/>
            <a:stCxn id="16" idx="2"/>
            <a:endCxn id="29" idx="0"/>
          </p:cNvCxnSpPr>
          <p:nvPr/>
        </p:nvCxnSpPr>
        <p:spPr>
          <a:xfrm>
            <a:off x="4292320" y="2098786"/>
            <a:ext cx="1087535" cy="83219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FDF1326-2BFA-461B-A43F-75FFE7D6BE8A}"/>
              </a:ext>
            </a:extLst>
          </p:cNvPr>
          <p:cNvCxnSpPr>
            <a:cxnSpLocks/>
            <a:stCxn id="17" idx="2"/>
            <a:endCxn id="30" idx="0"/>
          </p:cNvCxnSpPr>
          <p:nvPr/>
        </p:nvCxnSpPr>
        <p:spPr>
          <a:xfrm>
            <a:off x="6773917" y="2132002"/>
            <a:ext cx="0" cy="79710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EB3DCEB-1435-420B-9538-24E76DE5D783}"/>
              </a:ext>
            </a:extLst>
          </p:cNvPr>
          <p:cNvCxnSpPr>
            <a:cxnSpLocks/>
            <a:stCxn id="17" idx="2"/>
            <a:endCxn id="31" idx="0"/>
          </p:cNvCxnSpPr>
          <p:nvPr/>
        </p:nvCxnSpPr>
        <p:spPr>
          <a:xfrm>
            <a:off x="6773917" y="2132002"/>
            <a:ext cx="794433" cy="79710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C82A434-3B15-435E-B426-66C9A413D1E9}"/>
              </a:ext>
            </a:extLst>
          </p:cNvPr>
          <p:cNvCxnSpPr>
            <a:cxnSpLocks/>
            <a:stCxn id="17" idx="2"/>
            <a:endCxn id="32" idx="0"/>
          </p:cNvCxnSpPr>
          <p:nvPr/>
        </p:nvCxnSpPr>
        <p:spPr>
          <a:xfrm>
            <a:off x="6773917" y="2132002"/>
            <a:ext cx="1588866" cy="8159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631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ACFE4-3E16-450B-9802-28EC78CCFCD5}"/>
              </a:ext>
            </a:extLst>
          </p:cNvPr>
          <p:cNvSpPr txBox="1"/>
          <p:nvPr/>
        </p:nvSpPr>
        <p:spPr>
          <a:xfrm>
            <a:off x="4029389" y="741121"/>
            <a:ext cx="653143" cy="369332"/>
          </a:xfrm>
          <a:prstGeom prst="rect">
            <a:avLst/>
          </a:prstGeom>
          <a:noFill/>
        </p:spPr>
        <p:txBody>
          <a:bodyPr wrap="square" rtlCol="0">
            <a:spAutoFit/>
          </a:bodyPr>
          <a:lstStyle/>
          <a:p>
            <a:r>
              <a:rPr lang="en-US" dirty="0"/>
              <a:t>start</a:t>
            </a:r>
          </a:p>
        </p:txBody>
      </p:sp>
      <p:cxnSp>
        <p:nvCxnSpPr>
          <p:cNvPr id="5" name="Straight Connector 4">
            <a:extLst>
              <a:ext uri="{FF2B5EF4-FFF2-40B4-BE49-F238E27FC236}">
                <a16:creationId xmlns:a16="http://schemas.microsoft.com/office/drawing/2014/main" id="{E98A8E82-AACC-45C2-9350-CCD52DB9A03D}"/>
              </a:ext>
            </a:extLst>
          </p:cNvPr>
          <p:cNvCxnSpPr>
            <a:cxnSpLocks/>
            <a:endCxn id="15" idx="0"/>
          </p:cNvCxnSpPr>
          <p:nvPr/>
        </p:nvCxnSpPr>
        <p:spPr>
          <a:xfrm flipH="1">
            <a:off x="1810723" y="1006645"/>
            <a:ext cx="2160050" cy="342216"/>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24B5774-0B6B-40FA-B053-0FC257457A96}"/>
              </a:ext>
            </a:extLst>
          </p:cNvPr>
          <p:cNvCxnSpPr>
            <a:cxnSpLocks/>
          </p:cNvCxnSpPr>
          <p:nvPr/>
        </p:nvCxnSpPr>
        <p:spPr>
          <a:xfrm>
            <a:off x="4292320" y="1031630"/>
            <a:ext cx="1" cy="31723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984F8AA-8EE3-46A4-B14D-29A61D0DE26A}"/>
              </a:ext>
            </a:extLst>
          </p:cNvPr>
          <p:cNvCxnSpPr>
            <a:cxnSpLocks/>
            <a:endCxn id="17" idx="0"/>
          </p:cNvCxnSpPr>
          <p:nvPr/>
        </p:nvCxnSpPr>
        <p:spPr>
          <a:xfrm>
            <a:off x="4682532" y="1031630"/>
            <a:ext cx="2091385" cy="34599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5" name="Table 10">
            <a:extLst>
              <a:ext uri="{FF2B5EF4-FFF2-40B4-BE49-F238E27FC236}">
                <a16:creationId xmlns:a16="http://schemas.microsoft.com/office/drawing/2014/main" id="{56FAA286-A915-43B3-A91A-B142FD5A4306}"/>
              </a:ext>
            </a:extLst>
          </p:cNvPr>
          <p:cNvGraphicFramePr>
            <a:graphicFrameLocks noGrp="1"/>
          </p:cNvGraphicFramePr>
          <p:nvPr/>
        </p:nvGraphicFramePr>
        <p:xfrm>
          <a:off x="1489176" y="1348861"/>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6" name="Table 10">
            <a:extLst>
              <a:ext uri="{FF2B5EF4-FFF2-40B4-BE49-F238E27FC236}">
                <a16:creationId xmlns:a16="http://schemas.microsoft.com/office/drawing/2014/main" id="{1C67CA54-5019-4714-818D-6AB589AE95F1}"/>
              </a:ext>
            </a:extLst>
          </p:cNvPr>
          <p:cNvGraphicFramePr>
            <a:graphicFrameLocks noGrp="1"/>
          </p:cNvGraphicFramePr>
          <p:nvPr/>
        </p:nvGraphicFramePr>
        <p:xfrm>
          <a:off x="3970773" y="1344406"/>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7" name="Table 10">
            <a:extLst>
              <a:ext uri="{FF2B5EF4-FFF2-40B4-BE49-F238E27FC236}">
                <a16:creationId xmlns:a16="http://schemas.microsoft.com/office/drawing/2014/main" id="{FE158DBA-65AE-4DF9-8218-518BF668C877}"/>
              </a:ext>
            </a:extLst>
          </p:cNvPr>
          <p:cNvGraphicFramePr>
            <a:graphicFrameLocks noGrp="1"/>
          </p:cNvGraphicFramePr>
          <p:nvPr/>
        </p:nvGraphicFramePr>
        <p:xfrm>
          <a:off x="6452370" y="137762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8" name="Table 10">
            <a:extLst>
              <a:ext uri="{FF2B5EF4-FFF2-40B4-BE49-F238E27FC236}">
                <a16:creationId xmlns:a16="http://schemas.microsoft.com/office/drawing/2014/main" id="{918A9533-905C-4CAB-B9E2-0AE9DD6ADDAE}"/>
              </a:ext>
            </a:extLst>
          </p:cNvPr>
          <p:cNvGraphicFramePr>
            <a:graphicFrameLocks noGrp="1"/>
          </p:cNvGraphicFramePr>
          <p:nvPr/>
        </p:nvGraphicFramePr>
        <p:xfrm>
          <a:off x="351692" y="293349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9" name="Table 10">
            <a:extLst>
              <a:ext uri="{FF2B5EF4-FFF2-40B4-BE49-F238E27FC236}">
                <a16:creationId xmlns:a16="http://schemas.microsoft.com/office/drawing/2014/main" id="{86F942BB-F143-4D59-975B-C8F935E064DB}"/>
              </a:ext>
            </a:extLst>
          </p:cNvPr>
          <p:cNvGraphicFramePr>
            <a:graphicFrameLocks noGrp="1"/>
          </p:cNvGraphicFramePr>
          <p:nvPr/>
        </p:nvGraphicFramePr>
        <p:xfrm>
          <a:off x="1206824" y="293349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0" name="Table 10">
            <a:extLst>
              <a:ext uri="{FF2B5EF4-FFF2-40B4-BE49-F238E27FC236}">
                <a16:creationId xmlns:a16="http://schemas.microsoft.com/office/drawing/2014/main" id="{4B4DC00E-005E-43D2-9BE7-758ECD9E3DB0}"/>
              </a:ext>
            </a:extLst>
          </p:cNvPr>
          <p:cNvGraphicFramePr>
            <a:graphicFrameLocks noGrp="1"/>
          </p:cNvGraphicFramePr>
          <p:nvPr/>
        </p:nvGraphicFramePr>
        <p:xfrm>
          <a:off x="2061957" y="2931611"/>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7" name="Table 10">
            <a:extLst>
              <a:ext uri="{FF2B5EF4-FFF2-40B4-BE49-F238E27FC236}">
                <a16:creationId xmlns:a16="http://schemas.microsoft.com/office/drawing/2014/main" id="{1710B384-B2E5-438F-A836-775AC12F4701}"/>
              </a:ext>
            </a:extLst>
          </p:cNvPr>
          <p:cNvGraphicFramePr>
            <a:graphicFrameLocks noGrp="1"/>
          </p:cNvGraphicFramePr>
          <p:nvPr/>
        </p:nvGraphicFramePr>
        <p:xfrm>
          <a:off x="3442596" y="2952962"/>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8" name="Table 10">
            <a:extLst>
              <a:ext uri="{FF2B5EF4-FFF2-40B4-BE49-F238E27FC236}">
                <a16:creationId xmlns:a16="http://schemas.microsoft.com/office/drawing/2014/main" id="{3646CC10-604E-4AF5-83B5-1DD72D2D357C}"/>
              </a:ext>
            </a:extLst>
          </p:cNvPr>
          <p:cNvGraphicFramePr>
            <a:graphicFrameLocks noGrp="1"/>
          </p:cNvGraphicFramePr>
          <p:nvPr/>
        </p:nvGraphicFramePr>
        <p:xfrm>
          <a:off x="4250452" y="294291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29" name="Table 10">
            <a:extLst>
              <a:ext uri="{FF2B5EF4-FFF2-40B4-BE49-F238E27FC236}">
                <a16:creationId xmlns:a16="http://schemas.microsoft.com/office/drawing/2014/main" id="{BF7DF03D-0BBC-4E58-9837-0E96B286CF64}"/>
              </a:ext>
            </a:extLst>
          </p:cNvPr>
          <p:cNvGraphicFramePr>
            <a:graphicFrameLocks noGrp="1"/>
          </p:cNvGraphicFramePr>
          <p:nvPr/>
        </p:nvGraphicFramePr>
        <p:xfrm>
          <a:off x="5058308" y="2930984"/>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0" name="Table 10">
            <a:extLst>
              <a:ext uri="{FF2B5EF4-FFF2-40B4-BE49-F238E27FC236}">
                <a16:creationId xmlns:a16="http://schemas.microsoft.com/office/drawing/2014/main" id="{9A2C798A-BC17-44D4-8245-B2E8794861FD}"/>
              </a:ext>
            </a:extLst>
          </p:cNvPr>
          <p:cNvGraphicFramePr>
            <a:graphicFrameLocks noGrp="1"/>
          </p:cNvGraphicFramePr>
          <p:nvPr/>
        </p:nvGraphicFramePr>
        <p:xfrm>
          <a:off x="6452370" y="292910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1" name="Table 10">
            <a:extLst>
              <a:ext uri="{FF2B5EF4-FFF2-40B4-BE49-F238E27FC236}">
                <a16:creationId xmlns:a16="http://schemas.microsoft.com/office/drawing/2014/main" id="{065832FA-AD2D-47F8-A270-FB06ED26F968}"/>
              </a:ext>
            </a:extLst>
          </p:cNvPr>
          <p:cNvGraphicFramePr>
            <a:graphicFrameLocks noGrp="1"/>
          </p:cNvGraphicFramePr>
          <p:nvPr/>
        </p:nvGraphicFramePr>
        <p:xfrm>
          <a:off x="7246803" y="2929103"/>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32" name="Table 10">
            <a:extLst>
              <a:ext uri="{FF2B5EF4-FFF2-40B4-BE49-F238E27FC236}">
                <a16:creationId xmlns:a16="http://schemas.microsoft.com/office/drawing/2014/main" id="{BA646BF7-8BF9-4C1A-B4C4-D39261115F72}"/>
              </a:ext>
            </a:extLst>
          </p:cNvPr>
          <p:cNvGraphicFramePr>
            <a:graphicFrameLocks noGrp="1"/>
          </p:cNvGraphicFramePr>
          <p:nvPr/>
        </p:nvGraphicFramePr>
        <p:xfrm>
          <a:off x="8041236" y="2947946"/>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cxnSp>
        <p:nvCxnSpPr>
          <p:cNvPr id="33" name="Straight Connector 32">
            <a:extLst>
              <a:ext uri="{FF2B5EF4-FFF2-40B4-BE49-F238E27FC236}">
                <a16:creationId xmlns:a16="http://schemas.microsoft.com/office/drawing/2014/main" id="{0E747487-41FB-4E4A-98E0-037E4807DF33}"/>
              </a:ext>
            </a:extLst>
          </p:cNvPr>
          <p:cNvCxnSpPr>
            <a:cxnSpLocks/>
            <a:endCxn id="19" idx="0"/>
          </p:cNvCxnSpPr>
          <p:nvPr/>
        </p:nvCxnSpPr>
        <p:spPr>
          <a:xfrm flipH="1">
            <a:off x="1528371" y="2103241"/>
            <a:ext cx="282352" cy="8302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A4DFAEE-0635-4A51-BAB2-4FA25797A0AB}"/>
              </a:ext>
            </a:extLst>
          </p:cNvPr>
          <p:cNvCxnSpPr>
            <a:cxnSpLocks/>
            <a:stCxn id="15" idx="2"/>
            <a:endCxn id="18" idx="0"/>
          </p:cNvCxnSpPr>
          <p:nvPr/>
        </p:nvCxnSpPr>
        <p:spPr>
          <a:xfrm flipH="1">
            <a:off x="673239" y="2103241"/>
            <a:ext cx="1137484" cy="83025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D99A7EC-6CF6-439F-A88D-F4F2F582C4FE}"/>
              </a:ext>
            </a:extLst>
          </p:cNvPr>
          <p:cNvCxnSpPr>
            <a:cxnSpLocks/>
            <a:stCxn id="15" idx="2"/>
            <a:endCxn id="20" idx="0"/>
          </p:cNvCxnSpPr>
          <p:nvPr/>
        </p:nvCxnSpPr>
        <p:spPr>
          <a:xfrm>
            <a:off x="1810723" y="2103241"/>
            <a:ext cx="572781" cy="82837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3256F0E-B035-4E93-A0E6-C1FB900C2BF3}"/>
              </a:ext>
            </a:extLst>
          </p:cNvPr>
          <p:cNvCxnSpPr>
            <a:cxnSpLocks/>
            <a:stCxn id="16" idx="2"/>
            <a:endCxn id="27" idx="0"/>
          </p:cNvCxnSpPr>
          <p:nvPr/>
        </p:nvCxnSpPr>
        <p:spPr>
          <a:xfrm flipH="1">
            <a:off x="3764143" y="2098786"/>
            <a:ext cx="528177" cy="85417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F3533EE-8A9C-495E-8B95-4F6A5AB8991F}"/>
              </a:ext>
            </a:extLst>
          </p:cNvPr>
          <p:cNvCxnSpPr>
            <a:cxnSpLocks/>
            <a:stCxn id="16" idx="2"/>
            <a:endCxn id="28" idx="0"/>
          </p:cNvCxnSpPr>
          <p:nvPr/>
        </p:nvCxnSpPr>
        <p:spPr>
          <a:xfrm>
            <a:off x="4292320" y="2098786"/>
            <a:ext cx="279679" cy="8441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369738C-1C3A-4A7B-9AF3-865B17BC5D41}"/>
              </a:ext>
            </a:extLst>
          </p:cNvPr>
          <p:cNvCxnSpPr>
            <a:cxnSpLocks/>
            <a:stCxn id="16" idx="2"/>
            <a:endCxn id="29" idx="0"/>
          </p:cNvCxnSpPr>
          <p:nvPr/>
        </p:nvCxnSpPr>
        <p:spPr>
          <a:xfrm>
            <a:off x="4292320" y="2098786"/>
            <a:ext cx="1087535" cy="83219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FDF1326-2BFA-461B-A43F-75FFE7D6BE8A}"/>
              </a:ext>
            </a:extLst>
          </p:cNvPr>
          <p:cNvCxnSpPr>
            <a:cxnSpLocks/>
            <a:stCxn id="17" idx="2"/>
            <a:endCxn id="30" idx="0"/>
          </p:cNvCxnSpPr>
          <p:nvPr/>
        </p:nvCxnSpPr>
        <p:spPr>
          <a:xfrm>
            <a:off x="6773917" y="2132002"/>
            <a:ext cx="0" cy="79710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EB3DCEB-1435-420B-9538-24E76DE5D783}"/>
              </a:ext>
            </a:extLst>
          </p:cNvPr>
          <p:cNvCxnSpPr>
            <a:cxnSpLocks/>
            <a:stCxn id="17" idx="2"/>
            <a:endCxn id="31" idx="0"/>
          </p:cNvCxnSpPr>
          <p:nvPr/>
        </p:nvCxnSpPr>
        <p:spPr>
          <a:xfrm>
            <a:off x="6773917" y="2132002"/>
            <a:ext cx="794433" cy="79710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C82A434-3B15-435E-B426-66C9A413D1E9}"/>
              </a:ext>
            </a:extLst>
          </p:cNvPr>
          <p:cNvCxnSpPr>
            <a:cxnSpLocks/>
            <a:stCxn id="17" idx="2"/>
            <a:endCxn id="32" idx="0"/>
          </p:cNvCxnSpPr>
          <p:nvPr/>
        </p:nvCxnSpPr>
        <p:spPr>
          <a:xfrm>
            <a:off x="6773917" y="2132002"/>
            <a:ext cx="1588866" cy="815944"/>
          </a:xfrm>
          <a:prstGeom prst="line">
            <a:avLst/>
          </a:prstGeom>
        </p:spPr>
        <p:style>
          <a:lnRef idx="1">
            <a:schemeClr val="dk1"/>
          </a:lnRef>
          <a:fillRef idx="0">
            <a:schemeClr val="dk1"/>
          </a:fillRef>
          <a:effectRef idx="0">
            <a:schemeClr val="dk1"/>
          </a:effectRef>
          <a:fontRef idx="minor">
            <a:schemeClr val="tx1"/>
          </a:fontRef>
        </p:style>
      </p:cxnSp>
      <p:sp>
        <p:nvSpPr>
          <p:cNvPr id="34" name="Freeform: Shape 33">
            <a:extLst>
              <a:ext uri="{FF2B5EF4-FFF2-40B4-BE49-F238E27FC236}">
                <a16:creationId xmlns:a16="http://schemas.microsoft.com/office/drawing/2014/main" id="{3D4B1DF2-F925-4C5A-AA4D-3851713E12A0}"/>
              </a:ext>
            </a:extLst>
          </p:cNvPr>
          <p:cNvSpPr/>
          <p:nvPr/>
        </p:nvSpPr>
        <p:spPr>
          <a:xfrm>
            <a:off x="1044984" y="746833"/>
            <a:ext cx="3657977" cy="3202169"/>
          </a:xfrm>
          <a:custGeom>
            <a:avLst/>
            <a:gdLst>
              <a:gd name="connsiteX0" fmla="*/ 3195420 w 3657977"/>
              <a:gd name="connsiteY0" fmla="*/ 26890 h 3202169"/>
              <a:gd name="connsiteX1" fmla="*/ 3557161 w 3657977"/>
              <a:gd name="connsiteY1" fmla="*/ 36938 h 3202169"/>
              <a:gd name="connsiteX2" fmla="*/ 3587306 w 3657977"/>
              <a:gd name="connsiteY2" fmla="*/ 46987 h 3202169"/>
              <a:gd name="connsiteX3" fmla="*/ 3637548 w 3657977"/>
              <a:gd name="connsiteY3" fmla="*/ 77132 h 3202169"/>
              <a:gd name="connsiteX4" fmla="*/ 3657645 w 3657977"/>
              <a:gd name="connsiteY4" fmla="*/ 107277 h 3202169"/>
              <a:gd name="connsiteX5" fmla="*/ 3627500 w 3657977"/>
              <a:gd name="connsiteY5" fmla="*/ 207760 h 3202169"/>
              <a:gd name="connsiteX6" fmla="*/ 3597354 w 3657977"/>
              <a:gd name="connsiteY6" fmla="*/ 227857 h 3202169"/>
              <a:gd name="connsiteX7" fmla="*/ 3557161 w 3657977"/>
              <a:gd name="connsiteY7" fmla="*/ 258002 h 3202169"/>
              <a:gd name="connsiteX8" fmla="*/ 3547113 w 3657977"/>
              <a:gd name="connsiteY8" fmla="*/ 288147 h 3202169"/>
              <a:gd name="connsiteX9" fmla="*/ 3496871 w 3657977"/>
              <a:gd name="connsiteY9" fmla="*/ 318292 h 3202169"/>
              <a:gd name="connsiteX10" fmla="*/ 3406436 w 3657977"/>
              <a:gd name="connsiteY10" fmla="*/ 348437 h 3202169"/>
              <a:gd name="connsiteX11" fmla="*/ 3275807 w 3657977"/>
              <a:gd name="connsiteY11" fmla="*/ 388631 h 3202169"/>
              <a:gd name="connsiteX12" fmla="*/ 3235614 w 3657977"/>
              <a:gd name="connsiteY12" fmla="*/ 398679 h 3202169"/>
              <a:gd name="connsiteX13" fmla="*/ 3165275 w 3657977"/>
              <a:gd name="connsiteY13" fmla="*/ 408727 h 3202169"/>
              <a:gd name="connsiteX14" fmla="*/ 3084889 w 3657977"/>
              <a:gd name="connsiteY14" fmla="*/ 418776 h 3202169"/>
              <a:gd name="connsiteX15" fmla="*/ 2883921 w 3657977"/>
              <a:gd name="connsiteY15" fmla="*/ 469018 h 3202169"/>
              <a:gd name="connsiteX16" fmla="*/ 2743245 w 3657977"/>
              <a:gd name="connsiteY16" fmla="*/ 519259 h 3202169"/>
              <a:gd name="connsiteX17" fmla="*/ 2582471 w 3657977"/>
              <a:gd name="connsiteY17" fmla="*/ 569501 h 3202169"/>
              <a:gd name="connsiteX18" fmla="*/ 2441794 w 3657977"/>
              <a:gd name="connsiteY18" fmla="*/ 629791 h 3202169"/>
              <a:gd name="connsiteX19" fmla="*/ 2281020 w 3657977"/>
              <a:gd name="connsiteY19" fmla="*/ 690081 h 3202169"/>
              <a:gd name="connsiteX20" fmla="*/ 2190585 w 3657977"/>
              <a:gd name="connsiteY20" fmla="*/ 740323 h 3202169"/>
              <a:gd name="connsiteX21" fmla="*/ 2090102 w 3657977"/>
              <a:gd name="connsiteY21" fmla="*/ 760420 h 3202169"/>
              <a:gd name="connsiteX22" fmla="*/ 1788651 w 3657977"/>
              <a:gd name="connsiteY22" fmla="*/ 850855 h 3202169"/>
              <a:gd name="connsiteX23" fmla="*/ 1597732 w 3657977"/>
              <a:gd name="connsiteY23" fmla="*/ 931242 h 3202169"/>
              <a:gd name="connsiteX24" fmla="*/ 1426911 w 3657977"/>
              <a:gd name="connsiteY24" fmla="*/ 1061870 h 3202169"/>
              <a:gd name="connsiteX25" fmla="*/ 1266137 w 3657977"/>
              <a:gd name="connsiteY25" fmla="*/ 1212596 h 3202169"/>
              <a:gd name="connsiteX26" fmla="*/ 1195798 w 3657977"/>
              <a:gd name="connsiteY26" fmla="*/ 1343224 h 3202169"/>
              <a:gd name="connsiteX27" fmla="*/ 1165653 w 3657977"/>
              <a:gd name="connsiteY27" fmla="*/ 1433659 h 3202169"/>
              <a:gd name="connsiteX28" fmla="*/ 1115412 w 3657977"/>
              <a:gd name="connsiteY28" fmla="*/ 1514046 h 3202169"/>
              <a:gd name="connsiteX29" fmla="*/ 1075218 w 3657977"/>
              <a:gd name="connsiteY29" fmla="*/ 1604481 h 3202169"/>
              <a:gd name="connsiteX30" fmla="*/ 964686 w 3657977"/>
              <a:gd name="connsiteY30" fmla="*/ 1775303 h 3202169"/>
              <a:gd name="connsiteX31" fmla="*/ 924493 w 3657977"/>
              <a:gd name="connsiteY31" fmla="*/ 1845642 h 3202169"/>
              <a:gd name="connsiteX32" fmla="*/ 904396 w 3657977"/>
              <a:gd name="connsiteY32" fmla="*/ 1926029 h 3202169"/>
              <a:gd name="connsiteX33" fmla="*/ 894348 w 3657977"/>
              <a:gd name="connsiteY33" fmla="*/ 1976270 h 3202169"/>
              <a:gd name="connsiteX34" fmla="*/ 904396 w 3657977"/>
              <a:gd name="connsiteY34" fmla="*/ 2277721 h 3202169"/>
              <a:gd name="connsiteX35" fmla="*/ 894348 w 3657977"/>
              <a:gd name="connsiteY35" fmla="*/ 2880622 h 3202169"/>
              <a:gd name="connsiteX36" fmla="*/ 844106 w 3657977"/>
              <a:gd name="connsiteY36" fmla="*/ 2981105 h 3202169"/>
              <a:gd name="connsiteX37" fmla="*/ 733574 w 3657977"/>
              <a:gd name="connsiteY37" fmla="*/ 3111734 h 3202169"/>
              <a:gd name="connsiteX38" fmla="*/ 693381 w 3657977"/>
              <a:gd name="connsiteY38" fmla="*/ 3141879 h 3202169"/>
              <a:gd name="connsiteX39" fmla="*/ 612994 w 3657977"/>
              <a:gd name="connsiteY39" fmla="*/ 3161976 h 3202169"/>
              <a:gd name="connsiteX40" fmla="*/ 522559 w 3657977"/>
              <a:gd name="connsiteY40" fmla="*/ 3182072 h 3202169"/>
              <a:gd name="connsiteX41" fmla="*/ 261302 w 3657977"/>
              <a:gd name="connsiteY41" fmla="*/ 3202169 h 3202169"/>
              <a:gd name="connsiteX42" fmla="*/ 110576 w 3657977"/>
              <a:gd name="connsiteY42" fmla="*/ 3172024 h 3202169"/>
              <a:gd name="connsiteX43" fmla="*/ 50286 w 3657977"/>
              <a:gd name="connsiteY43" fmla="*/ 3101686 h 3202169"/>
              <a:gd name="connsiteX44" fmla="*/ 20141 w 3657977"/>
              <a:gd name="connsiteY44" fmla="*/ 3081589 h 3202169"/>
              <a:gd name="connsiteX45" fmla="*/ 45 w 3657977"/>
              <a:gd name="connsiteY45" fmla="*/ 2991154 h 3202169"/>
              <a:gd name="connsiteX46" fmla="*/ 40238 w 3657977"/>
              <a:gd name="connsiteY46" fmla="*/ 2579171 h 3202169"/>
              <a:gd name="connsiteX47" fmla="*/ 50286 w 3657977"/>
              <a:gd name="connsiteY47" fmla="*/ 2498785 h 3202169"/>
              <a:gd name="connsiteX48" fmla="*/ 60335 w 3657977"/>
              <a:gd name="connsiteY48" fmla="*/ 2388253 h 3202169"/>
              <a:gd name="connsiteX49" fmla="*/ 80431 w 3657977"/>
              <a:gd name="connsiteY49" fmla="*/ 2277721 h 3202169"/>
              <a:gd name="connsiteX50" fmla="*/ 110576 w 3657977"/>
              <a:gd name="connsiteY50" fmla="*/ 1483901 h 3202169"/>
              <a:gd name="connsiteX51" fmla="*/ 140721 w 3657977"/>
              <a:gd name="connsiteY51" fmla="*/ 1222644 h 3202169"/>
              <a:gd name="connsiteX52" fmla="*/ 160818 w 3657977"/>
              <a:gd name="connsiteY52" fmla="*/ 891048 h 3202169"/>
              <a:gd name="connsiteX53" fmla="*/ 170867 w 3657977"/>
              <a:gd name="connsiteY53" fmla="*/ 820710 h 3202169"/>
              <a:gd name="connsiteX54" fmla="*/ 190963 w 3657977"/>
              <a:gd name="connsiteY54" fmla="*/ 760420 h 3202169"/>
              <a:gd name="connsiteX55" fmla="*/ 211060 w 3657977"/>
              <a:gd name="connsiteY55" fmla="*/ 690081 h 3202169"/>
              <a:gd name="connsiteX56" fmla="*/ 291447 w 3657977"/>
              <a:gd name="connsiteY56" fmla="*/ 589598 h 3202169"/>
              <a:gd name="connsiteX57" fmla="*/ 321592 w 3657977"/>
              <a:gd name="connsiteY57" fmla="*/ 549404 h 3202169"/>
              <a:gd name="connsiteX58" fmla="*/ 371834 w 3657977"/>
              <a:gd name="connsiteY58" fmla="*/ 529308 h 3202169"/>
              <a:gd name="connsiteX59" fmla="*/ 502462 w 3657977"/>
              <a:gd name="connsiteY59" fmla="*/ 479066 h 3202169"/>
              <a:gd name="connsiteX60" fmla="*/ 623042 w 3657977"/>
              <a:gd name="connsiteY60" fmla="*/ 428824 h 3202169"/>
              <a:gd name="connsiteX61" fmla="*/ 673284 w 3657977"/>
              <a:gd name="connsiteY61" fmla="*/ 418776 h 3202169"/>
              <a:gd name="connsiteX62" fmla="*/ 763719 w 3657977"/>
              <a:gd name="connsiteY62" fmla="*/ 388631 h 3202169"/>
              <a:gd name="connsiteX63" fmla="*/ 834058 w 3657977"/>
              <a:gd name="connsiteY63" fmla="*/ 358486 h 3202169"/>
              <a:gd name="connsiteX64" fmla="*/ 1085267 w 3657977"/>
              <a:gd name="connsiteY64" fmla="*/ 328341 h 3202169"/>
              <a:gd name="connsiteX65" fmla="*/ 1165653 w 3657977"/>
              <a:gd name="connsiteY65" fmla="*/ 318292 h 3202169"/>
              <a:gd name="connsiteX66" fmla="*/ 1266137 w 3657977"/>
              <a:gd name="connsiteY66" fmla="*/ 298196 h 3202169"/>
              <a:gd name="connsiteX67" fmla="*/ 1386717 w 3657977"/>
              <a:gd name="connsiteY67" fmla="*/ 258002 h 3202169"/>
              <a:gd name="connsiteX68" fmla="*/ 1587684 w 3657977"/>
              <a:gd name="connsiteY68" fmla="*/ 237905 h 3202169"/>
              <a:gd name="connsiteX69" fmla="*/ 1678119 w 3657977"/>
              <a:gd name="connsiteY69" fmla="*/ 217809 h 3202169"/>
              <a:gd name="connsiteX70" fmla="*/ 1818796 w 3657977"/>
              <a:gd name="connsiteY70" fmla="*/ 207760 h 3202169"/>
              <a:gd name="connsiteX71" fmla="*/ 1929328 w 3657977"/>
              <a:gd name="connsiteY71" fmla="*/ 197712 h 3202169"/>
              <a:gd name="connsiteX72" fmla="*/ 2100150 w 3657977"/>
              <a:gd name="connsiteY72" fmla="*/ 157519 h 3202169"/>
              <a:gd name="connsiteX73" fmla="*/ 2190585 w 3657977"/>
              <a:gd name="connsiteY73" fmla="*/ 147470 h 3202169"/>
              <a:gd name="connsiteX74" fmla="*/ 2522181 w 3657977"/>
              <a:gd name="connsiteY74" fmla="*/ 97229 h 3202169"/>
              <a:gd name="connsiteX75" fmla="*/ 2582471 w 3657977"/>
              <a:gd name="connsiteY75" fmla="*/ 87180 h 3202169"/>
              <a:gd name="connsiteX76" fmla="*/ 2662858 w 3657977"/>
              <a:gd name="connsiteY76" fmla="*/ 67083 h 3202169"/>
              <a:gd name="connsiteX77" fmla="*/ 2783438 w 3657977"/>
              <a:gd name="connsiteY77" fmla="*/ 57035 h 3202169"/>
              <a:gd name="connsiteX78" fmla="*/ 2873873 w 3657977"/>
              <a:gd name="connsiteY78" fmla="*/ 46987 h 3202169"/>
              <a:gd name="connsiteX79" fmla="*/ 2954260 w 3657977"/>
              <a:gd name="connsiteY79" fmla="*/ 26890 h 3202169"/>
              <a:gd name="connsiteX80" fmla="*/ 3135130 w 3657977"/>
              <a:gd name="connsiteY80" fmla="*/ 6793 h 3202169"/>
              <a:gd name="connsiteX81" fmla="*/ 3326049 w 3657977"/>
              <a:gd name="connsiteY81" fmla="*/ 26890 h 320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57977" h="3202169">
                <a:moveTo>
                  <a:pt x="3195420" y="26890"/>
                </a:moveTo>
                <a:cubicBezTo>
                  <a:pt x="3380220" y="12675"/>
                  <a:pt x="3323142" y="9936"/>
                  <a:pt x="3557161" y="36938"/>
                </a:cubicBezTo>
                <a:cubicBezTo>
                  <a:pt x="3567683" y="38152"/>
                  <a:pt x="3577832" y="42250"/>
                  <a:pt x="3587306" y="46987"/>
                </a:cubicBezTo>
                <a:cubicBezTo>
                  <a:pt x="3604775" y="55721"/>
                  <a:pt x="3620801" y="67084"/>
                  <a:pt x="3637548" y="77132"/>
                </a:cubicBezTo>
                <a:cubicBezTo>
                  <a:pt x="3644247" y="87180"/>
                  <a:pt x="3656311" y="95274"/>
                  <a:pt x="3657645" y="107277"/>
                </a:cubicBezTo>
                <a:cubicBezTo>
                  <a:pt x="3660416" y="132219"/>
                  <a:pt x="3645471" y="186195"/>
                  <a:pt x="3627500" y="207760"/>
                </a:cubicBezTo>
                <a:cubicBezTo>
                  <a:pt x="3619769" y="217038"/>
                  <a:pt x="3607181" y="220837"/>
                  <a:pt x="3597354" y="227857"/>
                </a:cubicBezTo>
                <a:cubicBezTo>
                  <a:pt x="3583726" y="237591"/>
                  <a:pt x="3570559" y="247954"/>
                  <a:pt x="3557161" y="258002"/>
                </a:cubicBezTo>
                <a:cubicBezTo>
                  <a:pt x="3553812" y="268050"/>
                  <a:pt x="3554603" y="280657"/>
                  <a:pt x="3547113" y="288147"/>
                </a:cubicBezTo>
                <a:cubicBezTo>
                  <a:pt x="3533303" y="301957"/>
                  <a:pt x="3513944" y="308807"/>
                  <a:pt x="3496871" y="318292"/>
                </a:cubicBezTo>
                <a:cubicBezTo>
                  <a:pt x="3450068" y="344294"/>
                  <a:pt x="3461486" y="337427"/>
                  <a:pt x="3406436" y="348437"/>
                </a:cubicBezTo>
                <a:cubicBezTo>
                  <a:pt x="3330550" y="378792"/>
                  <a:pt x="3373691" y="364160"/>
                  <a:pt x="3275807" y="388631"/>
                </a:cubicBezTo>
                <a:cubicBezTo>
                  <a:pt x="3262409" y="391980"/>
                  <a:pt x="3249285" y="396726"/>
                  <a:pt x="3235614" y="398679"/>
                </a:cubicBezTo>
                <a:lnTo>
                  <a:pt x="3165275" y="408727"/>
                </a:lnTo>
                <a:cubicBezTo>
                  <a:pt x="3138508" y="412296"/>
                  <a:pt x="3111482" y="414083"/>
                  <a:pt x="3084889" y="418776"/>
                </a:cubicBezTo>
                <a:cubicBezTo>
                  <a:pt x="3035241" y="427537"/>
                  <a:pt x="2927700" y="455009"/>
                  <a:pt x="2883921" y="469018"/>
                </a:cubicBezTo>
                <a:cubicBezTo>
                  <a:pt x="2836497" y="484194"/>
                  <a:pt x="2790483" y="503513"/>
                  <a:pt x="2743245" y="519259"/>
                </a:cubicBezTo>
                <a:cubicBezTo>
                  <a:pt x="2689979" y="537014"/>
                  <a:pt x="2635186" y="550172"/>
                  <a:pt x="2582471" y="569501"/>
                </a:cubicBezTo>
                <a:cubicBezTo>
                  <a:pt x="2534572" y="587064"/>
                  <a:pt x="2489162" y="610844"/>
                  <a:pt x="2441794" y="629791"/>
                </a:cubicBezTo>
                <a:cubicBezTo>
                  <a:pt x="2388652" y="651048"/>
                  <a:pt x="2333409" y="667030"/>
                  <a:pt x="2281020" y="690081"/>
                </a:cubicBezTo>
                <a:cubicBezTo>
                  <a:pt x="2249456" y="703969"/>
                  <a:pt x="2222943" y="728401"/>
                  <a:pt x="2190585" y="740323"/>
                </a:cubicBezTo>
                <a:cubicBezTo>
                  <a:pt x="2158533" y="752132"/>
                  <a:pt x="2122621" y="749967"/>
                  <a:pt x="2090102" y="760420"/>
                </a:cubicBezTo>
                <a:cubicBezTo>
                  <a:pt x="1775861" y="861426"/>
                  <a:pt x="2033128" y="810108"/>
                  <a:pt x="1788651" y="850855"/>
                </a:cubicBezTo>
                <a:cubicBezTo>
                  <a:pt x="1725011" y="877651"/>
                  <a:pt x="1652583" y="889297"/>
                  <a:pt x="1597732" y="931242"/>
                </a:cubicBezTo>
                <a:cubicBezTo>
                  <a:pt x="1540792" y="974785"/>
                  <a:pt x="1477597" y="1011184"/>
                  <a:pt x="1426911" y="1061870"/>
                </a:cubicBezTo>
                <a:cubicBezTo>
                  <a:pt x="1307929" y="1180852"/>
                  <a:pt x="1362816" y="1132029"/>
                  <a:pt x="1266137" y="1212596"/>
                </a:cubicBezTo>
                <a:cubicBezTo>
                  <a:pt x="1209332" y="1383007"/>
                  <a:pt x="1295887" y="1143046"/>
                  <a:pt x="1195798" y="1343224"/>
                </a:cubicBezTo>
                <a:cubicBezTo>
                  <a:pt x="1181587" y="1371645"/>
                  <a:pt x="1179183" y="1404908"/>
                  <a:pt x="1165653" y="1433659"/>
                </a:cubicBezTo>
                <a:cubicBezTo>
                  <a:pt x="1152199" y="1462250"/>
                  <a:pt x="1130197" y="1486120"/>
                  <a:pt x="1115412" y="1514046"/>
                </a:cubicBezTo>
                <a:cubicBezTo>
                  <a:pt x="1099977" y="1543201"/>
                  <a:pt x="1091703" y="1575907"/>
                  <a:pt x="1075218" y="1604481"/>
                </a:cubicBezTo>
                <a:cubicBezTo>
                  <a:pt x="1041326" y="1663227"/>
                  <a:pt x="1000631" y="1717791"/>
                  <a:pt x="964686" y="1775303"/>
                </a:cubicBezTo>
                <a:cubicBezTo>
                  <a:pt x="950374" y="1798203"/>
                  <a:pt x="924493" y="1845642"/>
                  <a:pt x="924493" y="1845642"/>
                </a:cubicBezTo>
                <a:cubicBezTo>
                  <a:pt x="917794" y="1872438"/>
                  <a:pt x="910607" y="1899116"/>
                  <a:pt x="904396" y="1926029"/>
                </a:cubicBezTo>
                <a:cubicBezTo>
                  <a:pt x="900556" y="1942670"/>
                  <a:pt x="894348" y="1959191"/>
                  <a:pt x="894348" y="1976270"/>
                </a:cubicBezTo>
                <a:cubicBezTo>
                  <a:pt x="894348" y="2076809"/>
                  <a:pt x="901047" y="2177237"/>
                  <a:pt x="904396" y="2277721"/>
                </a:cubicBezTo>
                <a:cubicBezTo>
                  <a:pt x="901047" y="2478688"/>
                  <a:pt x="900529" y="2679722"/>
                  <a:pt x="894348" y="2880622"/>
                </a:cubicBezTo>
                <a:cubicBezTo>
                  <a:pt x="892477" y="2941439"/>
                  <a:pt x="879420" y="2930657"/>
                  <a:pt x="844106" y="2981105"/>
                </a:cubicBezTo>
                <a:cubicBezTo>
                  <a:pt x="794930" y="3051356"/>
                  <a:pt x="826868" y="3041763"/>
                  <a:pt x="733574" y="3111734"/>
                </a:cubicBezTo>
                <a:cubicBezTo>
                  <a:pt x="720176" y="3121782"/>
                  <a:pt x="708840" y="3135438"/>
                  <a:pt x="693381" y="3141879"/>
                </a:cubicBezTo>
                <a:cubicBezTo>
                  <a:pt x="667885" y="3152502"/>
                  <a:pt x="639880" y="3155650"/>
                  <a:pt x="612994" y="3161976"/>
                </a:cubicBezTo>
                <a:cubicBezTo>
                  <a:pt x="582935" y="3169049"/>
                  <a:pt x="553061" y="3177256"/>
                  <a:pt x="522559" y="3182072"/>
                </a:cubicBezTo>
                <a:cubicBezTo>
                  <a:pt x="462043" y="3191627"/>
                  <a:pt x="306688" y="3199332"/>
                  <a:pt x="261302" y="3202169"/>
                </a:cubicBezTo>
                <a:cubicBezTo>
                  <a:pt x="211060" y="3192121"/>
                  <a:pt x="159435" y="3187453"/>
                  <a:pt x="110576" y="3172024"/>
                </a:cubicBezTo>
                <a:cubicBezTo>
                  <a:pt x="56118" y="3154827"/>
                  <a:pt x="79913" y="3137238"/>
                  <a:pt x="50286" y="3101686"/>
                </a:cubicBezTo>
                <a:cubicBezTo>
                  <a:pt x="42555" y="3092408"/>
                  <a:pt x="30189" y="3088288"/>
                  <a:pt x="20141" y="3081589"/>
                </a:cubicBezTo>
                <a:cubicBezTo>
                  <a:pt x="10217" y="3051816"/>
                  <a:pt x="-797" y="3023997"/>
                  <a:pt x="45" y="2991154"/>
                </a:cubicBezTo>
                <a:cubicBezTo>
                  <a:pt x="7819" y="2687959"/>
                  <a:pt x="-3226" y="2753026"/>
                  <a:pt x="40238" y="2579171"/>
                </a:cubicBezTo>
                <a:cubicBezTo>
                  <a:pt x="43587" y="2552376"/>
                  <a:pt x="47459" y="2525640"/>
                  <a:pt x="50286" y="2498785"/>
                </a:cubicBezTo>
                <a:cubicBezTo>
                  <a:pt x="54159" y="2461992"/>
                  <a:pt x="55336" y="2424910"/>
                  <a:pt x="60335" y="2388253"/>
                </a:cubicBezTo>
                <a:cubicBezTo>
                  <a:pt x="65395" y="2351148"/>
                  <a:pt x="73732" y="2314565"/>
                  <a:pt x="80431" y="2277721"/>
                </a:cubicBezTo>
                <a:cubicBezTo>
                  <a:pt x="91617" y="1886238"/>
                  <a:pt x="89025" y="1907736"/>
                  <a:pt x="110576" y="1483901"/>
                </a:cubicBezTo>
                <a:cubicBezTo>
                  <a:pt x="118984" y="1318537"/>
                  <a:pt x="114691" y="1365816"/>
                  <a:pt x="140721" y="1222644"/>
                </a:cubicBezTo>
                <a:cubicBezTo>
                  <a:pt x="147420" y="1112112"/>
                  <a:pt x="152536" y="1001473"/>
                  <a:pt x="160818" y="891048"/>
                </a:cubicBezTo>
                <a:cubicBezTo>
                  <a:pt x="162589" y="867430"/>
                  <a:pt x="165541" y="843788"/>
                  <a:pt x="170867" y="820710"/>
                </a:cubicBezTo>
                <a:cubicBezTo>
                  <a:pt x="175630" y="800069"/>
                  <a:pt x="184733" y="780667"/>
                  <a:pt x="190963" y="760420"/>
                </a:cubicBezTo>
                <a:cubicBezTo>
                  <a:pt x="198134" y="737114"/>
                  <a:pt x="201681" y="712590"/>
                  <a:pt x="211060" y="690081"/>
                </a:cubicBezTo>
                <a:cubicBezTo>
                  <a:pt x="234222" y="634494"/>
                  <a:pt x="250641" y="635505"/>
                  <a:pt x="291447" y="589598"/>
                </a:cubicBezTo>
                <a:cubicBezTo>
                  <a:pt x="302573" y="577081"/>
                  <a:pt x="308194" y="559452"/>
                  <a:pt x="321592" y="549404"/>
                </a:cubicBezTo>
                <a:cubicBezTo>
                  <a:pt x="336022" y="538582"/>
                  <a:pt x="355413" y="536772"/>
                  <a:pt x="371834" y="529308"/>
                </a:cubicBezTo>
                <a:cubicBezTo>
                  <a:pt x="492032" y="474673"/>
                  <a:pt x="369173" y="520079"/>
                  <a:pt x="502462" y="479066"/>
                </a:cubicBezTo>
                <a:cubicBezTo>
                  <a:pt x="728792" y="409425"/>
                  <a:pt x="390301" y="513456"/>
                  <a:pt x="623042" y="428824"/>
                </a:cubicBezTo>
                <a:cubicBezTo>
                  <a:pt x="639093" y="422987"/>
                  <a:pt x="656862" y="423468"/>
                  <a:pt x="673284" y="418776"/>
                </a:cubicBezTo>
                <a:cubicBezTo>
                  <a:pt x="703837" y="410047"/>
                  <a:pt x="733967" y="399788"/>
                  <a:pt x="763719" y="388631"/>
                </a:cubicBezTo>
                <a:cubicBezTo>
                  <a:pt x="787604" y="379674"/>
                  <a:pt x="808986" y="363187"/>
                  <a:pt x="834058" y="358486"/>
                </a:cubicBezTo>
                <a:cubicBezTo>
                  <a:pt x="916951" y="342944"/>
                  <a:pt x="1001543" y="338490"/>
                  <a:pt x="1085267" y="328341"/>
                </a:cubicBezTo>
                <a:cubicBezTo>
                  <a:pt x="1112075" y="325092"/>
                  <a:pt x="1139173" y="323588"/>
                  <a:pt x="1165653" y="318292"/>
                </a:cubicBezTo>
                <a:cubicBezTo>
                  <a:pt x="1199148" y="311593"/>
                  <a:pt x="1233183" y="307184"/>
                  <a:pt x="1266137" y="298196"/>
                </a:cubicBezTo>
                <a:cubicBezTo>
                  <a:pt x="1307012" y="287048"/>
                  <a:pt x="1345075" y="265810"/>
                  <a:pt x="1386717" y="258002"/>
                </a:cubicBezTo>
                <a:cubicBezTo>
                  <a:pt x="1452887" y="245595"/>
                  <a:pt x="1587684" y="237905"/>
                  <a:pt x="1587684" y="237905"/>
                </a:cubicBezTo>
                <a:cubicBezTo>
                  <a:pt x="1617829" y="231206"/>
                  <a:pt x="1647498" y="221803"/>
                  <a:pt x="1678119" y="217809"/>
                </a:cubicBezTo>
                <a:cubicBezTo>
                  <a:pt x="1724736" y="211729"/>
                  <a:pt x="1771934" y="211509"/>
                  <a:pt x="1818796" y="207760"/>
                </a:cubicBezTo>
                <a:cubicBezTo>
                  <a:pt x="1855674" y="204810"/>
                  <a:pt x="1892484" y="201061"/>
                  <a:pt x="1929328" y="197712"/>
                </a:cubicBezTo>
                <a:cubicBezTo>
                  <a:pt x="1969682" y="187623"/>
                  <a:pt x="2061004" y="164043"/>
                  <a:pt x="2100150" y="157519"/>
                </a:cubicBezTo>
                <a:cubicBezTo>
                  <a:pt x="2130068" y="152533"/>
                  <a:pt x="2160762" y="152993"/>
                  <a:pt x="2190585" y="147470"/>
                </a:cubicBezTo>
                <a:cubicBezTo>
                  <a:pt x="2492484" y="91563"/>
                  <a:pt x="2251233" y="115292"/>
                  <a:pt x="2522181" y="97229"/>
                </a:cubicBezTo>
                <a:cubicBezTo>
                  <a:pt x="2542278" y="93879"/>
                  <a:pt x="2562549" y="91449"/>
                  <a:pt x="2582471" y="87180"/>
                </a:cubicBezTo>
                <a:cubicBezTo>
                  <a:pt x="2609478" y="81393"/>
                  <a:pt x="2635543" y="71180"/>
                  <a:pt x="2662858" y="67083"/>
                </a:cubicBezTo>
                <a:cubicBezTo>
                  <a:pt x="2702744" y="61100"/>
                  <a:pt x="2743287" y="60859"/>
                  <a:pt x="2783438" y="57035"/>
                </a:cubicBezTo>
                <a:cubicBezTo>
                  <a:pt x="2813632" y="54159"/>
                  <a:pt x="2843728" y="50336"/>
                  <a:pt x="2873873" y="46987"/>
                </a:cubicBezTo>
                <a:cubicBezTo>
                  <a:pt x="2900669" y="40288"/>
                  <a:pt x="2926753" y="29391"/>
                  <a:pt x="2954260" y="26890"/>
                </a:cubicBezTo>
                <a:cubicBezTo>
                  <a:pt x="3088379" y="14698"/>
                  <a:pt x="3028168" y="22074"/>
                  <a:pt x="3135130" y="6793"/>
                </a:cubicBezTo>
                <a:cubicBezTo>
                  <a:pt x="3320730" y="17105"/>
                  <a:pt x="3273304" y="-25855"/>
                  <a:pt x="3326049" y="2689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60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Guess and Check</a:t>
            </a:r>
          </a:p>
        </p:txBody>
      </p:sp>
      <p:sp>
        <p:nvSpPr>
          <p:cNvPr id="5" name="Content Placeholder 4"/>
          <p:cNvSpPr>
            <a:spLocks noGrp="1"/>
          </p:cNvSpPr>
          <p:nvPr>
            <p:ph idx="1"/>
          </p:nvPr>
        </p:nvSpPr>
        <p:spPr>
          <a:xfrm>
            <a:off x="652780" y="1290757"/>
            <a:ext cx="7838439" cy="3140566"/>
          </a:xfrm>
        </p:spPr>
        <p:txBody>
          <a:bodyPr>
            <a:normAutofit/>
          </a:bodyPr>
          <a:lstStyle/>
          <a:p>
            <a:pPr marL="0" indent="0">
              <a:buNone/>
            </a:pPr>
            <a:r>
              <a:rPr lang="en-US" dirty="0">
                <a:latin typeface="Arial" charset="0"/>
                <a:ea typeface="Arial" charset="0"/>
                <a:cs typeface="Arial" charset="0"/>
              </a:rPr>
              <a:t>How do we choose a value for our empty square?</a:t>
            </a:r>
          </a:p>
          <a:p>
            <a:pPr marL="457200" indent="-457200">
              <a:buFont typeface="+mj-lt"/>
              <a:buAutoNum type="arabicPeriod"/>
            </a:pPr>
            <a:r>
              <a:rPr lang="en-US" dirty="0">
                <a:latin typeface="Arial" charset="0"/>
                <a:ea typeface="Arial" charset="0"/>
                <a:cs typeface="Arial" charset="0"/>
              </a:rPr>
              <a:t>We make our guess only from the possible values that could be in that square</a:t>
            </a:r>
          </a:p>
          <a:p>
            <a:pPr marL="0" indent="0">
              <a:buNone/>
            </a:pPr>
            <a:endParaRPr lang="en-US" dirty="0">
              <a:latin typeface="Arial" charset="0"/>
              <a:ea typeface="Arial" charset="0"/>
              <a:cs typeface="Arial" charset="0"/>
            </a:endParaRPr>
          </a:p>
          <a:p>
            <a:pPr marL="0" indent="0">
              <a:buNone/>
            </a:pPr>
            <a:r>
              <a:rPr lang="en-US" dirty="0">
                <a:latin typeface="Arial" charset="0"/>
                <a:ea typeface="Arial" charset="0"/>
                <a:cs typeface="Arial" charset="0"/>
              </a:rPr>
              <a:t>How do we pick an empty square?</a:t>
            </a:r>
          </a:p>
          <a:p>
            <a:pPr marL="457200" indent="-457200">
              <a:buFont typeface="+mj-lt"/>
              <a:buAutoNum type="arabicPeriod"/>
            </a:pPr>
            <a:r>
              <a:rPr lang="en-US" dirty="0">
                <a:latin typeface="Arial" charset="0"/>
                <a:ea typeface="Arial" charset="0"/>
                <a:cs typeface="Arial" charset="0"/>
              </a:rPr>
              <a:t>Each time we make a guess, we pick the empty square with the smallest number of possible values.</a:t>
            </a:r>
          </a:p>
        </p:txBody>
      </p:sp>
    </p:spTree>
    <p:extLst>
      <p:ext uri="{BB962C8B-B14F-4D97-AF65-F5344CB8AC3E}">
        <p14:creationId xmlns:p14="http://schemas.microsoft.com/office/powerpoint/2010/main" val="389317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Guess and Check Parallelization</a:t>
            </a:r>
          </a:p>
        </p:txBody>
      </p:sp>
      <p:sp>
        <p:nvSpPr>
          <p:cNvPr id="5" name="Content Placeholder 4"/>
          <p:cNvSpPr>
            <a:spLocks noGrp="1"/>
          </p:cNvSpPr>
          <p:nvPr>
            <p:ph idx="1"/>
          </p:nvPr>
        </p:nvSpPr>
        <p:spPr>
          <a:xfrm>
            <a:off x="676911" y="1071805"/>
            <a:ext cx="7838439" cy="3691114"/>
          </a:xfrm>
        </p:spPr>
        <p:txBody>
          <a:bodyPr>
            <a:normAutofit/>
          </a:bodyPr>
          <a:lstStyle/>
          <a:p>
            <a:r>
              <a:rPr lang="en-US" sz="2400" dirty="0">
                <a:latin typeface="Arial" charset="0"/>
                <a:ea typeface="Arial" charset="0"/>
                <a:cs typeface="Arial" charset="0"/>
              </a:rPr>
              <a:t>Guess and check is slow because we will make many wrong guesses.</a:t>
            </a:r>
          </a:p>
          <a:p>
            <a:pPr marL="0" indent="0">
              <a:buNone/>
            </a:pPr>
            <a:endParaRPr lang="en-US" sz="2400" dirty="0">
              <a:latin typeface="Arial" charset="0"/>
              <a:ea typeface="Arial" charset="0"/>
              <a:cs typeface="Arial" charset="0"/>
            </a:endParaRPr>
          </a:p>
          <a:p>
            <a:r>
              <a:rPr lang="en-US" sz="2400" dirty="0">
                <a:latin typeface="Arial" charset="0"/>
                <a:ea typeface="Arial" charset="0"/>
                <a:cs typeface="Arial" charset="0"/>
              </a:rPr>
              <a:t>This means we will have to go back up the stack in order to make a new guess</a:t>
            </a:r>
          </a:p>
          <a:p>
            <a:pPr marL="0" indent="0">
              <a:buNone/>
            </a:pPr>
            <a:endParaRPr lang="en-US" sz="2400" dirty="0">
              <a:latin typeface="Arial" charset="0"/>
              <a:ea typeface="Arial" charset="0"/>
              <a:cs typeface="Arial" charset="0"/>
            </a:endParaRPr>
          </a:p>
          <a:p>
            <a:r>
              <a:rPr lang="en-US" sz="2400" dirty="0">
                <a:latin typeface="Arial" charset="0"/>
                <a:ea typeface="Arial" charset="0"/>
                <a:cs typeface="Arial" charset="0"/>
              </a:rPr>
              <a:t>For our parallel method, we want to make multiple guesses at the same time.</a:t>
            </a:r>
          </a:p>
        </p:txBody>
      </p:sp>
    </p:spTree>
    <p:extLst>
      <p:ext uri="{BB962C8B-B14F-4D97-AF65-F5344CB8AC3E}">
        <p14:creationId xmlns:p14="http://schemas.microsoft.com/office/powerpoint/2010/main" val="84969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Guess and Check Parallelization</a:t>
            </a:r>
          </a:p>
        </p:txBody>
      </p:sp>
      <p:sp>
        <p:nvSpPr>
          <p:cNvPr id="5" name="Content Placeholder 4"/>
          <p:cNvSpPr>
            <a:spLocks noGrp="1"/>
          </p:cNvSpPr>
          <p:nvPr>
            <p:ph idx="1"/>
          </p:nvPr>
        </p:nvSpPr>
        <p:spPr>
          <a:xfrm>
            <a:off x="386839" y="1071805"/>
            <a:ext cx="4788061" cy="3797851"/>
          </a:xfrm>
        </p:spPr>
        <p:txBody>
          <a:bodyPr>
            <a:normAutofit/>
          </a:bodyPr>
          <a:lstStyle/>
          <a:p>
            <a:r>
              <a:rPr lang="en-US" sz="2400" dirty="0">
                <a:latin typeface="Arial" charset="0"/>
                <a:ea typeface="Arial" charset="0"/>
                <a:cs typeface="Arial" charset="0"/>
              </a:rPr>
              <a:t>For an empty square with n possible guesses, we want to run our two tactics on n different puzzles, where each puzzle gets a different guess for the empty square.</a:t>
            </a:r>
          </a:p>
          <a:p>
            <a:pPr marL="0" indent="0">
              <a:buNone/>
            </a:pPr>
            <a:r>
              <a:rPr lang="en-US" sz="2400" dirty="0">
                <a:latin typeface="Arial" charset="0"/>
                <a:ea typeface="Arial" charset="0"/>
                <a:cs typeface="Arial" charset="0"/>
              </a:rPr>
              <a:t>Options:     1          2          4</a:t>
            </a:r>
          </a:p>
        </p:txBody>
      </p:sp>
      <p:graphicFrame>
        <p:nvGraphicFramePr>
          <p:cNvPr id="2" name="Table 2">
            <a:extLst>
              <a:ext uri="{FF2B5EF4-FFF2-40B4-BE49-F238E27FC236}">
                <a16:creationId xmlns:a16="http://schemas.microsoft.com/office/drawing/2014/main" id="{B3691ED8-F205-47B6-AEA2-A9CC7F7178FB}"/>
              </a:ext>
            </a:extLst>
          </p:cNvPr>
          <p:cNvGraphicFramePr>
            <a:graphicFrameLocks noGrp="1"/>
          </p:cNvGraphicFramePr>
          <p:nvPr>
            <p:extLst>
              <p:ext uri="{D42A27DB-BD31-4B8C-83A1-F6EECF244321}">
                <p14:modId xmlns:p14="http://schemas.microsoft.com/office/powerpoint/2010/main" val="1951591095"/>
              </p:ext>
            </p:extLst>
          </p:nvPr>
        </p:nvGraphicFramePr>
        <p:xfrm>
          <a:off x="5613715" y="1105948"/>
          <a:ext cx="3191706" cy="3291840"/>
        </p:xfrm>
        <a:graphic>
          <a:graphicData uri="http://schemas.openxmlformats.org/drawingml/2006/table">
            <a:tbl>
              <a:tblPr firstRow="1" bandRow="1">
                <a:tableStyleId>{5940675A-B579-460E-94D1-54222C63F5DA}</a:tableStyleId>
              </a:tblPr>
              <a:tblGrid>
                <a:gridCol w="354634">
                  <a:extLst>
                    <a:ext uri="{9D8B030D-6E8A-4147-A177-3AD203B41FA5}">
                      <a16:colId xmlns:a16="http://schemas.microsoft.com/office/drawing/2014/main" val="1330460802"/>
                    </a:ext>
                  </a:extLst>
                </a:gridCol>
                <a:gridCol w="354634">
                  <a:extLst>
                    <a:ext uri="{9D8B030D-6E8A-4147-A177-3AD203B41FA5}">
                      <a16:colId xmlns:a16="http://schemas.microsoft.com/office/drawing/2014/main" val="2979813334"/>
                    </a:ext>
                  </a:extLst>
                </a:gridCol>
                <a:gridCol w="354634">
                  <a:extLst>
                    <a:ext uri="{9D8B030D-6E8A-4147-A177-3AD203B41FA5}">
                      <a16:colId xmlns:a16="http://schemas.microsoft.com/office/drawing/2014/main" val="3525035959"/>
                    </a:ext>
                  </a:extLst>
                </a:gridCol>
                <a:gridCol w="354634">
                  <a:extLst>
                    <a:ext uri="{9D8B030D-6E8A-4147-A177-3AD203B41FA5}">
                      <a16:colId xmlns:a16="http://schemas.microsoft.com/office/drawing/2014/main" val="1853523140"/>
                    </a:ext>
                  </a:extLst>
                </a:gridCol>
                <a:gridCol w="354634">
                  <a:extLst>
                    <a:ext uri="{9D8B030D-6E8A-4147-A177-3AD203B41FA5}">
                      <a16:colId xmlns:a16="http://schemas.microsoft.com/office/drawing/2014/main" val="1587164632"/>
                    </a:ext>
                  </a:extLst>
                </a:gridCol>
                <a:gridCol w="354634">
                  <a:extLst>
                    <a:ext uri="{9D8B030D-6E8A-4147-A177-3AD203B41FA5}">
                      <a16:colId xmlns:a16="http://schemas.microsoft.com/office/drawing/2014/main" val="1145790479"/>
                    </a:ext>
                  </a:extLst>
                </a:gridCol>
                <a:gridCol w="354634">
                  <a:extLst>
                    <a:ext uri="{9D8B030D-6E8A-4147-A177-3AD203B41FA5}">
                      <a16:colId xmlns:a16="http://schemas.microsoft.com/office/drawing/2014/main" val="1352522044"/>
                    </a:ext>
                  </a:extLst>
                </a:gridCol>
                <a:gridCol w="354634">
                  <a:extLst>
                    <a:ext uri="{9D8B030D-6E8A-4147-A177-3AD203B41FA5}">
                      <a16:colId xmlns:a16="http://schemas.microsoft.com/office/drawing/2014/main" val="2482480189"/>
                    </a:ext>
                  </a:extLst>
                </a:gridCol>
                <a:gridCol w="354634">
                  <a:extLst>
                    <a:ext uri="{9D8B030D-6E8A-4147-A177-3AD203B41FA5}">
                      <a16:colId xmlns:a16="http://schemas.microsoft.com/office/drawing/2014/main" val="4274730669"/>
                    </a:ext>
                  </a:extLst>
                </a:gridCol>
              </a:tblGrid>
              <a:tr h="340083">
                <a:tc>
                  <a:txBody>
                    <a:bodyPr/>
                    <a:lstStyle/>
                    <a:p>
                      <a:r>
                        <a:rPr lang="en-US" sz="1800" dirty="0"/>
                        <a:t>5</a:t>
                      </a:r>
                    </a:p>
                  </a:txBody>
                  <a:tcPr>
                    <a:solidFill>
                      <a:srgbClr val="FFFFCC"/>
                    </a:solidFill>
                  </a:tcPr>
                </a:tc>
                <a:tc>
                  <a:txBody>
                    <a:bodyPr/>
                    <a:lstStyle/>
                    <a:p>
                      <a:r>
                        <a:rPr lang="en-US" sz="1800" dirty="0"/>
                        <a:t>3</a:t>
                      </a:r>
                    </a:p>
                  </a:txBody>
                  <a:tcPr>
                    <a:solidFill>
                      <a:srgbClr val="FFFFCC"/>
                    </a:solidFill>
                  </a:tcPr>
                </a:tc>
                <a:tc>
                  <a:txBody>
                    <a:bodyPr/>
                    <a:lstStyle/>
                    <a:p>
                      <a:endParaRPr lang="en-US" sz="1800" dirty="0"/>
                    </a:p>
                  </a:txBody>
                  <a:tcPr>
                    <a:solidFill>
                      <a:srgbClr val="FFC000"/>
                    </a:solidFill>
                  </a:tcPr>
                </a:tc>
                <a:tc>
                  <a:txBody>
                    <a:bodyPr/>
                    <a:lstStyle/>
                    <a:p>
                      <a:endParaRPr lang="en-US" sz="1800" dirty="0"/>
                    </a:p>
                  </a:txBody>
                  <a:tcPr>
                    <a:solidFill>
                      <a:srgbClr val="66FFFF"/>
                    </a:solidFill>
                  </a:tcPr>
                </a:tc>
                <a:tc>
                  <a:txBody>
                    <a:bodyPr/>
                    <a:lstStyle/>
                    <a:p>
                      <a:r>
                        <a:rPr lang="en-US" sz="1800" dirty="0"/>
                        <a:t>7</a:t>
                      </a:r>
                    </a:p>
                  </a:txBody>
                  <a:tcPr>
                    <a:solidFill>
                      <a:srgbClr val="66FFFF"/>
                    </a:solidFill>
                  </a:tcPr>
                </a:tc>
                <a:tc>
                  <a:txBody>
                    <a:bodyPr/>
                    <a:lstStyle/>
                    <a:p>
                      <a:endParaRPr lang="en-US" sz="1800" dirty="0"/>
                    </a:p>
                  </a:txBody>
                  <a:tcPr>
                    <a:solidFill>
                      <a:srgbClr val="66FFFF"/>
                    </a:solidFill>
                  </a:tcPr>
                </a:tc>
                <a:tc>
                  <a:txBody>
                    <a:bodyPr/>
                    <a:lstStyle/>
                    <a:p>
                      <a:endParaRPr lang="en-US" sz="1800"/>
                    </a:p>
                  </a:txBody>
                  <a:tcPr>
                    <a:solidFill>
                      <a:srgbClr val="FFCCFF"/>
                    </a:solidFill>
                  </a:tcPr>
                </a:tc>
                <a:tc>
                  <a:txBody>
                    <a:bodyPr/>
                    <a:lstStyle/>
                    <a:p>
                      <a:endParaRPr lang="en-US" sz="1800"/>
                    </a:p>
                  </a:txBody>
                  <a:tcPr>
                    <a:solidFill>
                      <a:srgbClr val="FFCCFF"/>
                    </a:solidFill>
                  </a:tcPr>
                </a:tc>
                <a:tc>
                  <a:txBody>
                    <a:bodyPr/>
                    <a:lstStyle/>
                    <a:p>
                      <a:endParaRPr lang="en-US" sz="1800"/>
                    </a:p>
                  </a:txBody>
                  <a:tcPr>
                    <a:solidFill>
                      <a:srgbClr val="FFCCFF"/>
                    </a:solidFill>
                  </a:tcPr>
                </a:tc>
                <a:extLst>
                  <a:ext uri="{0D108BD9-81ED-4DB2-BD59-A6C34878D82A}">
                    <a16:rowId xmlns:a16="http://schemas.microsoft.com/office/drawing/2014/main" val="4209818608"/>
                  </a:ext>
                </a:extLst>
              </a:tr>
              <a:tr h="340083">
                <a:tc>
                  <a:txBody>
                    <a:bodyPr/>
                    <a:lstStyle/>
                    <a:p>
                      <a:r>
                        <a:rPr lang="en-US" sz="1800" dirty="0"/>
                        <a:t>6</a:t>
                      </a:r>
                    </a:p>
                  </a:txBody>
                  <a:tcPr>
                    <a:solidFill>
                      <a:srgbClr val="FFFFCC"/>
                    </a:solidFill>
                  </a:tcPr>
                </a:tc>
                <a:tc>
                  <a:txBody>
                    <a:bodyPr/>
                    <a:lstStyle/>
                    <a:p>
                      <a:endParaRPr lang="en-US" sz="1800"/>
                    </a:p>
                  </a:txBody>
                  <a:tcPr>
                    <a:solidFill>
                      <a:srgbClr val="FFFFCC"/>
                    </a:solidFill>
                  </a:tcPr>
                </a:tc>
                <a:tc>
                  <a:txBody>
                    <a:bodyPr/>
                    <a:lstStyle/>
                    <a:p>
                      <a:endParaRPr lang="en-US" sz="1800"/>
                    </a:p>
                  </a:txBody>
                  <a:tcPr>
                    <a:solidFill>
                      <a:srgbClr val="FFFFCC"/>
                    </a:solidFill>
                  </a:tcPr>
                </a:tc>
                <a:tc>
                  <a:txBody>
                    <a:bodyPr/>
                    <a:lstStyle/>
                    <a:p>
                      <a:r>
                        <a:rPr lang="en-US" sz="1800" dirty="0"/>
                        <a:t>1</a:t>
                      </a:r>
                    </a:p>
                  </a:txBody>
                  <a:tcPr>
                    <a:solidFill>
                      <a:srgbClr val="66FFFF"/>
                    </a:solidFill>
                  </a:tcPr>
                </a:tc>
                <a:tc>
                  <a:txBody>
                    <a:bodyPr/>
                    <a:lstStyle/>
                    <a:p>
                      <a:r>
                        <a:rPr lang="en-US" sz="1800" dirty="0"/>
                        <a:t>9</a:t>
                      </a:r>
                    </a:p>
                  </a:txBody>
                  <a:tcPr>
                    <a:solidFill>
                      <a:srgbClr val="66FFFF"/>
                    </a:solidFill>
                  </a:tcPr>
                </a:tc>
                <a:tc>
                  <a:txBody>
                    <a:bodyPr/>
                    <a:lstStyle/>
                    <a:p>
                      <a:r>
                        <a:rPr lang="en-US" sz="1800" dirty="0"/>
                        <a:t>5</a:t>
                      </a:r>
                    </a:p>
                  </a:txBody>
                  <a:tcPr>
                    <a:solidFill>
                      <a:srgbClr val="66FFFF"/>
                    </a:solidFill>
                  </a:tcPr>
                </a:tc>
                <a:tc>
                  <a:txBody>
                    <a:bodyPr/>
                    <a:lstStyle/>
                    <a:p>
                      <a:endParaRPr lang="en-US" sz="1800"/>
                    </a:p>
                  </a:txBody>
                  <a:tcPr>
                    <a:solidFill>
                      <a:srgbClr val="FFCCFF"/>
                    </a:solidFill>
                  </a:tcPr>
                </a:tc>
                <a:tc>
                  <a:txBody>
                    <a:bodyPr/>
                    <a:lstStyle/>
                    <a:p>
                      <a:endParaRPr lang="en-US" sz="1800"/>
                    </a:p>
                  </a:txBody>
                  <a:tcPr>
                    <a:solidFill>
                      <a:srgbClr val="FFCCFF"/>
                    </a:solidFill>
                  </a:tcPr>
                </a:tc>
                <a:tc>
                  <a:txBody>
                    <a:bodyPr/>
                    <a:lstStyle/>
                    <a:p>
                      <a:endParaRPr lang="en-US" sz="1800"/>
                    </a:p>
                  </a:txBody>
                  <a:tcPr>
                    <a:solidFill>
                      <a:srgbClr val="FFCCFF"/>
                    </a:solidFill>
                  </a:tcPr>
                </a:tc>
                <a:extLst>
                  <a:ext uri="{0D108BD9-81ED-4DB2-BD59-A6C34878D82A}">
                    <a16:rowId xmlns:a16="http://schemas.microsoft.com/office/drawing/2014/main" val="1545192315"/>
                  </a:ext>
                </a:extLst>
              </a:tr>
              <a:tr h="340083">
                <a:tc>
                  <a:txBody>
                    <a:bodyPr/>
                    <a:lstStyle/>
                    <a:p>
                      <a:endParaRPr lang="en-US" sz="1800" dirty="0"/>
                    </a:p>
                  </a:txBody>
                  <a:tcPr>
                    <a:solidFill>
                      <a:srgbClr val="FFFFCC"/>
                    </a:solidFill>
                  </a:tcPr>
                </a:tc>
                <a:tc>
                  <a:txBody>
                    <a:bodyPr/>
                    <a:lstStyle/>
                    <a:p>
                      <a:r>
                        <a:rPr lang="en-US" sz="1800" dirty="0"/>
                        <a:t>9</a:t>
                      </a:r>
                    </a:p>
                  </a:txBody>
                  <a:tcPr>
                    <a:solidFill>
                      <a:srgbClr val="FFFFCC"/>
                    </a:solidFill>
                  </a:tcPr>
                </a:tc>
                <a:tc>
                  <a:txBody>
                    <a:bodyPr/>
                    <a:lstStyle/>
                    <a:p>
                      <a:r>
                        <a:rPr lang="en-US" sz="1800" dirty="0"/>
                        <a:t>8</a:t>
                      </a:r>
                    </a:p>
                  </a:txBody>
                  <a:tcPr>
                    <a:solidFill>
                      <a:srgbClr val="FFFFCC"/>
                    </a:solidFill>
                  </a:tcPr>
                </a:tc>
                <a:tc>
                  <a:txBody>
                    <a:bodyPr/>
                    <a:lstStyle/>
                    <a:p>
                      <a:endParaRPr lang="en-US" sz="1800" dirty="0"/>
                    </a:p>
                  </a:txBody>
                  <a:tcPr>
                    <a:solidFill>
                      <a:srgbClr val="66FFFF"/>
                    </a:solidFill>
                  </a:tcPr>
                </a:tc>
                <a:tc>
                  <a:txBody>
                    <a:bodyPr/>
                    <a:lstStyle/>
                    <a:p>
                      <a:endParaRPr lang="en-US" sz="1800" dirty="0"/>
                    </a:p>
                  </a:txBody>
                  <a:tcPr>
                    <a:solidFill>
                      <a:srgbClr val="66FFFF"/>
                    </a:solidFill>
                  </a:tcPr>
                </a:tc>
                <a:tc>
                  <a:txBody>
                    <a:bodyPr/>
                    <a:lstStyle/>
                    <a:p>
                      <a:endParaRPr lang="en-US" sz="1800" dirty="0"/>
                    </a:p>
                  </a:txBody>
                  <a:tcPr>
                    <a:solidFill>
                      <a:srgbClr val="66FFFF"/>
                    </a:solidFill>
                  </a:tcPr>
                </a:tc>
                <a:tc>
                  <a:txBody>
                    <a:bodyPr/>
                    <a:lstStyle/>
                    <a:p>
                      <a:endParaRPr lang="en-US" sz="1800" dirty="0"/>
                    </a:p>
                  </a:txBody>
                  <a:tcPr>
                    <a:solidFill>
                      <a:srgbClr val="FFCCFF"/>
                    </a:solidFill>
                  </a:tcPr>
                </a:tc>
                <a:tc>
                  <a:txBody>
                    <a:bodyPr/>
                    <a:lstStyle/>
                    <a:p>
                      <a:r>
                        <a:rPr lang="en-US" sz="1800" dirty="0"/>
                        <a:t>6</a:t>
                      </a:r>
                    </a:p>
                  </a:txBody>
                  <a:tcPr>
                    <a:solidFill>
                      <a:srgbClr val="FFCCFF"/>
                    </a:solidFill>
                  </a:tcPr>
                </a:tc>
                <a:tc>
                  <a:txBody>
                    <a:bodyPr/>
                    <a:lstStyle/>
                    <a:p>
                      <a:endParaRPr lang="en-US" sz="1800" dirty="0"/>
                    </a:p>
                  </a:txBody>
                  <a:tcPr>
                    <a:solidFill>
                      <a:srgbClr val="FFCCFF"/>
                    </a:solidFill>
                  </a:tcPr>
                </a:tc>
                <a:extLst>
                  <a:ext uri="{0D108BD9-81ED-4DB2-BD59-A6C34878D82A}">
                    <a16:rowId xmlns:a16="http://schemas.microsoft.com/office/drawing/2014/main" val="559142572"/>
                  </a:ext>
                </a:extLst>
              </a:tr>
              <a:tr h="340083">
                <a:tc>
                  <a:txBody>
                    <a:bodyPr/>
                    <a:lstStyle/>
                    <a:p>
                      <a:r>
                        <a:rPr lang="en-US" sz="1800" dirty="0"/>
                        <a:t>8</a:t>
                      </a:r>
                    </a:p>
                  </a:txBody>
                  <a:tcPr>
                    <a:solidFill>
                      <a:srgbClr val="FFCCFF"/>
                    </a:solidFill>
                  </a:tcPr>
                </a:tc>
                <a:tc>
                  <a:txBody>
                    <a:bodyPr/>
                    <a:lstStyle/>
                    <a:p>
                      <a:endParaRPr lang="en-US" sz="1800" dirty="0"/>
                    </a:p>
                  </a:txBody>
                  <a:tcPr>
                    <a:solidFill>
                      <a:srgbClr val="FFCCFF"/>
                    </a:solidFill>
                  </a:tcPr>
                </a:tc>
                <a:tc>
                  <a:txBody>
                    <a:bodyPr/>
                    <a:lstStyle/>
                    <a:p>
                      <a:endParaRPr lang="en-US" sz="1800" dirty="0"/>
                    </a:p>
                  </a:txBody>
                  <a:tcPr>
                    <a:solidFill>
                      <a:srgbClr val="FFCCFF"/>
                    </a:solidFill>
                  </a:tcPr>
                </a:tc>
                <a:tc>
                  <a:txBody>
                    <a:bodyPr/>
                    <a:lstStyle/>
                    <a:p>
                      <a:endParaRPr lang="en-US" sz="1800" dirty="0"/>
                    </a:p>
                  </a:txBody>
                  <a:tcPr>
                    <a:solidFill>
                      <a:srgbClr val="00CC00"/>
                    </a:solidFill>
                  </a:tcPr>
                </a:tc>
                <a:tc>
                  <a:txBody>
                    <a:bodyPr/>
                    <a:lstStyle/>
                    <a:p>
                      <a:r>
                        <a:rPr lang="en-US" sz="1800" dirty="0"/>
                        <a:t>6</a:t>
                      </a:r>
                    </a:p>
                  </a:txBody>
                  <a:tcPr>
                    <a:solidFill>
                      <a:srgbClr val="00CC00"/>
                    </a:solidFill>
                  </a:tcPr>
                </a:tc>
                <a:tc>
                  <a:txBody>
                    <a:bodyPr/>
                    <a:lstStyle/>
                    <a:p>
                      <a:endParaRPr lang="en-US" sz="1800" dirty="0"/>
                    </a:p>
                  </a:txBody>
                  <a:tcPr>
                    <a:solidFill>
                      <a:srgbClr val="00CC00"/>
                    </a:solidFill>
                  </a:tcPr>
                </a:tc>
                <a:tc>
                  <a:txBody>
                    <a:bodyPr/>
                    <a:lstStyle/>
                    <a:p>
                      <a:endParaRPr lang="en-US" sz="1800" dirty="0"/>
                    </a:p>
                  </a:txBody>
                  <a:tcPr>
                    <a:solidFill>
                      <a:srgbClr val="FFFFCC"/>
                    </a:solidFill>
                  </a:tcPr>
                </a:tc>
                <a:tc>
                  <a:txBody>
                    <a:bodyPr/>
                    <a:lstStyle/>
                    <a:p>
                      <a:endParaRPr lang="en-US" sz="1800" dirty="0"/>
                    </a:p>
                  </a:txBody>
                  <a:tcPr>
                    <a:solidFill>
                      <a:srgbClr val="FFFFCC"/>
                    </a:solidFill>
                  </a:tcPr>
                </a:tc>
                <a:tc>
                  <a:txBody>
                    <a:bodyPr/>
                    <a:lstStyle/>
                    <a:p>
                      <a:r>
                        <a:rPr lang="en-US" sz="1800" dirty="0"/>
                        <a:t>3</a:t>
                      </a:r>
                    </a:p>
                  </a:txBody>
                  <a:tcPr>
                    <a:solidFill>
                      <a:srgbClr val="FFFFCC"/>
                    </a:solidFill>
                  </a:tcPr>
                </a:tc>
                <a:extLst>
                  <a:ext uri="{0D108BD9-81ED-4DB2-BD59-A6C34878D82A}">
                    <a16:rowId xmlns:a16="http://schemas.microsoft.com/office/drawing/2014/main" val="668190908"/>
                  </a:ext>
                </a:extLst>
              </a:tr>
              <a:tr h="340083">
                <a:tc>
                  <a:txBody>
                    <a:bodyPr/>
                    <a:lstStyle/>
                    <a:p>
                      <a:r>
                        <a:rPr lang="en-US" sz="1800" dirty="0"/>
                        <a:t>4</a:t>
                      </a:r>
                    </a:p>
                  </a:txBody>
                  <a:tcPr>
                    <a:solidFill>
                      <a:srgbClr val="FFCCFF"/>
                    </a:solidFill>
                  </a:tcPr>
                </a:tc>
                <a:tc>
                  <a:txBody>
                    <a:bodyPr/>
                    <a:lstStyle/>
                    <a:p>
                      <a:endParaRPr lang="en-US" sz="1800"/>
                    </a:p>
                  </a:txBody>
                  <a:tcPr>
                    <a:solidFill>
                      <a:srgbClr val="FFCCFF"/>
                    </a:solidFill>
                  </a:tcPr>
                </a:tc>
                <a:tc>
                  <a:txBody>
                    <a:bodyPr/>
                    <a:lstStyle/>
                    <a:p>
                      <a:endParaRPr lang="en-US" sz="1800" dirty="0"/>
                    </a:p>
                  </a:txBody>
                  <a:tcPr>
                    <a:solidFill>
                      <a:srgbClr val="FFCCFF"/>
                    </a:solidFill>
                  </a:tcPr>
                </a:tc>
                <a:tc>
                  <a:txBody>
                    <a:bodyPr/>
                    <a:lstStyle/>
                    <a:p>
                      <a:r>
                        <a:rPr lang="en-US" sz="1800" dirty="0"/>
                        <a:t>8</a:t>
                      </a:r>
                    </a:p>
                  </a:txBody>
                  <a:tcPr>
                    <a:solidFill>
                      <a:srgbClr val="00CC00"/>
                    </a:solidFill>
                  </a:tcPr>
                </a:tc>
                <a:tc>
                  <a:txBody>
                    <a:bodyPr/>
                    <a:lstStyle/>
                    <a:p>
                      <a:endParaRPr lang="en-US" sz="1800" dirty="0"/>
                    </a:p>
                  </a:txBody>
                  <a:tcPr>
                    <a:solidFill>
                      <a:srgbClr val="00CC00"/>
                    </a:solidFill>
                  </a:tcPr>
                </a:tc>
                <a:tc>
                  <a:txBody>
                    <a:bodyPr/>
                    <a:lstStyle/>
                    <a:p>
                      <a:r>
                        <a:rPr lang="en-US" sz="1800" dirty="0"/>
                        <a:t>3</a:t>
                      </a:r>
                    </a:p>
                  </a:txBody>
                  <a:tcPr>
                    <a:solidFill>
                      <a:srgbClr val="00CC00"/>
                    </a:solidFill>
                  </a:tcPr>
                </a:tc>
                <a:tc>
                  <a:txBody>
                    <a:bodyPr/>
                    <a:lstStyle/>
                    <a:p>
                      <a:endParaRPr lang="en-US" sz="1800" dirty="0"/>
                    </a:p>
                  </a:txBody>
                  <a:tcPr>
                    <a:solidFill>
                      <a:srgbClr val="FFFFCC"/>
                    </a:solidFill>
                  </a:tcPr>
                </a:tc>
                <a:tc>
                  <a:txBody>
                    <a:bodyPr/>
                    <a:lstStyle/>
                    <a:p>
                      <a:endParaRPr lang="en-US" sz="1800" dirty="0"/>
                    </a:p>
                  </a:txBody>
                  <a:tcPr>
                    <a:solidFill>
                      <a:srgbClr val="FFFFCC"/>
                    </a:solidFill>
                  </a:tcPr>
                </a:tc>
                <a:tc>
                  <a:txBody>
                    <a:bodyPr/>
                    <a:lstStyle/>
                    <a:p>
                      <a:r>
                        <a:rPr lang="en-US" sz="1800" dirty="0"/>
                        <a:t>1</a:t>
                      </a:r>
                    </a:p>
                  </a:txBody>
                  <a:tcPr>
                    <a:solidFill>
                      <a:srgbClr val="FFFFCC"/>
                    </a:solidFill>
                  </a:tcPr>
                </a:tc>
                <a:extLst>
                  <a:ext uri="{0D108BD9-81ED-4DB2-BD59-A6C34878D82A}">
                    <a16:rowId xmlns:a16="http://schemas.microsoft.com/office/drawing/2014/main" val="4057840265"/>
                  </a:ext>
                </a:extLst>
              </a:tr>
              <a:tr h="340083">
                <a:tc>
                  <a:txBody>
                    <a:bodyPr/>
                    <a:lstStyle/>
                    <a:p>
                      <a:r>
                        <a:rPr lang="en-US" sz="1800" dirty="0"/>
                        <a:t>7</a:t>
                      </a:r>
                    </a:p>
                  </a:txBody>
                  <a:tcPr>
                    <a:solidFill>
                      <a:srgbClr val="FFCCFF"/>
                    </a:solidFill>
                  </a:tcPr>
                </a:tc>
                <a:tc>
                  <a:txBody>
                    <a:bodyPr/>
                    <a:lstStyle/>
                    <a:p>
                      <a:endParaRPr lang="en-US" sz="1800"/>
                    </a:p>
                  </a:txBody>
                  <a:tcPr>
                    <a:solidFill>
                      <a:srgbClr val="FFCCFF"/>
                    </a:solidFill>
                  </a:tcPr>
                </a:tc>
                <a:tc>
                  <a:txBody>
                    <a:bodyPr/>
                    <a:lstStyle/>
                    <a:p>
                      <a:endParaRPr lang="en-US" sz="1800" dirty="0"/>
                    </a:p>
                  </a:txBody>
                  <a:tcPr>
                    <a:solidFill>
                      <a:srgbClr val="FFCCFF"/>
                    </a:solidFill>
                  </a:tcPr>
                </a:tc>
                <a:tc>
                  <a:txBody>
                    <a:bodyPr/>
                    <a:lstStyle/>
                    <a:p>
                      <a:endParaRPr lang="en-US" sz="1800" dirty="0"/>
                    </a:p>
                  </a:txBody>
                  <a:tcPr>
                    <a:solidFill>
                      <a:srgbClr val="00CC00"/>
                    </a:solidFill>
                  </a:tcPr>
                </a:tc>
                <a:tc>
                  <a:txBody>
                    <a:bodyPr/>
                    <a:lstStyle/>
                    <a:p>
                      <a:r>
                        <a:rPr lang="en-US" sz="1800" dirty="0"/>
                        <a:t>2</a:t>
                      </a:r>
                    </a:p>
                  </a:txBody>
                  <a:tcPr>
                    <a:solidFill>
                      <a:srgbClr val="00CC00"/>
                    </a:solidFill>
                  </a:tcPr>
                </a:tc>
                <a:tc>
                  <a:txBody>
                    <a:bodyPr/>
                    <a:lstStyle/>
                    <a:p>
                      <a:endParaRPr lang="en-US" sz="1800" dirty="0"/>
                    </a:p>
                  </a:txBody>
                  <a:tcPr>
                    <a:solidFill>
                      <a:srgbClr val="00CC00"/>
                    </a:solidFill>
                  </a:tcPr>
                </a:tc>
                <a:tc>
                  <a:txBody>
                    <a:bodyPr/>
                    <a:lstStyle/>
                    <a:p>
                      <a:endParaRPr lang="en-US" sz="1800"/>
                    </a:p>
                  </a:txBody>
                  <a:tcPr>
                    <a:solidFill>
                      <a:srgbClr val="FFFFCC"/>
                    </a:solidFill>
                  </a:tcPr>
                </a:tc>
                <a:tc>
                  <a:txBody>
                    <a:bodyPr/>
                    <a:lstStyle/>
                    <a:p>
                      <a:endParaRPr lang="en-US" sz="1800" dirty="0"/>
                    </a:p>
                  </a:txBody>
                  <a:tcPr>
                    <a:solidFill>
                      <a:srgbClr val="FFFFCC"/>
                    </a:solidFill>
                  </a:tcPr>
                </a:tc>
                <a:tc>
                  <a:txBody>
                    <a:bodyPr/>
                    <a:lstStyle/>
                    <a:p>
                      <a:r>
                        <a:rPr lang="en-US" sz="1800" dirty="0"/>
                        <a:t>6</a:t>
                      </a:r>
                    </a:p>
                  </a:txBody>
                  <a:tcPr>
                    <a:solidFill>
                      <a:srgbClr val="FFFFCC"/>
                    </a:solidFill>
                  </a:tcPr>
                </a:tc>
                <a:extLst>
                  <a:ext uri="{0D108BD9-81ED-4DB2-BD59-A6C34878D82A}">
                    <a16:rowId xmlns:a16="http://schemas.microsoft.com/office/drawing/2014/main" val="4207410536"/>
                  </a:ext>
                </a:extLst>
              </a:tr>
              <a:tr h="340083">
                <a:tc>
                  <a:txBody>
                    <a:bodyPr/>
                    <a:lstStyle/>
                    <a:p>
                      <a:endParaRPr lang="en-US" sz="1800" dirty="0"/>
                    </a:p>
                  </a:txBody>
                  <a:tcPr>
                    <a:solidFill>
                      <a:srgbClr val="FFFFCC"/>
                    </a:solidFill>
                  </a:tcPr>
                </a:tc>
                <a:tc>
                  <a:txBody>
                    <a:bodyPr/>
                    <a:lstStyle/>
                    <a:p>
                      <a:r>
                        <a:rPr lang="en-US" sz="1800" dirty="0"/>
                        <a:t>6</a:t>
                      </a:r>
                    </a:p>
                  </a:txBody>
                  <a:tcPr>
                    <a:solidFill>
                      <a:srgbClr val="FFFFCC"/>
                    </a:solidFill>
                  </a:tcPr>
                </a:tc>
                <a:tc>
                  <a:txBody>
                    <a:bodyPr/>
                    <a:lstStyle/>
                    <a:p>
                      <a:endParaRPr lang="en-US" sz="1800"/>
                    </a:p>
                  </a:txBody>
                  <a:tcPr>
                    <a:solidFill>
                      <a:srgbClr val="FFFFCC"/>
                    </a:solidFill>
                  </a:tcPr>
                </a:tc>
                <a:tc>
                  <a:txBody>
                    <a:bodyPr/>
                    <a:lstStyle/>
                    <a:p>
                      <a:endParaRPr lang="en-US" sz="1800"/>
                    </a:p>
                  </a:txBody>
                  <a:tcPr>
                    <a:solidFill>
                      <a:srgbClr val="66FFFF"/>
                    </a:solidFill>
                  </a:tcPr>
                </a:tc>
                <a:tc>
                  <a:txBody>
                    <a:bodyPr/>
                    <a:lstStyle/>
                    <a:p>
                      <a:endParaRPr lang="en-US" sz="1800" dirty="0"/>
                    </a:p>
                  </a:txBody>
                  <a:tcPr>
                    <a:solidFill>
                      <a:srgbClr val="66FFFF"/>
                    </a:solidFill>
                  </a:tcPr>
                </a:tc>
                <a:tc>
                  <a:txBody>
                    <a:bodyPr/>
                    <a:lstStyle/>
                    <a:p>
                      <a:endParaRPr lang="en-US" sz="1800" dirty="0"/>
                    </a:p>
                  </a:txBody>
                  <a:tcPr>
                    <a:solidFill>
                      <a:srgbClr val="66FFFF"/>
                    </a:solidFill>
                  </a:tcPr>
                </a:tc>
                <a:tc>
                  <a:txBody>
                    <a:bodyPr/>
                    <a:lstStyle/>
                    <a:p>
                      <a:r>
                        <a:rPr lang="en-US" sz="1800" dirty="0"/>
                        <a:t>2</a:t>
                      </a:r>
                    </a:p>
                  </a:txBody>
                  <a:tcPr>
                    <a:solidFill>
                      <a:srgbClr val="FFCCFF"/>
                    </a:solidFill>
                  </a:tcPr>
                </a:tc>
                <a:tc>
                  <a:txBody>
                    <a:bodyPr/>
                    <a:lstStyle/>
                    <a:p>
                      <a:r>
                        <a:rPr lang="en-US" sz="1800" dirty="0"/>
                        <a:t>8</a:t>
                      </a:r>
                    </a:p>
                  </a:txBody>
                  <a:tcPr>
                    <a:solidFill>
                      <a:srgbClr val="FFCCFF"/>
                    </a:solidFill>
                  </a:tcPr>
                </a:tc>
                <a:tc>
                  <a:txBody>
                    <a:bodyPr/>
                    <a:lstStyle/>
                    <a:p>
                      <a:endParaRPr lang="en-US" sz="1800" dirty="0"/>
                    </a:p>
                  </a:txBody>
                  <a:tcPr>
                    <a:solidFill>
                      <a:srgbClr val="FFCCFF"/>
                    </a:solidFill>
                  </a:tcPr>
                </a:tc>
                <a:extLst>
                  <a:ext uri="{0D108BD9-81ED-4DB2-BD59-A6C34878D82A}">
                    <a16:rowId xmlns:a16="http://schemas.microsoft.com/office/drawing/2014/main" val="841015108"/>
                  </a:ext>
                </a:extLst>
              </a:tr>
              <a:tr h="340083">
                <a:tc>
                  <a:txBody>
                    <a:bodyPr/>
                    <a:lstStyle/>
                    <a:p>
                      <a:endParaRPr lang="en-US" sz="1800"/>
                    </a:p>
                  </a:txBody>
                  <a:tcPr>
                    <a:solidFill>
                      <a:srgbClr val="FFFFCC"/>
                    </a:solidFill>
                  </a:tcPr>
                </a:tc>
                <a:tc>
                  <a:txBody>
                    <a:bodyPr/>
                    <a:lstStyle/>
                    <a:p>
                      <a:endParaRPr lang="en-US" sz="1800" dirty="0"/>
                    </a:p>
                  </a:txBody>
                  <a:tcPr>
                    <a:solidFill>
                      <a:srgbClr val="FFFFCC"/>
                    </a:solidFill>
                  </a:tcPr>
                </a:tc>
                <a:tc>
                  <a:txBody>
                    <a:bodyPr/>
                    <a:lstStyle/>
                    <a:p>
                      <a:endParaRPr lang="en-US" sz="1800" dirty="0"/>
                    </a:p>
                  </a:txBody>
                  <a:tcPr>
                    <a:solidFill>
                      <a:srgbClr val="FFFFCC"/>
                    </a:solidFill>
                  </a:tcPr>
                </a:tc>
                <a:tc>
                  <a:txBody>
                    <a:bodyPr/>
                    <a:lstStyle/>
                    <a:p>
                      <a:r>
                        <a:rPr lang="en-US" sz="1800" dirty="0"/>
                        <a:t>4</a:t>
                      </a:r>
                    </a:p>
                  </a:txBody>
                  <a:tcPr>
                    <a:solidFill>
                      <a:srgbClr val="66FFFF"/>
                    </a:solidFill>
                  </a:tcPr>
                </a:tc>
                <a:tc>
                  <a:txBody>
                    <a:bodyPr/>
                    <a:lstStyle/>
                    <a:p>
                      <a:r>
                        <a:rPr lang="en-US" sz="1800" dirty="0"/>
                        <a:t>1</a:t>
                      </a:r>
                    </a:p>
                  </a:txBody>
                  <a:tcPr>
                    <a:solidFill>
                      <a:srgbClr val="66FFFF"/>
                    </a:solidFill>
                  </a:tcPr>
                </a:tc>
                <a:tc>
                  <a:txBody>
                    <a:bodyPr/>
                    <a:lstStyle/>
                    <a:p>
                      <a:r>
                        <a:rPr lang="en-US" sz="1800" dirty="0"/>
                        <a:t>9</a:t>
                      </a:r>
                    </a:p>
                  </a:txBody>
                  <a:tcPr>
                    <a:solidFill>
                      <a:srgbClr val="66FFFF"/>
                    </a:solidFill>
                  </a:tcPr>
                </a:tc>
                <a:tc>
                  <a:txBody>
                    <a:bodyPr/>
                    <a:lstStyle/>
                    <a:p>
                      <a:endParaRPr lang="en-US" sz="1800" dirty="0"/>
                    </a:p>
                  </a:txBody>
                  <a:tcPr>
                    <a:solidFill>
                      <a:srgbClr val="FFCCFF"/>
                    </a:solidFill>
                  </a:tcPr>
                </a:tc>
                <a:tc>
                  <a:txBody>
                    <a:bodyPr/>
                    <a:lstStyle/>
                    <a:p>
                      <a:endParaRPr lang="en-US" sz="1800" dirty="0"/>
                    </a:p>
                  </a:txBody>
                  <a:tcPr>
                    <a:solidFill>
                      <a:srgbClr val="FFCCFF"/>
                    </a:solidFill>
                  </a:tcPr>
                </a:tc>
                <a:tc>
                  <a:txBody>
                    <a:bodyPr/>
                    <a:lstStyle/>
                    <a:p>
                      <a:r>
                        <a:rPr lang="en-US" sz="1800" dirty="0"/>
                        <a:t>5</a:t>
                      </a:r>
                    </a:p>
                  </a:txBody>
                  <a:tcPr>
                    <a:solidFill>
                      <a:srgbClr val="FFCCFF"/>
                    </a:solidFill>
                  </a:tcPr>
                </a:tc>
                <a:extLst>
                  <a:ext uri="{0D108BD9-81ED-4DB2-BD59-A6C34878D82A}">
                    <a16:rowId xmlns:a16="http://schemas.microsoft.com/office/drawing/2014/main" val="3425224229"/>
                  </a:ext>
                </a:extLst>
              </a:tr>
              <a:tr h="340083">
                <a:tc>
                  <a:txBody>
                    <a:bodyPr/>
                    <a:lstStyle/>
                    <a:p>
                      <a:endParaRPr lang="en-US" sz="1800"/>
                    </a:p>
                  </a:txBody>
                  <a:tcPr>
                    <a:solidFill>
                      <a:srgbClr val="FFFFCC"/>
                    </a:solidFill>
                  </a:tcPr>
                </a:tc>
                <a:tc>
                  <a:txBody>
                    <a:bodyPr/>
                    <a:lstStyle/>
                    <a:p>
                      <a:endParaRPr lang="en-US" sz="1800"/>
                    </a:p>
                  </a:txBody>
                  <a:tcPr>
                    <a:solidFill>
                      <a:srgbClr val="FFFFCC"/>
                    </a:solidFill>
                  </a:tcPr>
                </a:tc>
                <a:tc>
                  <a:txBody>
                    <a:bodyPr/>
                    <a:lstStyle/>
                    <a:p>
                      <a:endParaRPr lang="en-US" sz="1800" dirty="0"/>
                    </a:p>
                  </a:txBody>
                  <a:tcPr>
                    <a:solidFill>
                      <a:srgbClr val="FFFFCC"/>
                    </a:solidFill>
                  </a:tcPr>
                </a:tc>
                <a:tc>
                  <a:txBody>
                    <a:bodyPr/>
                    <a:lstStyle/>
                    <a:p>
                      <a:endParaRPr lang="en-US" sz="1800"/>
                    </a:p>
                  </a:txBody>
                  <a:tcPr>
                    <a:solidFill>
                      <a:srgbClr val="66FFFF"/>
                    </a:solidFill>
                  </a:tcPr>
                </a:tc>
                <a:tc>
                  <a:txBody>
                    <a:bodyPr/>
                    <a:lstStyle/>
                    <a:p>
                      <a:r>
                        <a:rPr lang="en-US" sz="1800" dirty="0"/>
                        <a:t>8</a:t>
                      </a:r>
                    </a:p>
                  </a:txBody>
                  <a:tcPr>
                    <a:solidFill>
                      <a:srgbClr val="66FFFF"/>
                    </a:solidFill>
                  </a:tcPr>
                </a:tc>
                <a:tc>
                  <a:txBody>
                    <a:bodyPr/>
                    <a:lstStyle/>
                    <a:p>
                      <a:endParaRPr lang="en-US" sz="1800" dirty="0"/>
                    </a:p>
                  </a:txBody>
                  <a:tcPr>
                    <a:solidFill>
                      <a:srgbClr val="66FFFF"/>
                    </a:solidFill>
                  </a:tcPr>
                </a:tc>
                <a:tc>
                  <a:txBody>
                    <a:bodyPr/>
                    <a:lstStyle/>
                    <a:p>
                      <a:endParaRPr lang="en-US" sz="1800" dirty="0"/>
                    </a:p>
                  </a:txBody>
                  <a:tcPr>
                    <a:solidFill>
                      <a:srgbClr val="FFCCFF"/>
                    </a:solidFill>
                  </a:tcPr>
                </a:tc>
                <a:tc>
                  <a:txBody>
                    <a:bodyPr/>
                    <a:lstStyle/>
                    <a:p>
                      <a:r>
                        <a:rPr lang="en-US" sz="1800" dirty="0"/>
                        <a:t>7</a:t>
                      </a:r>
                    </a:p>
                  </a:txBody>
                  <a:tcPr>
                    <a:solidFill>
                      <a:srgbClr val="FFCCFF"/>
                    </a:solidFill>
                  </a:tcPr>
                </a:tc>
                <a:tc>
                  <a:txBody>
                    <a:bodyPr/>
                    <a:lstStyle/>
                    <a:p>
                      <a:r>
                        <a:rPr lang="en-US" sz="1800" dirty="0"/>
                        <a:t>9</a:t>
                      </a:r>
                    </a:p>
                  </a:txBody>
                  <a:tcPr>
                    <a:solidFill>
                      <a:srgbClr val="FFCCFF"/>
                    </a:solidFill>
                  </a:tcPr>
                </a:tc>
                <a:extLst>
                  <a:ext uri="{0D108BD9-81ED-4DB2-BD59-A6C34878D82A}">
                    <a16:rowId xmlns:a16="http://schemas.microsoft.com/office/drawing/2014/main" val="1550143422"/>
                  </a:ext>
                </a:extLst>
              </a:tr>
            </a:tbl>
          </a:graphicData>
        </a:graphic>
      </p:graphicFrame>
      <p:cxnSp>
        <p:nvCxnSpPr>
          <p:cNvPr id="8" name="Straight Arrow Connector 7">
            <a:extLst>
              <a:ext uri="{FF2B5EF4-FFF2-40B4-BE49-F238E27FC236}">
                <a16:creationId xmlns:a16="http://schemas.microsoft.com/office/drawing/2014/main" id="{7814B088-71DA-4F65-AA6B-C68ACE285893}"/>
              </a:ext>
            </a:extLst>
          </p:cNvPr>
          <p:cNvCxnSpPr>
            <a:cxnSpLocks/>
          </p:cNvCxnSpPr>
          <p:nvPr/>
        </p:nvCxnSpPr>
        <p:spPr>
          <a:xfrm flipH="1">
            <a:off x="4572001" y="2140914"/>
            <a:ext cx="954592" cy="9941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10">
            <a:extLst>
              <a:ext uri="{FF2B5EF4-FFF2-40B4-BE49-F238E27FC236}">
                <a16:creationId xmlns:a16="http://schemas.microsoft.com/office/drawing/2014/main" id="{97B9F775-4501-4BAC-885A-330EFD7D76FC}"/>
              </a:ext>
            </a:extLst>
          </p:cNvPr>
          <p:cNvGraphicFramePr>
            <a:graphicFrameLocks noGrp="1"/>
          </p:cNvGraphicFramePr>
          <p:nvPr>
            <p:extLst>
              <p:ext uri="{D42A27DB-BD31-4B8C-83A1-F6EECF244321}">
                <p14:modId xmlns:p14="http://schemas.microsoft.com/office/powerpoint/2010/main" val="3042607089"/>
              </p:ext>
            </p:extLst>
          </p:nvPr>
        </p:nvGraphicFramePr>
        <p:xfrm>
          <a:off x="1810724" y="3767505"/>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3367816208"/>
                    </a:ext>
                  </a:extLst>
                </a:gridCol>
                <a:gridCol w="214365">
                  <a:extLst>
                    <a:ext uri="{9D8B030D-6E8A-4147-A177-3AD203B41FA5}">
                      <a16:colId xmlns:a16="http://schemas.microsoft.com/office/drawing/2014/main" val="200245351"/>
                    </a:ext>
                  </a:extLst>
                </a:gridCol>
                <a:gridCol w="214365">
                  <a:extLst>
                    <a:ext uri="{9D8B030D-6E8A-4147-A177-3AD203B41FA5}">
                      <a16:colId xmlns:a16="http://schemas.microsoft.com/office/drawing/2014/main" val="1978504401"/>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2794593579"/>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964937833"/>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40071610"/>
                  </a:ext>
                </a:extLst>
              </a:tr>
            </a:tbl>
          </a:graphicData>
        </a:graphic>
      </p:graphicFrame>
      <p:graphicFrame>
        <p:nvGraphicFramePr>
          <p:cNvPr id="11" name="Table 10">
            <a:extLst>
              <a:ext uri="{FF2B5EF4-FFF2-40B4-BE49-F238E27FC236}">
                <a16:creationId xmlns:a16="http://schemas.microsoft.com/office/drawing/2014/main" id="{7D5D5C7F-89E2-4FD9-ABA1-8B57607EE5B6}"/>
              </a:ext>
            </a:extLst>
          </p:cNvPr>
          <p:cNvGraphicFramePr>
            <a:graphicFrameLocks noGrp="1"/>
          </p:cNvGraphicFramePr>
          <p:nvPr>
            <p:extLst>
              <p:ext uri="{D42A27DB-BD31-4B8C-83A1-F6EECF244321}">
                <p14:modId xmlns:p14="http://schemas.microsoft.com/office/powerpoint/2010/main" val="1534526008"/>
              </p:ext>
            </p:extLst>
          </p:nvPr>
        </p:nvGraphicFramePr>
        <p:xfrm>
          <a:off x="2871125" y="3767505"/>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1142468487"/>
                    </a:ext>
                  </a:extLst>
                </a:gridCol>
                <a:gridCol w="214365">
                  <a:extLst>
                    <a:ext uri="{9D8B030D-6E8A-4147-A177-3AD203B41FA5}">
                      <a16:colId xmlns:a16="http://schemas.microsoft.com/office/drawing/2014/main" val="967836714"/>
                    </a:ext>
                  </a:extLst>
                </a:gridCol>
                <a:gridCol w="214365">
                  <a:extLst>
                    <a:ext uri="{9D8B030D-6E8A-4147-A177-3AD203B41FA5}">
                      <a16:colId xmlns:a16="http://schemas.microsoft.com/office/drawing/2014/main" val="2510581595"/>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643182493"/>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450662821"/>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74307200"/>
                  </a:ext>
                </a:extLst>
              </a:tr>
            </a:tbl>
          </a:graphicData>
        </a:graphic>
      </p:graphicFrame>
      <p:graphicFrame>
        <p:nvGraphicFramePr>
          <p:cNvPr id="12" name="Table 11">
            <a:extLst>
              <a:ext uri="{FF2B5EF4-FFF2-40B4-BE49-F238E27FC236}">
                <a16:creationId xmlns:a16="http://schemas.microsoft.com/office/drawing/2014/main" id="{F44CA0B2-FFEB-48BB-AAE1-79357318268B}"/>
              </a:ext>
            </a:extLst>
          </p:cNvPr>
          <p:cNvGraphicFramePr>
            <a:graphicFrameLocks noGrp="1"/>
          </p:cNvGraphicFramePr>
          <p:nvPr>
            <p:extLst>
              <p:ext uri="{D42A27DB-BD31-4B8C-83A1-F6EECF244321}">
                <p14:modId xmlns:p14="http://schemas.microsoft.com/office/powerpoint/2010/main" val="3396316173"/>
              </p:ext>
            </p:extLst>
          </p:nvPr>
        </p:nvGraphicFramePr>
        <p:xfrm>
          <a:off x="3953035" y="3767505"/>
          <a:ext cx="643095" cy="754380"/>
        </p:xfrm>
        <a:graphic>
          <a:graphicData uri="http://schemas.openxmlformats.org/drawingml/2006/table">
            <a:tbl>
              <a:tblPr firstRow="1" bandRow="1">
                <a:tableStyleId>{5940675A-B579-460E-94D1-54222C63F5DA}</a:tableStyleId>
              </a:tblPr>
              <a:tblGrid>
                <a:gridCol w="214365">
                  <a:extLst>
                    <a:ext uri="{9D8B030D-6E8A-4147-A177-3AD203B41FA5}">
                      <a16:colId xmlns:a16="http://schemas.microsoft.com/office/drawing/2014/main" val="1142468487"/>
                    </a:ext>
                  </a:extLst>
                </a:gridCol>
                <a:gridCol w="214365">
                  <a:extLst>
                    <a:ext uri="{9D8B030D-6E8A-4147-A177-3AD203B41FA5}">
                      <a16:colId xmlns:a16="http://schemas.microsoft.com/office/drawing/2014/main" val="967836714"/>
                    </a:ext>
                  </a:extLst>
                </a:gridCol>
                <a:gridCol w="214365">
                  <a:extLst>
                    <a:ext uri="{9D8B030D-6E8A-4147-A177-3AD203B41FA5}">
                      <a16:colId xmlns:a16="http://schemas.microsoft.com/office/drawing/2014/main" val="2510581595"/>
                    </a:ext>
                  </a:extLst>
                </a:gridCol>
              </a:tblGrid>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643182493"/>
                  </a:ext>
                </a:extLst>
              </a:tr>
              <a:tr h="188482">
                <a:tc>
                  <a:txBody>
                    <a:bodyPr/>
                    <a:lstStyle/>
                    <a:p>
                      <a:endParaRPr lang="en-US" sz="1050" dirty="0"/>
                    </a:p>
                  </a:txBody>
                  <a:tcPr>
                    <a:solidFill>
                      <a:srgbClr val="FFCCFF"/>
                    </a:solidFill>
                  </a:tcPr>
                </a:tc>
                <a:tc>
                  <a:txBody>
                    <a:bodyPr/>
                    <a:lstStyle/>
                    <a:p>
                      <a:endParaRPr lang="en-US" sz="1050" dirty="0"/>
                    </a:p>
                  </a:txBody>
                  <a:tcPr>
                    <a:solidFill>
                      <a:srgbClr val="00CC00"/>
                    </a:solidFill>
                  </a:tcPr>
                </a:tc>
                <a:tc>
                  <a:txBody>
                    <a:bodyPr/>
                    <a:lstStyle/>
                    <a:p>
                      <a:endParaRPr lang="en-US" sz="1050" dirty="0"/>
                    </a:p>
                  </a:txBody>
                  <a:tcPr>
                    <a:solidFill>
                      <a:srgbClr val="FFFFCC"/>
                    </a:solidFill>
                  </a:tcPr>
                </a:tc>
                <a:extLst>
                  <a:ext uri="{0D108BD9-81ED-4DB2-BD59-A6C34878D82A}">
                    <a16:rowId xmlns:a16="http://schemas.microsoft.com/office/drawing/2014/main" val="2450662821"/>
                  </a:ext>
                </a:extLst>
              </a:tr>
              <a:tr h="188482">
                <a:tc>
                  <a:txBody>
                    <a:bodyPr/>
                    <a:lstStyle/>
                    <a:p>
                      <a:endParaRPr lang="en-US" sz="1050" dirty="0"/>
                    </a:p>
                  </a:txBody>
                  <a:tcPr>
                    <a:solidFill>
                      <a:srgbClr val="FFFFCC"/>
                    </a:solidFill>
                  </a:tcPr>
                </a:tc>
                <a:tc>
                  <a:txBody>
                    <a:bodyPr/>
                    <a:lstStyle/>
                    <a:p>
                      <a:endParaRPr lang="en-US" sz="1050" dirty="0"/>
                    </a:p>
                  </a:txBody>
                  <a:tcPr>
                    <a:solidFill>
                      <a:srgbClr val="66FFFF"/>
                    </a:solidFill>
                  </a:tcPr>
                </a:tc>
                <a:tc>
                  <a:txBody>
                    <a:bodyPr/>
                    <a:lstStyle/>
                    <a:p>
                      <a:endParaRPr lang="en-US" sz="1050" dirty="0"/>
                    </a:p>
                  </a:txBody>
                  <a:tcPr>
                    <a:solidFill>
                      <a:srgbClr val="FFCCFF"/>
                    </a:solidFill>
                  </a:tcPr>
                </a:tc>
                <a:extLst>
                  <a:ext uri="{0D108BD9-81ED-4DB2-BD59-A6C34878D82A}">
                    <a16:rowId xmlns:a16="http://schemas.microsoft.com/office/drawing/2014/main" val="3874307200"/>
                  </a:ext>
                </a:extLst>
              </a:tr>
            </a:tbl>
          </a:graphicData>
        </a:graphic>
      </p:graphicFrame>
    </p:spTree>
    <p:extLst>
      <p:ext uri="{BB962C8B-B14F-4D97-AF65-F5344CB8AC3E}">
        <p14:creationId xmlns:p14="http://schemas.microsoft.com/office/powerpoint/2010/main" val="32612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Problems</a:t>
            </a:r>
          </a:p>
        </p:txBody>
      </p:sp>
      <p:sp>
        <p:nvSpPr>
          <p:cNvPr id="5" name="Content Placeholder 4"/>
          <p:cNvSpPr>
            <a:spLocks noGrp="1"/>
          </p:cNvSpPr>
          <p:nvPr>
            <p:ph idx="1"/>
          </p:nvPr>
        </p:nvSpPr>
        <p:spPr>
          <a:xfrm>
            <a:off x="676911" y="1061755"/>
            <a:ext cx="7838439" cy="3952371"/>
          </a:xfrm>
        </p:spPr>
        <p:txBody>
          <a:bodyPr>
            <a:normAutofit/>
          </a:bodyPr>
          <a:lstStyle/>
          <a:p>
            <a:pPr marL="0" indent="0">
              <a:buNone/>
            </a:pPr>
            <a:r>
              <a:rPr lang="en-US" sz="2400" dirty="0">
                <a:latin typeface="Arial" charset="0"/>
                <a:ea typeface="Arial" charset="0"/>
                <a:cs typeface="Arial" charset="0"/>
              </a:rPr>
              <a:t>There are several problems with this solution:</a:t>
            </a:r>
          </a:p>
          <a:p>
            <a:pPr marL="457200" indent="-457200">
              <a:buFont typeface="+mj-lt"/>
              <a:buAutoNum type="arabicPeriod"/>
            </a:pPr>
            <a:r>
              <a:rPr lang="en-US" sz="2400" dirty="0">
                <a:latin typeface="Arial" charset="0"/>
                <a:ea typeface="Arial" charset="0"/>
                <a:cs typeface="Arial" charset="0"/>
              </a:rPr>
              <a:t>Different threads accessing the same puzzle</a:t>
            </a:r>
          </a:p>
          <a:p>
            <a:pPr lvl="1"/>
            <a:r>
              <a:rPr lang="en-US" sz="1950" dirty="0">
                <a:latin typeface="Arial" charset="0"/>
                <a:ea typeface="Arial" charset="0"/>
                <a:cs typeface="Arial" charset="0"/>
              </a:rPr>
              <a:t>Each thread needs to have its own copy of the puzzle to solve</a:t>
            </a:r>
          </a:p>
          <a:p>
            <a:pPr marL="457200" indent="-457200">
              <a:buFont typeface="+mj-lt"/>
              <a:buAutoNum type="arabicPeriod"/>
            </a:pPr>
            <a:r>
              <a:rPr lang="en-US" sz="2400" dirty="0">
                <a:latin typeface="Arial" charset="0"/>
                <a:ea typeface="Arial" charset="0"/>
                <a:cs typeface="Arial" charset="0"/>
              </a:rPr>
              <a:t>Recursion is bad for OpenMP</a:t>
            </a:r>
          </a:p>
          <a:p>
            <a:pPr lvl="1"/>
            <a:r>
              <a:rPr lang="en-US" dirty="0">
                <a:latin typeface="Arial" charset="0"/>
                <a:ea typeface="Arial" charset="0"/>
                <a:cs typeface="Arial" charset="0"/>
              </a:rPr>
              <a:t>Instead, we use a stack to keep track of our different puzzles</a:t>
            </a:r>
          </a:p>
          <a:p>
            <a:pPr marL="457200" indent="-457200">
              <a:buFont typeface="+mj-lt"/>
              <a:buAutoNum type="arabicPeriod"/>
            </a:pPr>
            <a:r>
              <a:rPr lang="en-US" sz="2400" dirty="0">
                <a:latin typeface="Arial" charset="0"/>
                <a:ea typeface="Arial" charset="0"/>
                <a:cs typeface="Arial" charset="0"/>
              </a:rPr>
              <a:t>Our stack needs to have some initial puzzles at the start so that each thread has work to do at the start</a:t>
            </a:r>
          </a:p>
          <a:p>
            <a:pPr marL="457200" indent="-457200">
              <a:buFont typeface="+mj-lt"/>
              <a:buAutoNum type="arabicPeriod"/>
            </a:pPr>
            <a:r>
              <a:rPr lang="en-US" sz="2400" dirty="0">
                <a:latin typeface="Arial" charset="0"/>
                <a:ea typeface="Arial" charset="0"/>
                <a:cs typeface="Arial" charset="0"/>
              </a:rPr>
              <a:t>Stack needs to be mutually exclusive</a:t>
            </a:r>
          </a:p>
        </p:txBody>
      </p:sp>
    </p:spTree>
    <p:extLst>
      <p:ext uri="{BB962C8B-B14F-4D97-AF65-F5344CB8AC3E}">
        <p14:creationId xmlns:p14="http://schemas.microsoft.com/office/powerpoint/2010/main" val="94551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Parallel Algorithm</a:t>
            </a:r>
          </a:p>
        </p:txBody>
      </p:sp>
      <p:sp>
        <p:nvSpPr>
          <p:cNvPr id="5" name="Content Placeholder 4"/>
          <p:cNvSpPr>
            <a:spLocks noGrp="1"/>
          </p:cNvSpPr>
          <p:nvPr>
            <p:ph idx="1"/>
          </p:nvPr>
        </p:nvSpPr>
        <p:spPr>
          <a:xfrm>
            <a:off x="652780" y="1500090"/>
            <a:ext cx="7838439" cy="2639831"/>
          </a:xfrm>
        </p:spPr>
        <p:txBody>
          <a:bodyPr>
            <a:normAutofit/>
          </a:bodyPr>
          <a:lstStyle/>
          <a:p>
            <a:pPr marL="457200" indent="-457200">
              <a:buFont typeface="+mj-lt"/>
              <a:buAutoNum type="arabicParenR"/>
            </a:pPr>
            <a:r>
              <a:rPr lang="en-US" sz="2800" dirty="0">
                <a:latin typeface="Arial" charset="0"/>
                <a:ea typeface="Arial" charset="0"/>
                <a:cs typeface="Arial" charset="0"/>
              </a:rPr>
              <a:t>Apply elimination and lone ranger.</a:t>
            </a:r>
          </a:p>
          <a:p>
            <a:pPr marL="800100" lvl="1" indent="-457200">
              <a:buFont typeface="+mj-lt"/>
              <a:buAutoNum type="alphaLcParenR"/>
            </a:pPr>
            <a:r>
              <a:rPr lang="en-US" sz="2000" dirty="0">
                <a:latin typeface="Arial" charset="0"/>
                <a:ea typeface="Arial" charset="0"/>
                <a:cs typeface="Arial" charset="0"/>
              </a:rPr>
              <a:t>If we solved the puzzle -&gt; return</a:t>
            </a:r>
          </a:p>
          <a:p>
            <a:pPr marL="342900" lvl="1" indent="0">
              <a:buNone/>
            </a:pPr>
            <a:endParaRPr lang="en-US" sz="2000" dirty="0">
              <a:latin typeface="Arial" charset="0"/>
              <a:ea typeface="Arial" charset="0"/>
              <a:cs typeface="Arial" charset="0"/>
            </a:endParaRPr>
          </a:p>
          <a:p>
            <a:pPr marL="457200" indent="-457200">
              <a:buFont typeface="+mj-lt"/>
              <a:buAutoNum type="arabicParenR"/>
            </a:pPr>
            <a:r>
              <a:rPr lang="en-US" sz="2800" dirty="0">
                <a:latin typeface="Arial" charset="0"/>
                <a:ea typeface="Arial" charset="0"/>
                <a:cs typeface="Arial" charset="0"/>
              </a:rPr>
              <a:t>Initialize stack with possible puzzles.</a:t>
            </a:r>
          </a:p>
          <a:p>
            <a:pPr marL="800100" lvl="1" indent="-457200">
              <a:buFont typeface="+mj-lt"/>
              <a:buAutoNum type="alphaLcParenR"/>
            </a:pPr>
            <a:r>
              <a:rPr lang="en-US" sz="2000" dirty="0">
                <a:latin typeface="Arial" charset="0"/>
                <a:ea typeface="Arial" charset="0"/>
                <a:cs typeface="Arial" charset="0"/>
              </a:rPr>
              <a:t># of puzzles = # of threads</a:t>
            </a:r>
          </a:p>
          <a:p>
            <a:pPr marL="800100" lvl="1" indent="-457200">
              <a:buFont typeface="+mj-lt"/>
              <a:buAutoNum type="alphaLcParenR"/>
            </a:pPr>
            <a:r>
              <a:rPr lang="en-US" sz="2000" dirty="0">
                <a:latin typeface="Arial" charset="0"/>
                <a:ea typeface="Arial" charset="0"/>
                <a:cs typeface="Arial" charset="0"/>
              </a:rPr>
              <a:t>We still ensure we are picking the tiles with the least amount of possible guesses</a:t>
            </a:r>
          </a:p>
        </p:txBody>
      </p:sp>
    </p:spTree>
    <p:extLst>
      <p:ext uri="{BB962C8B-B14F-4D97-AF65-F5344CB8AC3E}">
        <p14:creationId xmlns:p14="http://schemas.microsoft.com/office/powerpoint/2010/main" val="397824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Parallel Algorithm (cont.)</a:t>
            </a:r>
          </a:p>
        </p:txBody>
      </p:sp>
      <p:sp>
        <p:nvSpPr>
          <p:cNvPr id="5" name="Content Placeholder 4"/>
          <p:cNvSpPr>
            <a:spLocks noGrp="1"/>
          </p:cNvSpPr>
          <p:nvPr>
            <p:ph idx="1"/>
          </p:nvPr>
        </p:nvSpPr>
        <p:spPr>
          <a:xfrm>
            <a:off x="676911" y="1051707"/>
            <a:ext cx="7838439" cy="3952371"/>
          </a:xfrm>
        </p:spPr>
        <p:txBody>
          <a:bodyPr>
            <a:normAutofit/>
          </a:bodyPr>
          <a:lstStyle/>
          <a:p>
            <a:pPr marL="0" indent="0">
              <a:buNone/>
            </a:pPr>
            <a:r>
              <a:rPr lang="en-US" sz="1950" dirty="0">
                <a:latin typeface="Arial" charset="0"/>
                <a:ea typeface="Arial" charset="0"/>
                <a:cs typeface="Arial" charset="0"/>
              </a:rPr>
              <a:t>3</a:t>
            </a:r>
            <a:r>
              <a:rPr lang="en-US" sz="2800" dirty="0">
                <a:latin typeface="Arial" charset="0"/>
                <a:ea typeface="Arial" charset="0"/>
                <a:cs typeface="Arial" charset="0"/>
              </a:rPr>
              <a:t>) While loop until stack is empty:</a:t>
            </a:r>
          </a:p>
          <a:p>
            <a:pPr marL="800100" lvl="1" indent="-457200">
              <a:buFont typeface="+mj-lt"/>
              <a:buAutoNum type="alphaLcParenR"/>
            </a:pPr>
            <a:r>
              <a:rPr lang="en-US" sz="2000" dirty="0">
                <a:latin typeface="Arial" charset="0"/>
                <a:ea typeface="Arial" charset="0"/>
                <a:cs typeface="Arial" charset="0"/>
              </a:rPr>
              <a:t>Each thread pops a puzzle off the stack</a:t>
            </a:r>
          </a:p>
          <a:p>
            <a:pPr marL="800100" lvl="1" indent="-457200">
              <a:buFont typeface="+mj-lt"/>
              <a:buAutoNum type="alphaLcParenR"/>
            </a:pPr>
            <a:r>
              <a:rPr lang="en-US" sz="2000" dirty="0">
                <a:latin typeface="Arial" charset="0"/>
                <a:ea typeface="Arial" charset="0"/>
                <a:cs typeface="Arial" charset="0"/>
              </a:rPr>
              <a:t>Apply elimination and lone ranger</a:t>
            </a:r>
          </a:p>
          <a:p>
            <a:pPr marL="800100" lvl="1" indent="-457200">
              <a:buFont typeface="+mj-lt"/>
              <a:buAutoNum type="alphaLcParenR"/>
            </a:pPr>
            <a:r>
              <a:rPr lang="en-US" sz="2000" dirty="0">
                <a:latin typeface="Arial" charset="0"/>
                <a:ea typeface="Arial" charset="0"/>
                <a:cs typeface="Arial" charset="0"/>
              </a:rPr>
              <a:t>If puzzle is not valid -&gt; move to next puzzle in stack</a:t>
            </a:r>
          </a:p>
          <a:p>
            <a:pPr marL="800100" lvl="1" indent="-457200">
              <a:buFont typeface="+mj-lt"/>
              <a:buAutoNum type="alphaLcParenR"/>
            </a:pPr>
            <a:r>
              <a:rPr lang="en-US" sz="2000" dirty="0">
                <a:latin typeface="Arial" charset="0"/>
                <a:ea typeface="Arial" charset="0"/>
                <a:cs typeface="Arial" charset="0"/>
              </a:rPr>
              <a:t>If puzzle is complete and valid -&gt; cancel all threads, return the solved puzzle</a:t>
            </a:r>
          </a:p>
          <a:p>
            <a:pPr marL="800100" lvl="1" indent="-457200">
              <a:buFont typeface="+mj-lt"/>
              <a:buAutoNum type="alphaLcParenR"/>
            </a:pPr>
            <a:r>
              <a:rPr lang="en-US" sz="2000" dirty="0">
                <a:latin typeface="Arial" charset="0"/>
                <a:ea typeface="Arial" charset="0"/>
                <a:cs typeface="Arial" charset="0"/>
              </a:rPr>
              <a:t>If puzzle is valid and not complete -&gt; </a:t>
            </a:r>
          </a:p>
          <a:p>
            <a:pPr marL="1143000" lvl="2" indent="-457200">
              <a:buFont typeface="+mj-lt"/>
              <a:buAutoNum type="alphaLcParenR"/>
            </a:pPr>
            <a:r>
              <a:rPr lang="en-US" sz="2000" dirty="0">
                <a:latin typeface="Arial" charset="0"/>
                <a:ea typeface="Arial" charset="0"/>
                <a:cs typeface="Arial" charset="0"/>
              </a:rPr>
              <a:t>Pick empty tile</a:t>
            </a:r>
          </a:p>
          <a:p>
            <a:pPr marL="1143000" lvl="2" indent="-457200">
              <a:buFont typeface="+mj-lt"/>
              <a:buAutoNum type="alphaLcParenR"/>
            </a:pPr>
            <a:r>
              <a:rPr lang="en-US" sz="2000" dirty="0">
                <a:latin typeface="Arial" charset="0"/>
                <a:ea typeface="Arial" charset="0"/>
                <a:cs typeface="Arial" charset="0"/>
              </a:rPr>
              <a:t>Make puzzle with each possible guess for the tile</a:t>
            </a:r>
          </a:p>
          <a:p>
            <a:pPr marL="1143000" lvl="2" indent="-457200">
              <a:buFont typeface="+mj-lt"/>
              <a:buAutoNum type="alphaLcParenR"/>
            </a:pPr>
            <a:r>
              <a:rPr lang="en-US" sz="2000" dirty="0">
                <a:latin typeface="Arial" charset="0"/>
                <a:ea typeface="Arial" charset="0"/>
                <a:cs typeface="Arial" charset="0"/>
              </a:rPr>
              <a:t>Store each puzzle on the stack</a:t>
            </a:r>
          </a:p>
          <a:p>
            <a:pPr marL="1143000" lvl="2" indent="-457200">
              <a:buFont typeface="+mj-lt"/>
              <a:buAutoNum type="alphaLcParenR"/>
            </a:pPr>
            <a:r>
              <a:rPr lang="en-US" sz="2000" dirty="0">
                <a:latin typeface="Arial" charset="0"/>
                <a:ea typeface="Arial" charset="0"/>
                <a:cs typeface="Arial" charset="0"/>
              </a:rPr>
              <a:t>Move to next puzzle in the stack</a:t>
            </a:r>
          </a:p>
          <a:p>
            <a:pPr marL="457200" indent="-457200">
              <a:buFont typeface="+mj-lt"/>
              <a:buAutoNum type="arabicParenR"/>
            </a:pPr>
            <a:endParaRPr lang="en-US" sz="1500" dirty="0">
              <a:latin typeface="Arial" charset="0"/>
              <a:ea typeface="Arial" charset="0"/>
              <a:cs typeface="Arial" charset="0"/>
            </a:endParaRPr>
          </a:p>
        </p:txBody>
      </p:sp>
    </p:spTree>
    <p:extLst>
      <p:ext uri="{BB962C8B-B14F-4D97-AF65-F5344CB8AC3E}">
        <p14:creationId xmlns:p14="http://schemas.microsoft.com/office/powerpoint/2010/main" val="105011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AFD0-E626-4BE1-A4A7-648428C696BF}"/>
              </a:ext>
            </a:extLst>
          </p:cNvPr>
          <p:cNvSpPr>
            <a:spLocks noGrp="1"/>
          </p:cNvSpPr>
          <p:nvPr>
            <p:ph type="ctrTitle"/>
          </p:nvPr>
        </p:nvSpPr>
        <p:spPr/>
        <p:txBody>
          <a:bodyPr/>
          <a:lstStyle/>
          <a:p>
            <a:r>
              <a:rPr lang="en-US" dirty="0"/>
              <a:t>Data</a:t>
            </a:r>
          </a:p>
        </p:txBody>
      </p:sp>
      <p:sp>
        <p:nvSpPr>
          <p:cNvPr id="4" name="Subtitle 3">
            <a:extLst>
              <a:ext uri="{FF2B5EF4-FFF2-40B4-BE49-F238E27FC236}">
                <a16:creationId xmlns:a16="http://schemas.microsoft.com/office/drawing/2014/main" id="{252ED830-A811-40F9-BE38-A4BE1A96DC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43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Previous Project – </a:t>
            </a:r>
            <a:r>
              <a:rPr lang="en-US" b="1" dirty="0" err="1">
                <a:latin typeface="Arial" charset="0"/>
                <a:ea typeface="Arial" charset="0"/>
                <a:cs typeface="Arial" charset="0"/>
              </a:rPr>
              <a:t>Gorila</a:t>
            </a:r>
            <a:r>
              <a:rPr lang="en-US" b="1" dirty="0">
                <a:latin typeface="Arial" charset="0"/>
                <a:ea typeface="Arial" charset="0"/>
                <a:cs typeface="Arial" charset="0"/>
              </a:rPr>
              <a:t> Framework</a:t>
            </a:r>
          </a:p>
        </p:txBody>
      </p:sp>
      <p:sp>
        <p:nvSpPr>
          <p:cNvPr id="5" name="Content Placeholder 4"/>
          <p:cNvSpPr>
            <a:spLocks noGrp="1"/>
          </p:cNvSpPr>
          <p:nvPr>
            <p:ph idx="1"/>
          </p:nvPr>
        </p:nvSpPr>
        <p:spPr/>
        <p:txBody>
          <a:bodyPr>
            <a:normAutofit/>
          </a:bodyPr>
          <a:lstStyle/>
          <a:p>
            <a:r>
              <a:rPr lang="en-US" dirty="0" err="1">
                <a:latin typeface="Arial" charset="0"/>
                <a:ea typeface="Arial" charset="0"/>
                <a:cs typeface="Arial" charset="0"/>
              </a:rPr>
              <a:t>Gorila</a:t>
            </a:r>
            <a:r>
              <a:rPr lang="en-US" dirty="0">
                <a:latin typeface="Arial" charset="0"/>
                <a:ea typeface="Arial" charset="0"/>
                <a:cs typeface="Arial" charset="0"/>
              </a:rPr>
              <a:t> - distributed Reinforcement learning</a:t>
            </a:r>
          </a:p>
          <a:p>
            <a:r>
              <a:rPr lang="en-US" dirty="0">
                <a:latin typeface="Arial" charset="0"/>
                <a:ea typeface="Arial" charset="0"/>
                <a:cs typeface="Arial" charset="0"/>
              </a:rPr>
              <a:t>Python w/ </a:t>
            </a:r>
            <a:r>
              <a:rPr lang="en-US" dirty="0" err="1">
                <a:latin typeface="Arial" charset="0"/>
                <a:ea typeface="Arial" charset="0"/>
                <a:cs typeface="Arial" charset="0"/>
              </a:rPr>
              <a:t>pyCUDA</a:t>
            </a:r>
            <a:r>
              <a:rPr lang="en-US" dirty="0">
                <a:latin typeface="Arial" charset="0"/>
                <a:ea typeface="Arial" charset="0"/>
                <a:cs typeface="Arial" charset="0"/>
              </a:rPr>
              <a:t>/OpenCL, mpi4python</a:t>
            </a:r>
          </a:p>
          <a:p>
            <a:r>
              <a:rPr lang="en-US" dirty="0">
                <a:latin typeface="Arial" charset="0"/>
                <a:ea typeface="Arial" charset="0"/>
                <a:cs typeface="Arial" charset="0"/>
              </a:rPr>
              <a:t>Great balance: Matt – Python, Luke – C</a:t>
            </a:r>
          </a:p>
          <a:p>
            <a:r>
              <a:rPr lang="en-US" dirty="0">
                <a:latin typeface="Arial" charset="0"/>
                <a:ea typeface="Arial" charset="0"/>
                <a:cs typeface="Arial" charset="0"/>
              </a:rPr>
              <a:t>Libraries were not loading on </a:t>
            </a:r>
            <a:r>
              <a:rPr lang="en-US" dirty="0" err="1">
                <a:latin typeface="Arial" charset="0"/>
                <a:ea typeface="Arial" charset="0"/>
                <a:cs typeface="Arial" charset="0"/>
              </a:rPr>
              <a:t>Talapas</a:t>
            </a:r>
            <a:r>
              <a:rPr lang="en-US" dirty="0">
                <a:latin typeface="Arial" charset="0"/>
                <a:ea typeface="Arial" charset="0"/>
                <a:cs typeface="Arial" charset="0"/>
              </a:rPr>
              <a:t> </a:t>
            </a:r>
          </a:p>
        </p:txBody>
      </p:sp>
    </p:spTree>
    <p:extLst>
      <p:ext uri="{BB962C8B-B14F-4D97-AF65-F5344CB8AC3E}">
        <p14:creationId xmlns:p14="http://schemas.microsoft.com/office/powerpoint/2010/main" val="202313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Chart, bar chart&#10;&#10;Description automatically generated">
            <a:extLst>
              <a:ext uri="{FF2B5EF4-FFF2-40B4-BE49-F238E27FC236}">
                <a16:creationId xmlns:a16="http://schemas.microsoft.com/office/drawing/2014/main" id="{747ADCFE-2E01-44C7-AB15-91EE9867CF2E}"/>
              </a:ext>
            </a:extLst>
          </p:cNvPr>
          <p:cNvPicPr>
            <a:picLocks noChangeAspect="1"/>
          </p:cNvPicPr>
          <p:nvPr/>
        </p:nvPicPr>
        <p:blipFill>
          <a:blip r:embed="rId3"/>
          <a:stretch>
            <a:fillRect/>
          </a:stretch>
        </p:blipFill>
        <p:spPr>
          <a:xfrm>
            <a:off x="876619" y="50800"/>
            <a:ext cx="8067037" cy="5041900"/>
          </a:xfrm>
          <a:prstGeom prst="rect">
            <a:avLst/>
          </a:prstGeom>
          <a:noFill/>
        </p:spPr>
      </p:pic>
    </p:spTree>
    <p:extLst>
      <p:ext uri="{BB962C8B-B14F-4D97-AF65-F5344CB8AC3E}">
        <p14:creationId xmlns:p14="http://schemas.microsoft.com/office/powerpoint/2010/main" val="232465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0" descr="Chart, bar chart&#10;&#10;Description automatically generated">
            <a:extLst>
              <a:ext uri="{FF2B5EF4-FFF2-40B4-BE49-F238E27FC236}">
                <a16:creationId xmlns:a16="http://schemas.microsoft.com/office/drawing/2014/main" id="{5B372D1C-921F-4A88-B333-88548F9B6B0C}"/>
              </a:ext>
            </a:extLst>
          </p:cNvPr>
          <p:cNvPicPr>
            <a:picLocks noChangeAspect="1"/>
          </p:cNvPicPr>
          <p:nvPr/>
        </p:nvPicPr>
        <p:blipFill>
          <a:blip r:embed="rId3"/>
          <a:stretch>
            <a:fillRect/>
          </a:stretch>
        </p:blipFill>
        <p:spPr>
          <a:xfrm>
            <a:off x="794301" y="50800"/>
            <a:ext cx="8231674" cy="5041900"/>
          </a:xfrm>
          <a:prstGeom prst="rect">
            <a:avLst/>
          </a:prstGeom>
          <a:noFill/>
        </p:spPr>
      </p:pic>
    </p:spTree>
    <p:extLst>
      <p:ext uri="{BB962C8B-B14F-4D97-AF65-F5344CB8AC3E}">
        <p14:creationId xmlns:p14="http://schemas.microsoft.com/office/powerpoint/2010/main" val="86100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125BFF3-8A31-4C02-973A-5FF6FDA4A3C9}"/>
              </a:ext>
            </a:extLst>
          </p:cNvPr>
          <p:cNvSpPr>
            <a:spLocks noGrp="1"/>
          </p:cNvSpPr>
          <p:nvPr>
            <p:ph type="title"/>
          </p:nvPr>
        </p:nvSpPr>
        <p:spPr>
          <a:xfrm>
            <a:off x="676911" y="273844"/>
            <a:ext cx="7838439" cy="994172"/>
          </a:xfrm>
        </p:spPr>
        <p:txBody>
          <a:bodyPr anchor="ctr">
            <a:normAutofit/>
          </a:bodyPr>
          <a:lstStyle/>
          <a:p>
            <a:pPr algn="ctr"/>
            <a:r>
              <a:rPr lang="en-US" dirty="0"/>
              <a:t>9 x 9 Parallel vs Serial</a:t>
            </a:r>
          </a:p>
        </p:txBody>
      </p:sp>
      <p:pic>
        <p:nvPicPr>
          <p:cNvPr id="14" name="Content Placeholder 13" descr="Chart, bar chart&#10;&#10;Description automatically generated">
            <a:extLst>
              <a:ext uri="{FF2B5EF4-FFF2-40B4-BE49-F238E27FC236}">
                <a16:creationId xmlns:a16="http://schemas.microsoft.com/office/drawing/2014/main" id="{28A6719D-030D-D647-B973-C5242657CAF5}"/>
              </a:ext>
            </a:extLst>
          </p:cNvPr>
          <p:cNvPicPr>
            <a:picLocks noGrp="1" noChangeAspect="1"/>
          </p:cNvPicPr>
          <p:nvPr>
            <p:ph idx="1"/>
          </p:nvPr>
        </p:nvPicPr>
        <p:blipFill>
          <a:blip r:embed="rId3"/>
          <a:stretch>
            <a:fillRect/>
          </a:stretch>
        </p:blipFill>
        <p:spPr>
          <a:xfrm>
            <a:off x="1318113" y="1070696"/>
            <a:ext cx="6507773" cy="3911875"/>
          </a:xfrm>
        </p:spPr>
      </p:pic>
    </p:spTree>
    <p:extLst>
      <p:ext uri="{BB962C8B-B14F-4D97-AF65-F5344CB8AC3E}">
        <p14:creationId xmlns:p14="http://schemas.microsoft.com/office/powerpoint/2010/main" val="189307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B3C43-AC80-B844-BE94-7A5E064EB3C4}"/>
              </a:ext>
            </a:extLst>
          </p:cNvPr>
          <p:cNvSpPr>
            <a:spLocks noGrp="1"/>
          </p:cNvSpPr>
          <p:nvPr>
            <p:ph type="title"/>
          </p:nvPr>
        </p:nvSpPr>
        <p:spPr>
          <a:xfrm>
            <a:off x="676911" y="273844"/>
            <a:ext cx="7838439" cy="994172"/>
          </a:xfrm>
        </p:spPr>
        <p:txBody>
          <a:bodyPr anchor="ctr">
            <a:normAutofit/>
          </a:bodyPr>
          <a:lstStyle/>
          <a:p>
            <a:pPr algn="ctr"/>
            <a:r>
              <a:rPr lang="en-US" dirty="0"/>
              <a:t>16 x 16 Parallel vs Serial</a:t>
            </a:r>
          </a:p>
        </p:txBody>
      </p:sp>
      <p:pic>
        <p:nvPicPr>
          <p:cNvPr id="7" name="Picture 6" descr="Chart, bar chart&#10;&#10;Description automatically generated">
            <a:extLst>
              <a:ext uri="{FF2B5EF4-FFF2-40B4-BE49-F238E27FC236}">
                <a16:creationId xmlns:a16="http://schemas.microsoft.com/office/drawing/2014/main" id="{6E5C4F96-79C7-0644-A2A2-A4D3C30ABE12}"/>
              </a:ext>
            </a:extLst>
          </p:cNvPr>
          <p:cNvPicPr>
            <a:picLocks noChangeAspect="1"/>
          </p:cNvPicPr>
          <p:nvPr/>
        </p:nvPicPr>
        <p:blipFill>
          <a:blip r:embed="rId3"/>
          <a:stretch>
            <a:fillRect/>
          </a:stretch>
        </p:blipFill>
        <p:spPr>
          <a:xfrm>
            <a:off x="1294232" y="1095754"/>
            <a:ext cx="6555535" cy="3949714"/>
          </a:xfrm>
          <a:prstGeom prst="rect">
            <a:avLst/>
          </a:prstGeom>
          <a:noFill/>
        </p:spPr>
      </p:pic>
    </p:spTree>
    <p:extLst>
      <p:ext uri="{BB962C8B-B14F-4D97-AF65-F5344CB8AC3E}">
        <p14:creationId xmlns:p14="http://schemas.microsoft.com/office/powerpoint/2010/main" val="146750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45C3-7CC7-418A-88AC-1B15A4001FC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40F4CE04-71BE-4B3E-A15D-0D5733BBC90C}"/>
              </a:ext>
            </a:extLst>
          </p:cNvPr>
          <p:cNvSpPr>
            <a:spLocks noGrp="1"/>
          </p:cNvSpPr>
          <p:nvPr>
            <p:ph idx="1"/>
          </p:nvPr>
        </p:nvSpPr>
        <p:spPr/>
        <p:txBody>
          <a:bodyPr>
            <a:normAutofit/>
          </a:bodyPr>
          <a:lstStyle/>
          <a:p>
            <a:pPr marL="0" indent="0">
              <a:buNone/>
            </a:pPr>
            <a:endParaRPr lang="en-US" dirty="0"/>
          </a:p>
          <a:p>
            <a:r>
              <a:rPr lang="en-US" dirty="0"/>
              <a:t>GPU implementation</a:t>
            </a:r>
          </a:p>
          <a:p>
            <a:pPr marL="0" indent="0">
              <a:buNone/>
            </a:pPr>
            <a:endParaRPr lang="en-US" dirty="0"/>
          </a:p>
          <a:p>
            <a:r>
              <a:rPr lang="en-US" dirty="0"/>
              <a:t>Improvements with current method:</a:t>
            </a:r>
          </a:p>
          <a:p>
            <a:pPr lvl="1"/>
            <a:r>
              <a:rPr lang="en-US" dirty="0"/>
              <a:t>Goal: 25x25</a:t>
            </a:r>
          </a:p>
          <a:p>
            <a:endParaRPr lang="en-US" dirty="0"/>
          </a:p>
        </p:txBody>
      </p:sp>
    </p:spTree>
    <p:extLst>
      <p:ext uri="{BB962C8B-B14F-4D97-AF65-F5344CB8AC3E}">
        <p14:creationId xmlns:p14="http://schemas.microsoft.com/office/powerpoint/2010/main" val="39324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5914-210D-4E46-8E16-A250150027F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34262CC-C683-4C8E-9A5A-FF8F5ED6DCB5}"/>
              </a:ext>
            </a:extLst>
          </p:cNvPr>
          <p:cNvSpPr>
            <a:spLocks noGrp="1"/>
          </p:cNvSpPr>
          <p:nvPr>
            <p:ph idx="1"/>
          </p:nvPr>
        </p:nvSpPr>
        <p:spPr/>
        <p:txBody>
          <a:bodyPr/>
          <a:lstStyle/>
          <a:p>
            <a:r>
              <a:rPr lang="en-US" dirty="0">
                <a:hlinkClick r:id="rId2"/>
              </a:rPr>
              <a:t>https://www.dcc.fc.up.pt/~acm/sudoku.pdf</a:t>
            </a:r>
            <a:endParaRPr lang="en-US" dirty="0"/>
          </a:p>
          <a:p>
            <a:r>
              <a:rPr lang="en-US" dirty="0">
                <a:hlinkClick r:id="rId3"/>
              </a:rPr>
              <a:t>http://forum.enjoysudoku.com/su-doku-s-maths-t44-525.html#p15909</a:t>
            </a:r>
            <a:endParaRPr lang="en-US" dirty="0"/>
          </a:p>
          <a:p>
            <a:r>
              <a:rPr lang="en-US" dirty="0">
                <a:hlinkClick r:id="rId4"/>
              </a:rPr>
              <a:t>http://www.afjarvis.staff.shef.ac.uk/sudoku/sudoku.pdf</a:t>
            </a:r>
            <a:endParaRPr lang="en-US" dirty="0"/>
          </a:p>
          <a:p>
            <a:r>
              <a:rPr lang="en-US" dirty="0">
                <a:hlinkClick r:id="rId5"/>
              </a:rPr>
              <a:t>http://forum.enjoysudoku.com/number-of-possible-16x16-sudoku-grids-t37053.html</a:t>
            </a:r>
            <a:endParaRPr lang="en-US" dirty="0"/>
          </a:p>
        </p:txBody>
      </p:sp>
    </p:spTree>
    <p:extLst>
      <p:ext uri="{BB962C8B-B14F-4D97-AF65-F5344CB8AC3E}">
        <p14:creationId xmlns:p14="http://schemas.microsoft.com/office/powerpoint/2010/main" val="59628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79DE-934E-A44A-8A3A-E3A0F9CB86C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87AFA00-08B6-044C-8AEC-579C87E094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296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err="1">
                <a:solidFill>
                  <a:srgbClr val="0E472D"/>
                </a:solidFill>
                <a:latin typeface="Arial" charset="0"/>
                <a:ea typeface="Arial" charset="0"/>
                <a:cs typeface="Arial" charset="0"/>
              </a:rPr>
              <a:t>Gorila</a:t>
            </a:r>
            <a:r>
              <a:rPr lang="en-US" sz="4500" dirty="0">
                <a:solidFill>
                  <a:srgbClr val="0E472D"/>
                </a:solidFill>
                <a:latin typeface="Arial" charset="0"/>
                <a:ea typeface="Arial" charset="0"/>
                <a:cs typeface="Arial" charset="0"/>
              </a:rPr>
              <a:t> - DQN</a:t>
            </a:r>
          </a:p>
        </p:txBody>
      </p:sp>
      <p:pic>
        <p:nvPicPr>
          <p:cNvPr id="11" name="Content Placeholder 10" descr="Application&#10;&#10;Description automatically generated with medium confidence">
            <a:extLst>
              <a:ext uri="{FF2B5EF4-FFF2-40B4-BE49-F238E27FC236}">
                <a16:creationId xmlns:a16="http://schemas.microsoft.com/office/drawing/2014/main" id="{938DC6C5-872A-3E4E-9872-1E60F9BA2B80}"/>
              </a:ext>
            </a:extLst>
          </p:cNvPr>
          <p:cNvPicPr>
            <a:picLocks noGrp="1" noChangeAspect="1"/>
          </p:cNvPicPr>
          <p:nvPr>
            <p:ph idx="1"/>
          </p:nvPr>
        </p:nvPicPr>
        <p:blipFill>
          <a:blip r:embed="rId3"/>
          <a:stretch>
            <a:fillRect/>
          </a:stretch>
        </p:blipFill>
        <p:spPr>
          <a:xfrm>
            <a:off x="1106172" y="1370013"/>
            <a:ext cx="6979281" cy="2984500"/>
          </a:xfrm>
        </p:spPr>
      </p:pic>
    </p:spTree>
    <p:extLst>
      <p:ext uri="{BB962C8B-B14F-4D97-AF65-F5344CB8AC3E}">
        <p14:creationId xmlns:p14="http://schemas.microsoft.com/office/powerpoint/2010/main" val="156543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9182" y="841772"/>
            <a:ext cx="7405635" cy="1790700"/>
          </a:xfrm>
        </p:spPr>
        <p:txBody>
          <a:bodyPr>
            <a:noAutofit/>
          </a:bodyPr>
          <a:lstStyle/>
          <a:p>
            <a:r>
              <a:rPr lang="en-US" sz="5400" dirty="0">
                <a:latin typeface="Arial" charset="0"/>
                <a:ea typeface="Arial" charset="0"/>
                <a:cs typeface="Arial" charset="0"/>
              </a:rPr>
              <a:t>Sudoku Solver</a:t>
            </a:r>
          </a:p>
        </p:txBody>
      </p:sp>
      <p:sp>
        <p:nvSpPr>
          <p:cNvPr id="5" name="Subtitle 4"/>
          <p:cNvSpPr>
            <a:spLocks noGrp="1"/>
          </p:cNvSpPr>
          <p:nvPr>
            <p:ph type="subTitle" idx="1"/>
          </p:nvPr>
        </p:nvSpPr>
        <p:spPr>
          <a:xfrm>
            <a:off x="1833497" y="2701528"/>
            <a:ext cx="5523979" cy="1241822"/>
          </a:xfrm>
        </p:spPr>
        <p:txBody>
          <a:bodyPr>
            <a:normAutofit/>
          </a:bodyPr>
          <a:lstStyle/>
          <a:p>
            <a:r>
              <a:rPr lang="en-US" sz="2250" dirty="0">
                <a:solidFill>
                  <a:srgbClr val="007600"/>
                </a:solidFill>
                <a:latin typeface="Arial" charset="0"/>
                <a:ea typeface="Arial" charset="0"/>
                <a:cs typeface="Arial" charset="0"/>
              </a:rPr>
              <a:t>New Project</a:t>
            </a:r>
          </a:p>
          <a:p>
            <a:endParaRPr lang="en-US" sz="2250" dirty="0">
              <a:solidFill>
                <a:srgbClr val="007600"/>
              </a:solidFill>
              <a:latin typeface="Arial" charset="0"/>
              <a:ea typeface="Arial" charset="0"/>
              <a:cs typeface="Arial" charset="0"/>
            </a:endParaRPr>
          </a:p>
        </p:txBody>
      </p:sp>
    </p:spTree>
    <p:extLst>
      <p:ext uri="{BB962C8B-B14F-4D97-AF65-F5344CB8AC3E}">
        <p14:creationId xmlns:p14="http://schemas.microsoft.com/office/powerpoint/2010/main" val="3230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a:solidFill>
                  <a:srgbClr val="0E472D"/>
                </a:solidFill>
                <a:latin typeface="Arial" charset="0"/>
                <a:ea typeface="Arial" charset="0"/>
                <a:cs typeface="Arial" charset="0"/>
              </a:rPr>
              <a:t>Sudoku</a:t>
            </a:r>
            <a:endParaRPr lang="en-US" sz="4500" dirty="0">
              <a:solidFill>
                <a:srgbClr val="0E472D"/>
              </a:solidFill>
              <a:latin typeface="Arial" charset="0"/>
              <a:ea typeface="Arial" charset="0"/>
              <a:cs typeface="Arial" charset="0"/>
            </a:endParaRPr>
          </a:p>
        </p:txBody>
      </p:sp>
      <p:pic>
        <p:nvPicPr>
          <p:cNvPr id="6" name="Content Placeholder 5" descr="Text&#10;&#10;Description automatically generated with medium confidence">
            <a:extLst>
              <a:ext uri="{FF2B5EF4-FFF2-40B4-BE49-F238E27FC236}">
                <a16:creationId xmlns:a16="http://schemas.microsoft.com/office/drawing/2014/main" id="{39C116A4-FED1-4B42-B3C7-CDBA701D9515}"/>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676911" y="1322189"/>
            <a:ext cx="3492500" cy="2971800"/>
          </a:xfrm>
        </p:spPr>
      </p:pic>
      <p:sp>
        <p:nvSpPr>
          <p:cNvPr id="8" name="TextBox 7">
            <a:extLst>
              <a:ext uri="{FF2B5EF4-FFF2-40B4-BE49-F238E27FC236}">
                <a16:creationId xmlns:a16="http://schemas.microsoft.com/office/drawing/2014/main" id="{CBA06A90-711F-254D-A492-42B23B7E7C9C}"/>
              </a:ext>
            </a:extLst>
          </p:cNvPr>
          <p:cNvSpPr txBox="1"/>
          <p:nvPr/>
        </p:nvSpPr>
        <p:spPr>
          <a:xfrm>
            <a:off x="676911" y="4293989"/>
            <a:ext cx="3492500" cy="230832"/>
          </a:xfrm>
          <a:prstGeom prst="rect">
            <a:avLst/>
          </a:prstGeom>
          <a:noFill/>
        </p:spPr>
        <p:txBody>
          <a:bodyPr wrap="square" rtlCol="0">
            <a:spAutoFit/>
          </a:bodyPr>
          <a:lstStyle/>
          <a:p>
            <a:r>
              <a:rPr lang="en-US" sz="900" dirty="0">
                <a:hlinkClick r:id="rId4" tooltip="https://mathwithbaddrawings.com/2017/01/04/1-2-trillion-ways-to-play-the-same-sudoku/"/>
              </a:rPr>
              <a:t>This Photo</a:t>
            </a:r>
            <a:r>
              <a:rPr lang="en-US" sz="900" dirty="0"/>
              <a:t> by Unknown Author is licensed under </a:t>
            </a:r>
            <a:r>
              <a:rPr lang="en-US" sz="900" dirty="0">
                <a:hlinkClick r:id="rId5" tooltip="https://creativecommons.org/licenses/by-nc/3.0/"/>
              </a:rPr>
              <a:t>CC BY-NC</a:t>
            </a:r>
            <a:endParaRPr lang="en-US" sz="900" dirty="0"/>
          </a:p>
        </p:txBody>
      </p:sp>
      <p:sp>
        <p:nvSpPr>
          <p:cNvPr id="3" name="TextBox 2">
            <a:extLst>
              <a:ext uri="{FF2B5EF4-FFF2-40B4-BE49-F238E27FC236}">
                <a16:creationId xmlns:a16="http://schemas.microsoft.com/office/drawing/2014/main" id="{9801D2D5-9A33-450B-A72E-3B36286A5919}"/>
              </a:ext>
            </a:extLst>
          </p:cNvPr>
          <p:cNvSpPr txBox="1"/>
          <p:nvPr/>
        </p:nvSpPr>
        <p:spPr>
          <a:xfrm>
            <a:off x="4441372" y="915263"/>
            <a:ext cx="3852915"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rules are simple: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For an n*n puzzle. Each number [1,n] can appear only once in each:</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Row</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Column</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Nonet (square)</a:t>
            </a:r>
          </a:p>
          <a:p>
            <a:pPr lvl="1"/>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Traditionally, sudoku implies a 9x9 puzzle.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However, they can be different sizes.</a:t>
            </a:r>
          </a:p>
        </p:txBody>
      </p:sp>
    </p:spTree>
    <p:extLst>
      <p:ext uri="{BB962C8B-B14F-4D97-AF65-F5344CB8AC3E}">
        <p14:creationId xmlns:p14="http://schemas.microsoft.com/office/powerpoint/2010/main" val="69091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Possible Puzzle Solving Approaches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52780" y="1290757"/>
                <a:ext cx="7838439" cy="2680266"/>
              </a:xfrm>
            </p:spPr>
            <p:txBody>
              <a:bodyPr>
                <a:normAutofit/>
              </a:bodyPr>
              <a:lstStyle/>
              <a:p>
                <a:r>
                  <a:rPr lang="en-US" dirty="0">
                    <a:latin typeface="Arial" charset="0"/>
                    <a:ea typeface="Arial" charset="0"/>
                    <a:cs typeface="Arial" charset="0"/>
                  </a:rPr>
                  <a:t>The difficulty in solving a puzzle lies in the number of empty squares in the puzzle + the number of options</a:t>
                </a:r>
              </a:p>
              <a:p>
                <a:pPr marL="0" indent="0">
                  <a:buNone/>
                </a:pPr>
                <a:endParaRPr lang="en-US" sz="1050" dirty="0">
                  <a:latin typeface="Arial" charset="0"/>
                  <a:ea typeface="Arial" charset="0"/>
                  <a:cs typeface="Arial" charset="0"/>
                </a:endParaRPr>
              </a:p>
              <a:p>
                <a:r>
                  <a:rPr lang="en-US" dirty="0">
                    <a:latin typeface="Arial" charset="0"/>
                    <a:ea typeface="Arial" charset="0"/>
                    <a:cs typeface="Arial" charset="0"/>
                  </a:rPr>
                  <a:t>There are approximately:</a:t>
                </a:r>
              </a:p>
              <a:p>
                <a:pPr marL="0" indent="0">
                  <a:buNone/>
                </a:pPr>
                <a:endParaRPr lang="en-US" sz="300" dirty="0">
                  <a:latin typeface="Arial" charset="0"/>
                  <a:ea typeface="Arial" charset="0"/>
                  <a:cs typeface="Arial" charset="0"/>
                </a:endParaRPr>
              </a:p>
              <a:p>
                <a:pPr lvl="1"/>
                <a14:m>
                  <m:oMath xmlns:m="http://schemas.openxmlformats.org/officeDocument/2006/math">
                    <m:r>
                      <a:rPr lang="en-US" b="0" i="1" smtClean="0">
                        <a:latin typeface="Cambria Math" panose="02040503050406030204" pitchFamily="18" charset="0"/>
                        <a:ea typeface="Arial" charset="0"/>
                        <a:cs typeface="Arial" charset="0"/>
                      </a:rPr>
                      <m:t>6.67 </m:t>
                    </m:r>
                    <m:r>
                      <a:rPr lang="en-US" i="1">
                        <a:latin typeface="Cambria Math" panose="02040503050406030204" pitchFamily="18" charset="0"/>
                        <a:ea typeface="Cambria Math" panose="02040503050406030204" pitchFamily="18" charset="0"/>
                        <a:cs typeface="Arial" charset="0"/>
                      </a:rPr>
                      <m:t>×</m:t>
                    </m:r>
                    <m:r>
                      <a:rPr lang="en-US" b="0" i="1" smtClean="0">
                        <a:latin typeface="Cambria Math" panose="02040503050406030204" pitchFamily="18" charset="0"/>
                        <a:ea typeface="Cambria Math" panose="02040503050406030204" pitchFamily="18" charset="0"/>
                        <a:cs typeface="Arial" charset="0"/>
                      </a:rPr>
                      <m:t> </m:t>
                    </m:r>
                    <m:sSup>
                      <m:sSupPr>
                        <m:ctrlPr>
                          <a:rPr lang="en-US" b="0" i="1" smtClean="0">
                            <a:latin typeface="Cambria Math" panose="02040503050406030204" pitchFamily="18" charset="0"/>
                            <a:ea typeface="Cambria Math" panose="02040503050406030204" pitchFamily="18" charset="0"/>
                            <a:cs typeface="Arial" charset="0"/>
                          </a:rPr>
                        </m:ctrlPr>
                      </m:sSupPr>
                      <m:e>
                        <m:r>
                          <a:rPr lang="en-US" b="0" i="1" smtClean="0">
                            <a:latin typeface="Cambria Math" panose="02040503050406030204" pitchFamily="18" charset="0"/>
                            <a:ea typeface="Cambria Math" panose="02040503050406030204" pitchFamily="18" charset="0"/>
                            <a:cs typeface="Arial" charset="0"/>
                          </a:rPr>
                          <m:t>10</m:t>
                        </m:r>
                      </m:e>
                      <m:sup>
                        <m:r>
                          <a:rPr lang="en-US" b="0" i="1" smtClean="0">
                            <a:latin typeface="Cambria Math" panose="02040503050406030204" pitchFamily="18" charset="0"/>
                            <a:ea typeface="Cambria Math" panose="02040503050406030204" pitchFamily="18" charset="0"/>
                            <a:cs typeface="Arial" charset="0"/>
                          </a:rPr>
                          <m:t>21</m:t>
                        </m:r>
                      </m:sup>
                    </m:sSup>
                  </m:oMath>
                </a14:m>
                <a:r>
                  <a:rPr lang="en-US" dirty="0">
                    <a:latin typeface="Arial" charset="0"/>
                    <a:ea typeface="Arial" charset="0"/>
                    <a:cs typeface="Arial" charset="0"/>
                  </a:rPr>
                  <a:t> puzzles (9x9)</a:t>
                </a:r>
                <a:endParaRPr lang="en-US" sz="300" dirty="0">
                  <a:latin typeface="Arial" charset="0"/>
                  <a:ea typeface="Arial" charset="0"/>
                  <a:cs typeface="Arial" charset="0"/>
                </a:endParaRPr>
              </a:p>
              <a:p>
                <a:pPr lvl="1"/>
                <a:r>
                  <a:rPr lang="en-US" dirty="0">
                    <a:latin typeface="Arial" charset="0"/>
                    <a:ea typeface="Arial" charset="0"/>
                    <a:cs typeface="Arial" charset="0"/>
                  </a:rPr>
                  <a:t>And estimated </a:t>
                </a:r>
                <a14:m>
                  <m:oMath xmlns:m="http://schemas.openxmlformats.org/officeDocument/2006/math">
                    <m:r>
                      <a:rPr lang="en-US" b="0" i="1" smtClean="0">
                        <a:latin typeface="Cambria Math" panose="02040503050406030204" pitchFamily="18" charset="0"/>
                        <a:ea typeface="Arial" charset="0"/>
                        <a:cs typeface="Arial" charset="0"/>
                      </a:rPr>
                      <m:t>5 </m:t>
                    </m:r>
                    <m:r>
                      <a:rPr lang="en-US" b="0" i="1" smtClean="0">
                        <a:latin typeface="Cambria Math" panose="02040503050406030204" pitchFamily="18" charset="0"/>
                        <a:ea typeface="Cambria Math" panose="02040503050406030204" pitchFamily="18" charset="0"/>
                        <a:cs typeface="Arial" charset="0"/>
                      </a:rPr>
                      <m:t>×</m:t>
                    </m:r>
                    <m:sSup>
                      <m:sSupPr>
                        <m:ctrlPr>
                          <a:rPr lang="en-US" b="0" i="1" smtClean="0">
                            <a:latin typeface="Cambria Math" panose="02040503050406030204" pitchFamily="18" charset="0"/>
                            <a:ea typeface="Cambria Math" panose="02040503050406030204" pitchFamily="18" charset="0"/>
                            <a:cs typeface="Arial" charset="0"/>
                          </a:rPr>
                        </m:ctrlPr>
                      </m:sSupPr>
                      <m:e>
                        <m:r>
                          <a:rPr lang="en-US" b="0" i="1" smtClean="0">
                            <a:latin typeface="Cambria Math" panose="02040503050406030204" pitchFamily="18" charset="0"/>
                            <a:ea typeface="Cambria Math" panose="02040503050406030204" pitchFamily="18" charset="0"/>
                            <a:cs typeface="Arial" charset="0"/>
                          </a:rPr>
                          <m:t>10</m:t>
                        </m:r>
                      </m:e>
                      <m:sup>
                        <m:r>
                          <a:rPr lang="en-US" b="0" i="1" smtClean="0">
                            <a:latin typeface="Cambria Math" panose="02040503050406030204" pitchFamily="18" charset="0"/>
                            <a:ea typeface="Cambria Math" panose="02040503050406030204" pitchFamily="18" charset="0"/>
                            <a:cs typeface="Arial" charset="0"/>
                          </a:rPr>
                          <m:t>98</m:t>
                        </m:r>
                      </m:sup>
                    </m:sSup>
                  </m:oMath>
                </a14:m>
                <a:r>
                  <a:rPr lang="en-US" dirty="0">
                    <a:latin typeface="Arial" charset="0"/>
                    <a:ea typeface="Arial" charset="0"/>
                    <a:cs typeface="Arial" charset="0"/>
                  </a:rPr>
                  <a:t> puzzles (16x16)</a:t>
                </a:r>
                <a:endParaRPr lang="en-US" sz="1050" dirty="0">
                  <a:latin typeface="Arial" charset="0"/>
                  <a:ea typeface="Arial" charset="0"/>
                  <a:cs typeface="Arial" charset="0"/>
                </a:endParaRPr>
              </a:p>
              <a:p>
                <a:r>
                  <a:rPr lang="en-US" dirty="0">
                    <a:latin typeface="Arial" charset="0"/>
                    <a:ea typeface="Arial" charset="0"/>
                    <a:cs typeface="Arial" charset="0"/>
                  </a:rPr>
                  <a:t>Brute force possible for dimension &gt; 9 – very slow.</a:t>
                </a:r>
              </a:p>
              <a:p>
                <a:endParaRPr lang="en-US" dirty="0">
                  <a:latin typeface="Arial" charset="0"/>
                  <a:ea typeface="Arial" charset="0"/>
                  <a:cs typeface="Arial" charset="0"/>
                </a:endParaRPr>
              </a:p>
              <a:p>
                <a:endParaRPr lang="en-US" dirty="0">
                  <a:latin typeface="Arial" charset="0"/>
                  <a:ea typeface="Arial" charset="0"/>
                  <a:cs typeface="Arial"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52780" y="1290757"/>
                <a:ext cx="7838439" cy="2680266"/>
              </a:xfrm>
              <a:blipFill>
                <a:blip r:embed="rId2"/>
                <a:stretch>
                  <a:fillRect l="-809" t="-2830"/>
                </a:stretch>
              </a:blipFill>
            </p:spPr>
            <p:txBody>
              <a:bodyPr/>
              <a:lstStyle/>
              <a:p>
                <a:r>
                  <a:rPr lang="en-US">
                    <a:noFill/>
                  </a:rPr>
                  <a:t> </a:t>
                </a:r>
              </a:p>
            </p:txBody>
          </p:sp>
        </mc:Fallback>
      </mc:AlternateContent>
    </p:spTree>
    <p:extLst>
      <p:ext uri="{BB962C8B-B14F-4D97-AF65-F5344CB8AC3E}">
        <p14:creationId xmlns:p14="http://schemas.microsoft.com/office/powerpoint/2010/main" val="180141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4C03-F9E2-4607-887D-CE4DB305EDF2}"/>
              </a:ext>
            </a:extLst>
          </p:cNvPr>
          <p:cNvSpPr>
            <a:spLocks noGrp="1"/>
          </p:cNvSpPr>
          <p:nvPr>
            <p:ph type="title"/>
          </p:nvPr>
        </p:nvSpPr>
        <p:spPr/>
        <p:txBody>
          <a:bodyPr/>
          <a:lstStyle/>
          <a:p>
            <a:r>
              <a:rPr lang="en-US" b="1" dirty="0">
                <a:latin typeface="Arial" charset="0"/>
                <a:ea typeface="Arial" charset="0"/>
                <a:cs typeface="Arial" charset="0"/>
              </a:rPr>
              <a:t>Possible Puzzle Solving Approaches</a:t>
            </a:r>
            <a:endParaRPr lang="en-US" dirty="0"/>
          </a:p>
        </p:txBody>
      </p:sp>
      <p:sp>
        <p:nvSpPr>
          <p:cNvPr id="3" name="Content Placeholder 2">
            <a:extLst>
              <a:ext uri="{FF2B5EF4-FFF2-40B4-BE49-F238E27FC236}">
                <a16:creationId xmlns:a16="http://schemas.microsoft.com/office/drawing/2014/main" id="{EC966347-26DB-4CC7-8D6B-CF8303C16623}"/>
              </a:ext>
            </a:extLst>
          </p:cNvPr>
          <p:cNvSpPr>
            <a:spLocks noGrp="1"/>
          </p:cNvSpPr>
          <p:nvPr>
            <p:ph idx="1"/>
          </p:nvPr>
        </p:nvSpPr>
        <p:spPr>
          <a:xfrm>
            <a:off x="676911" y="1039568"/>
            <a:ext cx="7838439" cy="3830087"/>
          </a:xfrm>
        </p:spPr>
        <p:txBody>
          <a:bodyPr>
            <a:normAutofit lnSpcReduction="10000"/>
          </a:bodyPr>
          <a:lstStyle/>
          <a:p>
            <a:r>
              <a:rPr lang="en-US" sz="2400" dirty="0">
                <a:latin typeface="Arial" charset="0"/>
                <a:ea typeface="Arial" charset="0"/>
                <a:cs typeface="Arial" charset="0"/>
              </a:rPr>
              <a:t>Other approaches:</a:t>
            </a:r>
          </a:p>
          <a:p>
            <a:pPr lvl="1"/>
            <a:r>
              <a:rPr lang="en-US" sz="2000" dirty="0">
                <a:latin typeface="Arial" charset="0"/>
                <a:ea typeface="Arial" charset="0"/>
                <a:cs typeface="Arial" charset="0"/>
              </a:rPr>
              <a:t>Simulated Annealing – only easy problems</a:t>
            </a:r>
          </a:p>
          <a:p>
            <a:pPr lvl="1"/>
            <a:r>
              <a:rPr lang="en-US" sz="2000" dirty="0">
                <a:latin typeface="Arial" charset="0"/>
                <a:ea typeface="Arial" charset="0"/>
                <a:cs typeface="Arial" charset="0"/>
              </a:rPr>
              <a:t>Linear system approach – hard to solve with fewer clues</a:t>
            </a:r>
          </a:p>
          <a:p>
            <a:pPr marL="342900" lvl="1" indent="0">
              <a:buNone/>
            </a:pPr>
            <a:endParaRPr lang="en-US" sz="2000" dirty="0">
              <a:latin typeface="Arial" charset="0"/>
              <a:ea typeface="Arial" charset="0"/>
              <a:cs typeface="Arial" charset="0"/>
            </a:endParaRPr>
          </a:p>
          <a:p>
            <a:pPr lvl="1"/>
            <a:r>
              <a:rPr lang="en-US" dirty="0">
                <a:latin typeface="Arial" charset="0"/>
                <a:ea typeface="Arial" charset="0"/>
                <a:cs typeface="Arial" charset="0"/>
              </a:rPr>
              <a:t>X-wing </a:t>
            </a:r>
          </a:p>
          <a:p>
            <a:pPr lvl="1"/>
            <a:r>
              <a:rPr lang="en-US" dirty="0">
                <a:latin typeface="Arial" charset="0"/>
                <a:ea typeface="Arial" charset="0"/>
                <a:cs typeface="Arial" charset="0"/>
              </a:rPr>
              <a:t>Swordfish</a:t>
            </a:r>
          </a:p>
          <a:p>
            <a:pPr lvl="1"/>
            <a:r>
              <a:rPr lang="en-US" dirty="0">
                <a:latin typeface="Arial" charset="0"/>
                <a:ea typeface="Arial" charset="0"/>
                <a:cs typeface="Arial" charset="0"/>
              </a:rPr>
              <a:t>Forcing Chains</a:t>
            </a:r>
          </a:p>
          <a:p>
            <a:pPr marL="342900" lvl="1" indent="0">
              <a:buNone/>
            </a:pPr>
            <a:endParaRPr lang="en-US" dirty="0">
              <a:latin typeface="Arial" charset="0"/>
              <a:ea typeface="Arial" charset="0"/>
              <a:cs typeface="Arial" charset="0"/>
            </a:endParaRPr>
          </a:p>
          <a:p>
            <a:r>
              <a:rPr lang="en-US" dirty="0"/>
              <a:t>Serial methods are fast for 9x9, but slower for 16x16 puzzles.</a:t>
            </a:r>
          </a:p>
          <a:p>
            <a:r>
              <a:rPr lang="en-US" dirty="0"/>
              <a:t>We are more interested in the potential speedup for larger puzzles</a:t>
            </a:r>
          </a:p>
        </p:txBody>
      </p:sp>
      <p:sp>
        <p:nvSpPr>
          <p:cNvPr id="4" name="Right Brace 3">
            <a:extLst>
              <a:ext uri="{FF2B5EF4-FFF2-40B4-BE49-F238E27FC236}">
                <a16:creationId xmlns:a16="http://schemas.microsoft.com/office/drawing/2014/main" id="{7EFD7392-1AA9-4175-B3F5-2CE400B4E389}"/>
              </a:ext>
            </a:extLst>
          </p:cNvPr>
          <p:cNvSpPr/>
          <p:nvPr/>
        </p:nvSpPr>
        <p:spPr>
          <a:xfrm>
            <a:off x="3054698" y="2319412"/>
            <a:ext cx="432079" cy="86415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5E8C269-A625-466A-AE2C-EB7098085E57}"/>
              </a:ext>
            </a:extLst>
          </p:cNvPr>
          <p:cNvSpPr txBox="1"/>
          <p:nvPr/>
        </p:nvSpPr>
        <p:spPr>
          <a:xfrm>
            <a:off x="3597309" y="2537240"/>
            <a:ext cx="318532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Found difficult to parallelize these methods.</a:t>
            </a:r>
          </a:p>
        </p:txBody>
      </p:sp>
    </p:spTree>
    <p:extLst>
      <p:ext uri="{BB962C8B-B14F-4D97-AF65-F5344CB8AC3E}">
        <p14:creationId xmlns:p14="http://schemas.microsoft.com/office/powerpoint/2010/main" val="14187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Parallel Algorithm Overview</a:t>
            </a:r>
          </a:p>
        </p:txBody>
      </p:sp>
      <p:sp>
        <p:nvSpPr>
          <p:cNvPr id="5" name="Content Placeholder 4"/>
          <p:cNvSpPr>
            <a:spLocks noGrp="1"/>
          </p:cNvSpPr>
          <p:nvPr>
            <p:ph idx="1"/>
          </p:nvPr>
        </p:nvSpPr>
        <p:spPr>
          <a:xfrm>
            <a:off x="652780" y="1290757"/>
            <a:ext cx="7838439" cy="3150614"/>
          </a:xfrm>
        </p:spPr>
        <p:txBody>
          <a:bodyPr>
            <a:normAutofit/>
          </a:bodyPr>
          <a:lstStyle/>
          <a:p>
            <a:r>
              <a:rPr lang="en-US" dirty="0">
                <a:latin typeface="Arial" charset="0"/>
                <a:ea typeface="Arial" charset="0"/>
                <a:cs typeface="Arial" charset="0"/>
              </a:rPr>
              <a:t>A combination of two different tactics + a guess and check.</a:t>
            </a:r>
          </a:p>
          <a:p>
            <a:r>
              <a:rPr lang="en-US" dirty="0">
                <a:latin typeface="Arial" charset="0"/>
                <a:ea typeface="Arial" charset="0"/>
                <a:cs typeface="Arial" charset="0"/>
              </a:rPr>
              <a:t>Tactics: elimination and lone ranger</a:t>
            </a:r>
          </a:p>
          <a:p>
            <a:r>
              <a:rPr lang="en-US" dirty="0">
                <a:latin typeface="Arial" charset="0"/>
                <a:ea typeface="Arial" charset="0"/>
                <a:cs typeface="Arial" charset="0"/>
              </a:rPr>
              <a:t>Guess and check: easily done recursively, but recursion is bad for OpenMP</a:t>
            </a:r>
          </a:p>
          <a:p>
            <a:r>
              <a:rPr lang="en-US" dirty="0">
                <a:latin typeface="Arial" charset="0"/>
                <a:ea typeface="Arial" charset="0"/>
                <a:cs typeface="Arial" charset="0"/>
              </a:rPr>
              <a:t>We first apply our tactics, make a guess, and then apply our tactics again. If the guess was wrong, we make another and then repeat.</a:t>
            </a:r>
          </a:p>
        </p:txBody>
      </p:sp>
    </p:spTree>
    <p:extLst>
      <p:ext uri="{BB962C8B-B14F-4D97-AF65-F5344CB8AC3E}">
        <p14:creationId xmlns:p14="http://schemas.microsoft.com/office/powerpoint/2010/main" val="351527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Arial" charset="0"/>
                <a:ea typeface="Arial" charset="0"/>
                <a:cs typeface="Arial" charset="0"/>
              </a:rPr>
              <a:t>Parallel algorithm: Tactics</a:t>
            </a:r>
          </a:p>
        </p:txBody>
      </p:sp>
      <p:sp>
        <p:nvSpPr>
          <p:cNvPr id="5" name="Content Placeholder 4"/>
          <p:cNvSpPr>
            <a:spLocks noGrp="1"/>
          </p:cNvSpPr>
          <p:nvPr>
            <p:ph idx="1"/>
          </p:nvPr>
        </p:nvSpPr>
        <p:spPr>
          <a:xfrm>
            <a:off x="652780" y="1129983"/>
            <a:ext cx="7838439" cy="3852743"/>
          </a:xfrm>
        </p:spPr>
        <p:txBody>
          <a:bodyPr>
            <a:normAutofit/>
          </a:bodyPr>
          <a:lstStyle/>
          <a:p>
            <a:r>
              <a:rPr lang="en-US" sz="2400" b="1" dirty="0">
                <a:latin typeface="Arial" charset="0"/>
                <a:ea typeface="Arial" charset="0"/>
                <a:cs typeface="Arial" charset="0"/>
              </a:rPr>
              <a:t>Elimination</a:t>
            </a:r>
            <a:r>
              <a:rPr lang="en-US" sz="2400" dirty="0">
                <a:latin typeface="Arial" charset="0"/>
                <a:ea typeface="Arial" charset="0"/>
                <a:cs typeface="Arial" charset="0"/>
              </a:rPr>
              <a:t>: when there is only one possible value for an empty square, then it </a:t>
            </a:r>
            <a:r>
              <a:rPr lang="en-US" sz="2400" b="1" dirty="0">
                <a:latin typeface="Arial" charset="0"/>
                <a:ea typeface="Arial" charset="0"/>
                <a:cs typeface="Arial" charset="0"/>
              </a:rPr>
              <a:t>must </a:t>
            </a:r>
            <a:r>
              <a:rPr lang="en-US" sz="2400" dirty="0">
                <a:latin typeface="Arial" charset="0"/>
                <a:ea typeface="Arial" charset="0"/>
                <a:cs typeface="Arial" charset="0"/>
              </a:rPr>
              <a:t>belong in that square.</a:t>
            </a:r>
          </a:p>
          <a:p>
            <a:pPr marL="0" indent="0">
              <a:buNone/>
            </a:pPr>
            <a:endParaRPr lang="en-US" sz="2400" dirty="0">
              <a:latin typeface="Arial" charset="0"/>
              <a:ea typeface="Arial" charset="0"/>
              <a:cs typeface="Arial" charset="0"/>
            </a:endParaRPr>
          </a:p>
          <a:p>
            <a:pPr marL="0" indent="0">
              <a:buNone/>
            </a:pPr>
            <a:endParaRPr lang="en-US" sz="2400" dirty="0">
              <a:latin typeface="Arial" charset="0"/>
              <a:ea typeface="Arial" charset="0"/>
              <a:cs typeface="Arial" charset="0"/>
            </a:endParaRPr>
          </a:p>
          <a:p>
            <a:r>
              <a:rPr lang="en-US" sz="2400" b="1" dirty="0">
                <a:latin typeface="Arial" charset="0"/>
                <a:ea typeface="Arial" charset="0"/>
                <a:cs typeface="Arial" charset="0"/>
              </a:rPr>
              <a:t>Lone Ranger</a:t>
            </a:r>
            <a:r>
              <a:rPr lang="en-US" sz="2400" dirty="0">
                <a:latin typeface="Arial" charset="0"/>
                <a:ea typeface="Arial" charset="0"/>
                <a:cs typeface="Arial" charset="0"/>
              </a:rPr>
              <a:t>: when there is only one candidate that is a possible value for a given row, column, or nonet, then it </a:t>
            </a:r>
            <a:r>
              <a:rPr lang="en-US" sz="2400" b="1" dirty="0">
                <a:latin typeface="Arial" charset="0"/>
                <a:ea typeface="Arial" charset="0"/>
                <a:cs typeface="Arial" charset="0"/>
              </a:rPr>
              <a:t>must </a:t>
            </a:r>
            <a:r>
              <a:rPr lang="en-US" sz="2400" dirty="0">
                <a:latin typeface="Arial" charset="0"/>
                <a:ea typeface="Arial" charset="0"/>
                <a:cs typeface="Arial" charset="0"/>
              </a:rPr>
              <a:t>belong in that square.</a:t>
            </a:r>
          </a:p>
          <a:p>
            <a:endParaRPr lang="en-US" dirty="0">
              <a:latin typeface="Arial" charset="0"/>
              <a:ea typeface="Arial" charset="0"/>
              <a:cs typeface="Arial" charset="0"/>
            </a:endParaRPr>
          </a:p>
          <a:p>
            <a:pPr marL="0" indent="0">
              <a:buNone/>
            </a:pP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BE469D5-EFA2-4BCA-B481-304253E0EC01}"/>
              </a:ext>
            </a:extLst>
          </p:cNvPr>
          <p:cNvGraphicFramePr>
            <a:graphicFrameLocks noGrp="1"/>
          </p:cNvGraphicFramePr>
          <p:nvPr>
            <p:extLst>
              <p:ext uri="{D42A27DB-BD31-4B8C-83A1-F6EECF244321}">
                <p14:modId xmlns:p14="http://schemas.microsoft.com/office/powerpoint/2010/main" val="3056120822"/>
              </p:ext>
            </p:extLst>
          </p:nvPr>
        </p:nvGraphicFramePr>
        <p:xfrm>
          <a:off x="1329418" y="2124155"/>
          <a:ext cx="6112744" cy="370840"/>
        </p:xfrm>
        <a:graphic>
          <a:graphicData uri="http://schemas.openxmlformats.org/drawingml/2006/table">
            <a:tbl>
              <a:tblPr firstRow="1" bandRow="1">
                <a:tableStyleId>{5940675A-B579-460E-94D1-54222C63F5DA}</a:tableStyleId>
              </a:tblPr>
              <a:tblGrid>
                <a:gridCol w="694080">
                  <a:extLst>
                    <a:ext uri="{9D8B030D-6E8A-4147-A177-3AD203B41FA5}">
                      <a16:colId xmlns:a16="http://schemas.microsoft.com/office/drawing/2014/main" val="1100017718"/>
                    </a:ext>
                  </a:extLst>
                </a:gridCol>
                <a:gridCol w="677333">
                  <a:extLst>
                    <a:ext uri="{9D8B030D-6E8A-4147-A177-3AD203B41FA5}">
                      <a16:colId xmlns:a16="http://schemas.microsoft.com/office/drawing/2014/main" val="265621589"/>
                    </a:ext>
                  </a:extLst>
                </a:gridCol>
                <a:gridCol w="677333">
                  <a:extLst>
                    <a:ext uri="{9D8B030D-6E8A-4147-A177-3AD203B41FA5}">
                      <a16:colId xmlns:a16="http://schemas.microsoft.com/office/drawing/2014/main" val="3127144135"/>
                    </a:ext>
                  </a:extLst>
                </a:gridCol>
                <a:gridCol w="677333">
                  <a:extLst>
                    <a:ext uri="{9D8B030D-6E8A-4147-A177-3AD203B41FA5}">
                      <a16:colId xmlns:a16="http://schemas.microsoft.com/office/drawing/2014/main" val="805038687"/>
                    </a:ext>
                  </a:extLst>
                </a:gridCol>
                <a:gridCol w="677333">
                  <a:extLst>
                    <a:ext uri="{9D8B030D-6E8A-4147-A177-3AD203B41FA5}">
                      <a16:colId xmlns:a16="http://schemas.microsoft.com/office/drawing/2014/main" val="2293931577"/>
                    </a:ext>
                  </a:extLst>
                </a:gridCol>
                <a:gridCol w="677333">
                  <a:extLst>
                    <a:ext uri="{9D8B030D-6E8A-4147-A177-3AD203B41FA5}">
                      <a16:colId xmlns:a16="http://schemas.microsoft.com/office/drawing/2014/main" val="3922491298"/>
                    </a:ext>
                  </a:extLst>
                </a:gridCol>
                <a:gridCol w="677333">
                  <a:extLst>
                    <a:ext uri="{9D8B030D-6E8A-4147-A177-3AD203B41FA5}">
                      <a16:colId xmlns:a16="http://schemas.microsoft.com/office/drawing/2014/main" val="1917412329"/>
                    </a:ext>
                  </a:extLst>
                </a:gridCol>
                <a:gridCol w="677333">
                  <a:extLst>
                    <a:ext uri="{9D8B030D-6E8A-4147-A177-3AD203B41FA5}">
                      <a16:colId xmlns:a16="http://schemas.microsoft.com/office/drawing/2014/main" val="1621274069"/>
                    </a:ext>
                  </a:extLst>
                </a:gridCol>
                <a:gridCol w="677333">
                  <a:extLst>
                    <a:ext uri="{9D8B030D-6E8A-4147-A177-3AD203B41FA5}">
                      <a16:colId xmlns:a16="http://schemas.microsoft.com/office/drawing/2014/main" val="1197821507"/>
                    </a:ext>
                  </a:extLst>
                </a:gridCol>
              </a:tblGrid>
              <a:tr h="370840">
                <a:tc>
                  <a:txBody>
                    <a:bodyPr/>
                    <a:lstStyle/>
                    <a:p>
                      <a:pPr algn="ctr"/>
                      <a:r>
                        <a:rPr lang="en-US" sz="1800" dirty="0">
                          <a:solidFill>
                            <a:schemeClr val="tx1"/>
                          </a:solidFill>
                        </a:rPr>
                        <a:t>1</a:t>
                      </a:r>
                    </a:p>
                  </a:txBody>
                  <a:tcPr/>
                </a:tc>
                <a:tc>
                  <a:txBody>
                    <a:bodyPr/>
                    <a:lstStyle/>
                    <a:p>
                      <a:pPr algn="ctr"/>
                      <a:r>
                        <a:rPr lang="en-US" sz="1800" dirty="0">
                          <a:solidFill>
                            <a:schemeClr val="tx1"/>
                          </a:solidFill>
                        </a:rPr>
                        <a:t>2</a:t>
                      </a:r>
                    </a:p>
                  </a:txBody>
                  <a:tcPr/>
                </a:tc>
                <a:tc>
                  <a:txBody>
                    <a:bodyPr/>
                    <a:lstStyle/>
                    <a:p>
                      <a:pPr algn="ctr"/>
                      <a:r>
                        <a:rPr lang="en-US" sz="1800" b="0" kern="1200" dirty="0">
                          <a:solidFill>
                            <a:schemeClr val="tx1"/>
                          </a:solidFill>
                        </a:rPr>
                        <a:t>3</a:t>
                      </a:r>
                      <a:endParaRPr lang="en-US" sz="1800" b="0" kern="1200" dirty="0">
                        <a:solidFill>
                          <a:schemeClr val="tx1"/>
                        </a:solidFill>
                        <a:latin typeface="+mn-lt"/>
                        <a:ea typeface="+mn-ea"/>
                        <a:cs typeface="+mn-cs"/>
                      </a:endParaRPr>
                    </a:p>
                  </a:txBody>
                  <a:tcPr/>
                </a:tc>
                <a:tc>
                  <a:txBody>
                    <a:bodyPr/>
                    <a:lstStyle/>
                    <a:p>
                      <a:pPr algn="ctr"/>
                      <a:r>
                        <a:rPr lang="en-US" sz="1800" dirty="0">
                          <a:solidFill>
                            <a:schemeClr val="tx1"/>
                          </a:solidFill>
                        </a:rPr>
                        <a:t>4,7</a:t>
                      </a:r>
                    </a:p>
                  </a:txBody>
                  <a:tcPr/>
                </a:tc>
                <a:tc>
                  <a:txBody>
                    <a:bodyPr/>
                    <a:lstStyle/>
                    <a:p>
                      <a:pPr algn="ctr"/>
                      <a:r>
                        <a:rPr lang="en-US" sz="1800" dirty="0">
                          <a:solidFill>
                            <a:schemeClr val="tx1"/>
                          </a:solidFill>
                        </a:rPr>
                        <a:t>5,8,9</a:t>
                      </a:r>
                    </a:p>
                  </a:txBody>
                  <a:tcPr/>
                </a:tc>
                <a:tc>
                  <a:txBody>
                    <a:bodyPr/>
                    <a:lstStyle/>
                    <a:p>
                      <a:pPr algn="ctr"/>
                      <a:r>
                        <a:rPr lang="en-US" sz="1800" dirty="0">
                          <a:solidFill>
                            <a:schemeClr val="tx1"/>
                          </a:solidFill>
                        </a:rPr>
                        <a:t>6</a:t>
                      </a:r>
                    </a:p>
                  </a:txBody>
                  <a:tcPr>
                    <a:solidFill>
                      <a:srgbClr val="FFFF00"/>
                    </a:solidFill>
                  </a:tcPr>
                </a:tc>
                <a:tc>
                  <a:txBody>
                    <a:bodyPr/>
                    <a:lstStyle/>
                    <a:p>
                      <a:pPr algn="ctr"/>
                      <a:r>
                        <a:rPr lang="en-US" sz="1800" dirty="0">
                          <a:solidFill>
                            <a:schemeClr val="tx1"/>
                          </a:solidFill>
                        </a:rPr>
                        <a:t>4,7</a:t>
                      </a:r>
                    </a:p>
                  </a:txBody>
                  <a:tcPr/>
                </a:tc>
                <a:tc>
                  <a:txBody>
                    <a:bodyPr/>
                    <a:lstStyle/>
                    <a:p>
                      <a:pPr algn="ctr"/>
                      <a:r>
                        <a:rPr lang="en-US" sz="1800" dirty="0">
                          <a:solidFill>
                            <a:schemeClr val="tx1"/>
                          </a:solidFill>
                        </a:rPr>
                        <a:t>5,9</a:t>
                      </a:r>
                    </a:p>
                  </a:txBody>
                  <a:tcPr/>
                </a:tc>
                <a:tc>
                  <a:txBody>
                    <a:bodyPr/>
                    <a:lstStyle/>
                    <a:p>
                      <a:pPr algn="ctr"/>
                      <a:r>
                        <a:rPr lang="en-US" sz="1800" dirty="0">
                          <a:solidFill>
                            <a:schemeClr val="tx1"/>
                          </a:solidFill>
                        </a:rPr>
                        <a:t>5,9</a:t>
                      </a:r>
                    </a:p>
                  </a:txBody>
                  <a:tcPr/>
                </a:tc>
                <a:extLst>
                  <a:ext uri="{0D108BD9-81ED-4DB2-BD59-A6C34878D82A}">
                    <a16:rowId xmlns:a16="http://schemas.microsoft.com/office/drawing/2014/main" val="357136739"/>
                  </a:ext>
                </a:extLst>
              </a:tr>
            </a:tbl>
          </a:graphicData>
        </a:graphic>
      </p:graphicFrame>
      <p:graphicFrame>
        <p:nvGraphicFramePr>
          <p:cNvPr id="7" name="Table 6">
            <a:extLst>
              <a:ext uri="{FF2B5EF4-FFF2-40B4-BE49-F238E27FC236}">
                <a16:creationId xmlns:a16="http://schemas.microsoft.com/office/drawing/2014/main" id="{64D4CD87-7677-4C9E-9A71-665659737FBB}"/>
              </a:ext>
            </a:extLst>
          </p:cNvPr>
          <p:cNvGraphicFramePr>
            <a:graphicFrameLocks noGrp="1"/>
          </p:cNvGraphicFramePr>
          <p:nvPr>
            <p:extLst>
              <p:ext uri="{D42A27DB-BD31-4B8C-83A1-F6EECF244321}">
                <p14:modId xmlns:p14="http://schemas.microsoft.com/office/powerpoint/2010/main" val="1524557045"/>
              </p:ext>
            </p:extLst>
          </p:nvPr>
        </p:nvGraphicFramePr>
        <p:xfrm>
          <a:off x="1329418" y="4067521"/>
          <a:ext cx="6112744" cy="370840"/>
        </p:xfrm>
        <a:graphic>
          <a:graphicData uri="http://schemas.openxmlformats.org/drawingml/2006/table">
            <a:tbl>
              <a:tblPr firstRow="1" bandRow="1">
                <a:tableStyleId>{5940675A-B579-460E-94D1-54222C63F5DA}</a:tableStyleId>
              </a:tblPr>
              <a:tblGrid>
                <a:gridCol w="694080">
                  <a:extLst>
                    <a:ext uri="{9D8B030D-6E8A-4147-A177-3AD203B41FA5}">
                      <a16:colId xmlns:a16="http://schemas.microsoft.com/office/drawing/2014/main" val="3776264832"/>
                    </a:ext>
                  </a:extLst>
                </a:gridCol>
                <a:gridCol w="677333">
                  <a:extLst>
                    <a:ext uri="{9D8B030D-6E8A-4147-A177-3AD203B41FA5}">
                      <a16:colId xmlns:a16="http://schemas.microsoft.com/office/drawing/2014/main" val="1575432002"/>
                    </a:ext>
                  </a:extLst>
                </a:gridCol>
                <a:gridCol w="677333">
                  <a:extLst>
                    <a:ext uri="{9D8B030D-6E8A-4147-A177-3AD203B41FA5}">
                      <a16:colId xmlns:a16="http://schemas.microsoft.com/office/drawing/2014/main" val="1913260161"/>
                    </a:ext>
                  </a:extLst>
                </a:gridCol>
                <a:gridCol w="677333">
                  <a:extLst>
                    <a:ext uri="{9D8B030D-6E8A-4147-A177-3AD203B41FA5}">
                      <a16:colId xmlns:a16="http://schemas.microsoft.com/office/drawing/2014/main" val="2174175708"/>
                    </a:ext>
                  </a:extLst>
                </a:gridCol>
                <a:gridCol w="677333">
                  <a:extLst>
                    <a:ext uri="{9D8B030D-6E8A-4147-A177-3AD203B41FA5}">
                      <a16:colId xmlns:a16="http://schemas.microsoft.com/office/drawing/2014/main" val="3021876925"/>
                    </a:ext>
                  </a:extLst>
                </a:gridCol>
                <a:gridCol w="677333">
                  <a:extLst>
                    <a:ext uri="{9D8B030D-6E8A-4147-A177-3AD203B41FA5}">
                      <a16:colId xmlns:a16="http://schemas.microsoft.com/office/drawing/2014/main" val="505724703"/>
                    </a:ext>
                  </a:extLst>
                </a:gridCol>
                <a:gridCol w="677333">
                  <a:extLst>
                    <a:ext uri="{9D8B030D-6E8A-4147-A177-3AD203B41FA5}">
                      <a16:colId xmlns:a16="http://schemas.microsoft.com/office/drawing/2014/main" val="2460232908"/>
                    </a:ext>
                  </a:extLst>
                </a:gridCol>
                <a:gridCol w="677333">
                  <a:extLst>
                    <a:ext uri="{9D8B030D-6E8A-4147-A177-3AD203B41FA5}">
                      <a16:colId xmlns:a16="http://schemas.microsoft.com/office/drawing/2014/main" val="2696286788"/>
                    </a:ext>
                  </a:extLst>
                </a:gridCol>
                <a:gridCol w="677333">
                  <a:extLst>
                    <a:ext uri="{9D8B030D-6E8A-4147-A177-3AD203B41FA5}">
                      <a16:colId xmlns:a16="http://schemas.microsoft.com/office/drawing/2014/main" val="1300072328"/>
                    </a:ext>
                  </a:extLst>
                </a:gridCol>
              </a:tblGrid>
              <a:tr h="370840">
                <a:tc>
                  <a:txBody>
                    <a:bodyPr/>
                    <a:lstStyle/>
                    <a:p>
                      <a:pPr algn="ctr"/>
                      <a:r>
                        <a:rPr lang="en-US" sz="1800" dirty="0">
                          <a:solidFill>
                            <a:schemeClr val="tx1"/>
                          </a:solidFill>
                        </a:rPr>
                        <a:t>1</a:t>
                      </a:r>
                    </a:p>
                  </a:txBody>
                  <a:tcPr/>
                </a:tc>
                <a:tc>
                  <a:txBody>
                    <a:bodyPr/>
                    <a:lstStyle/>
                    <a:p>
                      <a:pPr algn="ctr"/>
                      <a:r>
                        <a:rPr lang="en-US" sz="1800" dirty="0">
                          <a:solidFill>
                            <a:schemeClr val="tx1"/>
                          </a:solidFill>
                        </a:rPr>
                        <a:t>2</a:t>
                      </a:r>
                    </a:p>
                  </a:txBody>
                  <a:tcPr/>
                </a:tc>
                <a:tc>
                  <a:txBody>
                    <a:bodyPr/>
                    <a:lstStyle/>
                    <a:p>
                      <a:pPr algn="ctr"/>
                      <a:r>
                        <a:rPr lang="en-US" sz="1800" b="0" kern="1200" dirty="0">
                          <a:solidFill>
                            <a:schemeClr val="tx1"/>
                          </a:solidFill>
                        </a:rPr>
                        <a:t>3</a:t>
                      </a:r>
                      <a:endParaRPr lang="en-US" sz="1800" b="0" kern="1200" dirty="0">
                        <a:solidFill>
                          <a:schemeClr val="tx1"/>
                        </a:solidFill>
                        <a:latin typeface="+mn-lt"/>
                        <a:ea typeface="+mn-ea"/>
                        <a:cs typeface="+mn-cs"/>
                      </a:endParaRPr>
                    </a:p>
                  </a:txBody>
                  <a:tcPr/>
                </a:tc>
                <a:tc>
                  <a:txBody>
                    <a:bodyPr/>
                    <a:lstStyle/>
                    <a:p>
                      <a:pPr algn="ctr"/>
                      <a:r>
                        <a:rPr lang="en-US" sz="1800" dirty="0">
                          <a:solidFill>
                            <a:schemeClr val="tx1"/>
                          </a:solidFill>
                        </a:rPr>
                        <a:t>4,7</a:t>
                      </a:r>
                    </a:p>
                  </a:txBody>
                  <a:tcPr/>
                </a:tc>
                <a:tc>
                  <a:txBody>
                    <a:bodyPr/>
                    <a:lstStyle/>
                    <a:p>
                      <a:pPr algn="ctr"/>
                      <a:r>
                        <a:rPr lang="en-US" sz="1800" dirty="0">
                          <a:solidFill>
                            <a:schemeClr val="tx1"/>
                          </a:solidFill>
                        </a:rPr>
                        <a:t>5,8,9</a:t>
                      </a:r>
                    </a:p>
                  </a:txBody>
                  <a:tcPr>
                    <a:solidFill>
                      <a:srgbClr val="FFFF00"/>
                    </a:solidFill>
                  </a:tcPr>
                </a:tc>
                <a:tc>
                  <a:txBody>
                    <a:bodyPr/>
                    <a:lstStyle/>
                    <a:p>
                      <a:pPr algn="ctr"/>
                      <a:r>
                        <a:rPr lang="en-US" sz="1800" dirty="0">
                          <a:solidFill>
                            <a:schemeClr val="tx1"/>
                          </a:solidFill>
                        </a:rPr>
                        <a:t>6</a:t>
                      </a:r>
                    </a:p>
                  </a:txBody>
                  <a:tcPr>
                    <a:solidFill>
                      <a:schemeClr val="bg1"/>
                    </a:solidFill>
                  </a:tcPr>
                </a:tc>
                <a:tc>
                  <a:txBody>
                    <a:bodyPr/>
                    <a:lstStyle/>
                    <a:p>
                      <a:pPr algn="ctr"/>
                      <a:r>
                        <a:rPr lang="en-US" sz="1800" dirty="0">
                          <a:solidFill>
                            <a:schemeClr val="tx1"/>
                          </a:solidFill>
                        </a:rPr>
                        <a:t>4,7</a:t>
                      </a:r>
                    </a:p>
                  </a:txBody>
                  <a:tcPr/>
                </a:tc>
                <a:tc>
                  <a:txBody>
                    <a:bodyPr/>
                    <a:lstStyle/>
                    <a:p>
                      <a:pPr algn="ctr"/>
                      <a:r>
                        <a:rPr lang="en-US" sz="1800" dirty="0">
                          <a:solidFill>
                            <a:schemeClr val="tx1"/>
                          </a:solidFill>
                        </a:rPr>
                        <a:t>5,9</a:t>
                      </a:r>
                    </a:p>
                  </a:txBody>
                  <a:tcPr/>
                </a:tc>
                <a:tc>
                  <a:txBody>
                    <a:bodyPr/>
                    <a:lstStyle/>
                    <a:p>
                      <a:pPr algn="ctr"/>
                      <a:r>
                        <a:rPr lang="en-US" sz="1800" dirty="0">
                          <a:solidFill>
                            <a:schemeClr val="tx1"/>
                          </a:solidFill>
                        </a:rPr>
                        <a:t>5,9</a:t>
                      </a:r>
                    </a:p>
                  </a:txBody>
                  <a:tcPr/>
                </a:tc>
                <a:extLst>
                  <a:ext uri="{0D108BD9-81ED-4DB2-BD59-A6C34878D82A}">
                    <a16:rowId xmlns:a16="http://schemas.microsoft.com/office/drawing/2014/main" val="1889950493"/>
                  </a:ext>
                </a:extLst>
              </a:tr>
            </a:tbl>
          </a:graphicData>
        </a:graphic>
      </p:graphicFrame>
    </p:spTree>
    <p:extLst>
      <p:ext uri="{BB962C8B-B14F-4D97-AF65-F5344CB8AC3E}">
        <p14:creationId xmlns:p14="http://schemas.microsoft.com/office/powerpoint/2010/main" val="222123860"/>
      </p:ext>
    </p:extLst>
  </p:cSld>
  <p:clrMapOvr>
    <a:masterClrMapping/>
  </p:clrMapOvr>
</p:sld>
</file>

<file path=ppt/theme/theme1.xml><?xml version="1.0" encoding="utf-8"?>
<a:theme xmlns:a="http://schemas.openxmlformats.org/drawingml/2006/main" name="Green Title">
  <a:themeElements>
    <a:clrScheme name="Generic Colors">
      <a:dk1>
        <a:srgbClr val="424242"/>
      </a:dk1>
      <a:lt1>
        <a:srgbClr val="FFFFFF"/>
      </a:lt1>
      <a:dk2>
        <a:srgbClr val="44546A"/>
      </a:dk2>
      <a:lt2>
        <a:srgbClr val="E7E6E6"/>
      </a:lt2>
      <a:accent1>
        <a:srgbClr val="007642"/>
      </a:accent1>
      <a:accent2>
        <a:srgbClr val="A9A600"/>
      </a:accent2>
      <a:accent3>
        <a:srgbClr val="A5A5A5"/>
      </a:accent3>
      <a:accent4>
        <a:srgbClr val="FEFB00"/>
      </a:accent4>
      <a:accent5>
        <a:srgbClr val="004000"/>
      </a:accent5>
      <a:accent6>
        <a:srgbClr val="3CA500"/>
      </a:accent6>
      <a:hlink>
        <a:srgbClr val="00A9D5"/>
      </a:hlink>
      <a:folHlink>
        <a:srgbClr val="3CA5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480008B8-68D9-9B41-AE14-F7A21B25F86E}" vid="{2BB5DD1C-C9C8-7045-84B9-DB3299D4405A}"/>
    </a:ext>
  </a:extLst>
</a:theme>
</file>

<file path=ppt/theme/theme2.xml><?xml version="1.0" encoding="utf-8"?>
<a:theme xmlns:a="http://schemas.openxmlformats.org/drawingml/2006/main" name="Black Title">
  <a:themeElements>
    <a:clrScheme name="Generic Colors">
      <a:dk1>
        <a:srgbClr val="424242"/>
      </a:dk1>
      <a:lt1>
        <a:srgbClr val="FFFFFF"/>
      </a:lt1>
      <a:dk2>
        <a:srgbClr val="44546A"/>
      </a:dk2>
      <a:lt2>
        <a:srgbClr val="E7E6E6"/>
      </a:lt2>
      <a:accent1>
        <a:srgbClr val="007642"/>
      </a:accent1>
      <a:accent2>
        <a:srgbClr val="A9A600"/>
      </a:accent2>
      <a:accent3>
        <a:srgbClr val="A5A5A5"/>
      </a:accent3>
      <a:accent4>
        <a:srgbClr val="FEFB00"/>
      </a:accent4>
      <a:accent5>
        <a:srgbClr val="004000"/>
      </a:accent5>
      <a:accent6>
        <a:srgbClr val="3CA500"/>
      </a:accent6>
      <a:hlink>
        <a:srgbClr val="00A9D5"/>
      </a:hlink>
      <a:folHlink>
        <a:srgbClr val="3CA5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480008B8-68D9-9B41-AE14-F7A21B25F86E}" vid="{4F58BF9C-A045-0F46-8847-C2641F915B42}"/>
    </a:ext>
  </a:extLst>
</a:theme>
</file>

<file path=ppt/theme/theme3.xml><?xml version="1.0" encoding="utf-8"?>
<a:theme xmlns:a="http://schemas.openxmlformats.org/drawingml/2006/main" name="Section Header/School Bra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480008B8-68D9-9B41-AE14-F7A21B25F86E}" vid="{3D29B49B-1CF2-E847-AE60-E6189EE981BA}"/>
    </a:ext>
  </a:extLst>
</a:theme>
</file>

<file path=ppt/theme/theme4.xml><?xml version="1.0" encoding="utf-8"?>
<a:theme xmlns:a="http://schemas.openxmlformats.org/drawingml/2006/main" name="Body of Present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480008B8-68D9-9B41-AE14-F7A21B25F86E}" vid="{E09485F3-38AF-6E4A-A6B3-CC531D6895C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Yellow Title</Template>
  <TotalTime>3573</TotalTime>
  <Words>1034</Words>
  <Application>Microsoft Macintosh PowerPoint</Application>
  <PresentationFormat>On-screen Show (16:9)</PresentationFormat>
  <Paragraphs>186</Paragraphs>
  <Slides>26</Slides>
  <Notes>13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Arial</vt:lpstr>
      <vt:lpstr>Calibri</vt:lpstr>
      <vt:lpstr>Cambria Math</vt:lpstr>
      <vt:lpstr>Open Sans</vt:lpstr>
      <vt:lpstr>Green Title</vt:lpstr>
      <vt:lpstr>Black Title</vt:lpstr>
      <vt:lpstr>Section Header/School Brand</vt:lpstr>
      <vt:lpstr>Body of Presentation</vt:lpstr>
      <vt:lpstr>Parallel Sudoku Solver with OpenMP</vt:lpstr>
      <vt:lpstr>Previous Project – Gorila Framework</vt:lpstr>
      <vt:lpstr>Gorila - DQN</vt:lpstr>
      <vt:lpstr>Sudoku Solver</vt:lpstr>
      <vt:lpstr>Sudoku</vt:lpstr>
      <vt:lpstr>Possible Puzzle Solving Approaches</vt:lpstr>
      <vt:lpstr>Possible Puzzle Solving Approaches</vt:lpstr>
      <vt:lpstr>Parallel Algorithm Overview</vt:lpstr>
      <vt:lpstr>Parallel algorithm: Tactics</vt:lpstr>
      <vt:lpstr>Guess and Check Overview</vt:lpstr>
      <vt:lpstr>PowerPoint Presentation</vt:lpstr>
      <vt:lpstr>PowerPoint Presentation</vt:lpstr>
      <vt:lpstr>Guess and Check</vt:lpstr>
      <vt:lpstr>Guess and Check Parallelization</vt:lpstr>
      <vt:lpstr>Guess and Check Parallelization</vt:lpstr>
      <vt:lpstr>Problems</vt:lpstr>
      <vt:lpstr>Parallel Algorithm</vt:lpstr>
      <vt:lpstr>Parallel Algorithm (cont.)</vt:lpstr>
      <vt:lpstr>Data</vt:lpstr>
      <vt:lpstr>PowerPoint Presentation</vt:lpstr>
      <vt:lpstr>PowerPoint Presentation</vt:lpstr>
      <vt:lpstr>9 x 9 Parallel vs Serial</vt:lpstr>
      <vt:lpstr>16 x 16 Parallel vs Serial</vt:lpstr>
      <vt:lpstr>Future Work</vt:lpstr>
      <vt:lpstr>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Matthew Trappett</dc:creator>
  <cp:lastModifiedBy>Luke Vandecasteele</cp:lastModifiedBy>
  <cp:revision>23</cp:revision>
  <dcterms:created xsi:type="dcterms:W3CDTF">2021-05-06T16:26:14Z</dcterms:created>
  <dcterms:modified xsi:type="dcterms:W3CDTF">2021-12-08T17:04:32Z</dcterms:modified>
</cp:coreProperties>
</file>