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2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42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03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35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08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1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58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78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71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98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30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63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82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152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869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252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4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907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27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420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64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74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1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4569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392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87355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61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00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81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36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03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03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3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5844"/>
      </p:ext>
    </p:extLst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055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40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3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779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6758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0671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3025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72770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843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5214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3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4286249" y="1341720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5199789" y="-1363381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57264" y="-148591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572000" y="-3246120"/>
            <a:ext cx="5410201" cy="54102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645918" y="1047750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椭圆 48"/>
          <p:cNvSpPr/>
          <p:nvPr/>
        </p:nvSpPr>
        <p:spPr>
          <a:xfrm>
            <a:off x="3919301" y="3492542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797002" y="709021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7768539" y="2868208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237816" y="1517318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579043" y="35662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4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330323" y="455034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7" name="同心圆 5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椭圆 60"/>
          <p:cNvSpPr/>
          <p:nvPr/>
        </p:nvSpPr>
        <p:spPr>
          <a:xfrm>
            <a:off x="7432889" y="1256158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447402" y="4712267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6467005" y="3324810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748954" y="1816569"/>
            <a:ext cx="164019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Earth" pitchFamily="34" charset="0"/>
                <a:ea typeface="造字工房俊雅锐宋体验版常规体" pitchFamily="50" charset="-122"/>
              </a:rPr>
              <a:t>RESUME</a:t>
            </a:r>
            <a:endParaRPr lang="zh-CN" altLang="en-US" dirty="0">
              <a:solidFill>
                <a:srgbClr val="C00000"/>
              </a:solidFill>
              <a:latin typeface="Earth" pitchFamily="34" charset="0"/>
              <a:ea typeface="造字工房俊雅锐宋体验版常规体" pitchFamily="50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94346" y="4283316"/>
            <a:ext cx="1207111" cy="566340"/>
            <a:chOff x="494346" y="4283316"/>
            <a:chExt cx="1207111" cy="566340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800100" y="4543200"/>
              <a:ext cx="782094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47350" y="4283316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pc="300" dirty="0" smtClean="0">
                  <a:solidFill>
                    <a:srgbClr val="C00000"/>
                  </a:solidFill>
                  <a:latin typeface="方正兰亭特黑简体" pitchFamily="2" charset="-122"/>
                  <a:ea typeface="方正兰亭特黑简体" pitchFamily="2" charset="-122"/>
                </a:rPr>
                <a:t>个人简历</a:t>
              </a:r>
              <a:endParaRPr lang="zh-CN" altLang="en-US" sz="1200" spc="300" dirty="0">
                <a:solidFill>
                  <a:srgbClr val="C00000"/>
                </a:solidFill>
                <a:latin typeface="方正兰亭特黑简体" pitchFamily="2" charset="-122"/>
                <a:ea typeface="方正兰亭特黑简体" pitchFamily="2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47350" y="4572657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pc="300" dirty="0" smtClean="0">
                  <a:solidFill>
                    <a:srgbClr val="C00000"/>
                  </a:solidFill>
                  <a:latin typeface="方正兰亭特黑简体" pitchFamily="2" charset="-122"/>
                  <a:ea typeface="方正兰亭特黑简体" pitchFamily="2" charset="-122"/>
                </a:rPr>
                <a:t>竞聘求职</a:t>
              </a:r>
              <a:endParaRPr lang="zh-CN" altLang="en-US" sz="1200" spc="300" dirty="0">
                <a:solidFill>
                  <a:srgbClr val="C00000"/>
                </a:solidFill>
                <a:latin typeface="方正兰亭特黑简体" pitchFamily="2" charset="-122"/>
                <a:ea typeface="方正兰亭特黑简体" pitchFamily="2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94346" y="4306671"/>
              <a:ext cx="212885" cy="212885"/>
              <a:chOff x="494346" y="4306671"/>
              <a:chExt cx="212885" cy="212885"/>
            </a:xfrm>
            <a:solidFill>
              <a:srgbClr val="C00000"/>
            </a:solidFill>
          </p:grpSpPr>
          <p:sp>
            <p:nvSpPr>
              <p:cNvPr id="42" name="圆角矩形 41"/>
              <p:cNvSpPr/>
              <p:nvPr/>
            </p:nvSpPr>
            <p:spPr>
              <a:xfrm>
                <a:off x="494346" y="4306671"/>
                <a:ext cx="212885" cy="212885"/>
              </a:xfrm>
              <a:prstGeom prst="roundRect">
                <a:avLst>
                  <a:gd name="adj" fmla="val 225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31" name="Picture 7" descr="F:\0PPT素材\zzz0g02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109" y="4337785"/>
                <a:ext cx="133357" cy="150656"/>
              </a:xfrm>
              <a:prstGeom prst="rect">
                <a:avLst/>
              </a:prstGeom>
              <a:grpFill/>
              <a:extLst/>
            </p:spPr>
          </p:pic>
        </p:grpSp>
        <p:grpSp>
          <p:nvGrpSpPr>
            <p:cNvPr id="66" name="组合 65"/>
            <p:cNvGrpSpPr/>
            <p:nvPr/>
          </p:nvGrpSpPr>
          <p:grpSpPr>
            <a:xfrm>
              <a:off x="494346" y="4587865"/>
              <a:ext cx="212885" cy="212885"/>
              <a:chOff x="494346" y="4587865"/>
              <a:chExt cx="212885" cy="212885"/>
            </a:xfrm>
            <a:solidFill>
              <a:srgbClr val="C00000"/>
            </a:solidFill>
          </p:grpSpPr>
          <p:sp>
            <p:nvSpPr>
              <p:cNvPr id="69" name="圆角矩形 68"/>
              <p:cNvSpPr/>
              <p:nvPr/>
            </p:nvSpPr>
            <p:spPr>
              <a:xfrm>
                <a:off x="494346" y="4587865"/>
                <a:ext cx="212885" cy="212885"/>
              </a:xfrm>
              <a:prstGeom prst="roundRect">
                <a:avLst>
                  <a:gd name="adj" fmla="val 225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32" name="Picture 8" descr="F:\0PPT素材\zzz0s1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145" y="4614724"/>
                <a:ext cx="169286" cy="162499"/>
              </a:xfrm>
              <a:prstGeom prst="rect">
                <a:avLst/>
              </a:prstGeom>
              <a:grpFill/>
              <a:extLst/>
            </p:spPr>
          </p:pic>
        </p:grpSp>
      </p:grpSp>
      <p:sp>
        <p:nvSpPr>
          <p:cNvPr id="4" name="椭圆 3"/>
          <p:cNvSpPr/>
          <p:nvPr/>
        </p:nvSpPr>
        <p:spPr>
          <a:xfrm>
            <a:off x="-3371397" y="-3371850"/>
            <a:ext cx="7200900" cy="72009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317500" dist="2540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07459" y="238557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dirty="0" smtClean="0">
                <a:solidFill>
                  <a:schemeClr val="bg1"/>
                </a:solidFill>
                <a:latin typeface="张海山锐线体简" pitchFamily="2" charset="-122"/>
                <a:ea typeface="张海山锐线体简" pitchFamily="2" charset="-122"/>
              </a:rPr>
              <a:t>时尚风格</a:t>
            </a:r>
            <a:endParaRPr lang="en-US" altLang="zh-CN" sz="4600" dirty="0" smtClean="0">
              <a:solidFill>
                <a:schemeClr val="bg1"/>
              </a:solidFill>
              <a:latin typeface="张海山锐线体简" pitchFamily="2" charset="-122"/>
              <a:ea typeface="张海山锐线体简" pitchFamily="2" charset="-122"/>
            </a:endParaRPr>
          </a:p>
          <a:p>
            <a:r>
              <a:rPr lang="zh-CN" altLang="en-US" sz="4600" dirty="0" smtClean="0">
                <a:solidFill>
                  <a:schemeClr val="bg1"/>
                </a:solidFill>
                <a:latin typeface="张海山锐线体简" pitchFamily="2" charset="-122"/>
                <a:ea typeface="张海山锐线体简" pitchFamily="2" charset="-122"/>
              </a:rPr>
              <a:t>竞聘求职</a:t>
            </a:r>
            <a:endParaRPr lang="en-US" altLang="zh-CN" sz="4600" dirty="0" smtClean="0">
              <a:solidFill>
                <a:schemeClr val="bg1"/>
              </a:solidFill>
              <a:latin typeface="张海山锐线体简" pitchFamily="2" charset="-122"/>
              <a:ea typeface="张海山锐线体简" pitchFamily="2" charset="-122"/>
            </a:endParaRPr>
          </a:p>
          <a:p>
            <a:r>
              <a:rPr lang="en-US" altLang="zh-CN" sz="4600" dirty="0" smtClean="0">
                <a:solidFill>
                  <a:schemeClr val="bg1"/>
                </a:solidFill>
                <a:latin typeface="张海山锐线体简" pitchFamily="2" charset="-122"/>
                <a:ea typeface="张海山锐线体简" pitchFamily="2" charset="-122"/>
              </a:rPr>
              <a:t>PPT</a:t>
            </a:r>
            <a:r>
              <a:rPr lang="zh-CN" altLang="en-US" sz="4600" dirty="0" smtClean="0">
                <a:solidFill>
                  <a:schemeClr val="bg1"/>
                </a:solidFill>
                <a:latin typeface="张海山锐线体简" pitchFamily="2" charset="-122"/>
                <a:ea typeface="张海山锐线体简" pitchFamily="2" charset="-122"/>
              </a:rPr>
              <a:t>简历</a:t>
            </a:r>
            <a:endParaRPr lang="zh-CN" altLang="en-US" sz="4600" dirty="0">
              <a:solidFill>
                <a:schemeClr val="bg1"/>
              </a:solidFill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9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-4.44444E-6 L -0.30938 -0.65555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69" y="-3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87 -0.00679 L -0.58542 -0.34105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23" y="-1672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451 -0.00834 L -0.51458 -0.12017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5" y="-559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729 -0.00555 L -0.84097 -0.54228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4" y="-2685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6 0.0034 L -0.90989 -0.31111 " pathEditMode="relative" rAng="0" ptsTypes="AA">
                                      <p:cBhvr>
                                        <p:cTn id="52" dur="1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22" y="-1574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555 -0.00833 L -0.80277 -0.22623 " pathEditMode="relative" rAng="0" ptsTypes="AA">
                                      <p:cBhvr>
                                        <p:cTn id="61" dur="10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1089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2501 0.04444 L -0.79688 -0.88488 " pathEditMode="relative" rAng="0" ptsTypes="AA">
                                      <p:cBhvr>
                                        <p:cTn id="70" dur="10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94" y="-4648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312 -0.00587 L -0.44062 -0.70031 " pathEditMode="relative" rAng="0" ptsTypes="AA">
                                      <p:cBhvr>
                                        <p:cTn id="79" dur="10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5" y="-347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25 -0.00524 L -0.59705 -0.67006 " pathEditMode="relative" rAng="0" ptsTypes="AA">
                                      <p:cBhvr>
                                        <p:cTn id="88" dur="1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11" y="-3324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25 -0.01821 L -0.35486 -0.86821 " pathEditMode="relative" rAng="0" ptsTypes="AA">
                                      <p:cBhvr>
                                        <p:cTn id="97" dur="1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3" y="-4250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475 -0.00988 L -0.72725 -0.6821 " pathEditMode="relative" rAng="0" ptsTypes="AA">
                                      <p:cBhvr>
                                        <p:cTn id="106" dur="10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5" y="-3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4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900"/>
                            </p:stCondLst>
                            <p:childTnLst>
                              <p:par>
                                <p:cTn id="1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  <p:bldP spid="39" grpId="0" animBg="1"/>
      <p:bldP spid="40" grpId="0" animBg="1"/>
      <p:bldP spid="49" grpId="0" animBg="1"/>
      <p:bldP spid="49" grpId="1" animBg="1"/>
      <p:bldP spid="49" grpId="2" animBg="1"/>
      <p:bldP spid="30" grpId="0" animBg="1"/>
      <p:bldP spid="30" grpId="1" animBg="1"/>
      <p:bldP spid="3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7" grpId="0"/>
      <p:bldP spid="67" grpId="1"/>
      <p:bldP spid="4" grpId="0" animBg="1"/>
      <p:bldP spid="4" grpId="1" animBg="1"/>
      <p:bldP spid="41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解决问题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41102" y="267886"/>
            <a:ext cx="2125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SOLVE THE PROBLEM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6349" y="950663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发现问题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是解决问题的先决条件，但仅仅满足有提出问题是不够的，提出问题的目的是为了有效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解决问题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。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人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生就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是解决一系列问题的过程。个体克服生活、学习、实践中新的矛盾时的复杂心理活动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，其中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主要是思维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活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动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。教育心理学着重研究学生学习知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识。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11639" y="2842836"/>
            <a:ext cx="528131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922332" y="2290797"/>
            <a:ext cx="1118835" cy="11188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741829" y="2299086"/>
            <a:ext cx="1102257" cy="11022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1299914" y="2290797"/>
            <a:ext cx="1118835" cy="111883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3119412" y="2299086"/>
            <a:ext cx="1102257" cy="11022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56629" y="36943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发现问题</a:t>
            </a:r>
            <a:endParaRPr lang="en-US" altLang="zh-CN" sz="1600" dirty="0" smtClean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67838" y="36943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分析问题</a:t>
            </a:r>
            <a:endParaRPr lang="en-US" altLang="zh-CN" sz="1600" dirty="0" smtClean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91747" y="36943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提出假设</a:t>
            </a:r>
            <a:endParaRPr lang="en-US" altLang="zh-CN" sz="1600" dirty="0" smtClean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15655" y="36943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  <a:cs typeface="方正兰亭细黑_GBK_M" pitchFamily="2" charset="2"/>
              </a:rPr>
              <a:t>检验假设</a:t>
            </a:r>
            <a:endParaRPr lang="en-US" altLang="zh-CN" sz="1600" dirty="0" smtClean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483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116" grpId="0"/>
      <p:bldP spid="24" grpId="0"/>
      <p:bldP spid="25" grpId="0" animBg="1"/>
      <p:bldP spid="31" grpId="0" animBg="1"/>
      <p:bldP spid="37" grpId="0"/>
      <p:bldP spid="38" grpId="0"/>
      <p:bldP spid="39" grpId="0"/>
      <p:bldP spid="4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责任义务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41102" y="267886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DUTY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6349" y="950663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企事业内部的组织机构健全、合理；各个部门的职权范围明确，分工合理；具有与其承担责任相适应的经济权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力，人员的配置和使用适合工作要求。企事业的信息网络健全而具有功效，信息的收集和利用有针对性、系统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性、时效性和经济性。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05120" y="242157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方正兰亭细黑_GBK" pitchFamily="2" charset="-122"/>
                <a:ea typeface="方正兰亭细黑_GBK" pitchFamily="2" charset="-122"/>
              </a:rPr>
              <a:t>针对性</a:t>
            </a:r>
            <a:endParaRPr lang="zh-CN" altLang="en-US" sz="32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9262" y="34110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方正兰亭细黑_GBK" pitchFamily="2" charset="-122"/>
                <a:ea typeface="方正兰亭细黑_GBK" pitchFamily="2" charset="-122"/>
              </a:rPr>
              <a:t>系统性</a:t>
            </a:r>
            <a:endParaRPr lang="zh-CN" altLang="en-US" sz="32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1984" y="241416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方正兰亭细黑_GBK" pitchFamily="2" charset="-122"/>
                <a:ea typeface="方正兰亭细黑_GBK" pitchFamily="2" charset="-122"/>
              </a:rPr>
              <a:t>经济性</a:t>
            </a:r>
            <a:endParaRPr lang="zh-CN" altLang="en-US" sz="32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2055" y="33602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方正兰亭细黑_GBK" pitchFamily="2" charset="-122"/>
                <a:ea typeface="方正兰亭细黑_GBK" pitchFamily="2" charset="-122"/>
              </a:rPr>
              <a:t>时效</a:t>
            </a:r>
            <a:r>
              <a:rPr lang="zh-CN" altLang="en-US" sz="3200" dirty="0" smtClean="0">
                <a:latin typeface="方正兰亭细黑_GBK" pitchFamily="2" charset="-122"/>
                <a:ea typeface="方正兰亭细黑_GBK" pitchFamily="2" charset="-122"/>
              </a:rPr>
              <a:t>性</a:t>
            </a:r>
            <a:endParaRPr lang="zh-CN" altLang="en-US" sz="32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rot="16200000">
            <a:off x="3721110" y="2235708"/>
            <a:ext cx="916299" cy="117841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 rot="5400000">
            <a:off x="5162168" y="2210323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椭圆 34"/>
          <p:cNvSpPr/>
          <p:nvPr/>
        </p:nvSpPr>
        <p:spPr>
          <a:xfrm rot="5400000">
            <a:off x="4583471" y="3170675"/>
            <a:ext cx="916298" cy="11784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 rot="16200000">
            <a:off x="3181254" y="3146968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5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942055" y="3808096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EFFECTIVENESS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01300" y="2868311"/>
            <a:ext cx="1319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PERTINENCE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29093" y="3855654"/>
            <a:ext cx="1795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SYSTEMATICNESS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51984" y="2861334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ECONOMY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617621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3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" dur="3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3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4" dur="3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6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3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3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69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7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3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6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3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0" dur="3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2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24" grpId="0"/>
          <p:bldP spid="22" grpId="0"/>
          <p:bldP spid="23" grpId="0"/>
          <p:bldP spid="26" grpId="0"/>
          <p:bldP spid="27" grpId="0"/>
          <p:bldP spid="35" grpId="0" animBg="1"/>
          <p:bldP spid="49" grpId="0" animBg="1"/>
          <p:bldP spid="53" grpId="0"/>
          <p:bldP spid="54" grpId="0"/>
          <p:bldP spid="55" grpId="0"/>
          <p:bldP spid="56" grpId="0"/>
          <p:bldP spid="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3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" dur="3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4" dur="3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5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3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3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6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3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76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3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0" dur="3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2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24" grpId="0"/>
          <p:bldP spid="22" grpId="0"/>
          <p:bldP spid="23" grpId="0"/>
          <p:bldP spid="26" grpId="0"/>
          <p:bldP spid="27" grpId="0"/>
          <p:bldP spid="35" grpId="0" animBg="1"/>
          <p:bldP spid="49" grpId="0" animBg="1"/>
          <p:bldP spid="53" grpId="0"/>
          <p:bldP spid="54" grpId="0"/>
          <p:bldP spid="55" grpId="0"/>
          <p:bldP spid="56" grpId="0"/>
          <p:bldP spid="25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责任义务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41102" y="267886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DUTY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2257" y="1490793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企事业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内部控制系统具有预见性、适应性、及时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性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真实性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和有效性，控制系统能适应环境的变化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有预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见地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、及时地发现偏差，有重点地、经济地采取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措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施</a:t>
            </a:r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-----</a:t>
            </a:r>
            <a:endParaRPr lang="zh-CN" altLang="en-US" sz="1200" dirty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5789" y="159886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预见性</a:t>
            </a:r>
            <a:endParaRPr lang="zh-CN" altLang="en-US" sz="2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54063" y="374208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适应性</a:t>
            </a:r>
            <a:endParaRPr lang="zh-CN" altLang="en-US" sz="2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11165" y="312653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及时性</a:t>
            </a:r>
            <a:endParaRPr lang="zh-CN" altLang="en-US" sz="2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34112" y="190629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真实性</a:t>
            </a:r>
            <a:endParaRPr lang="zh-CN" altLang="en-US" sz="2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9152" y="266833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有效性</a:t>
            </a:r>
            <a:endParaRPr lang="zh-CN" altLang="en-US" sz="2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257" y="3326588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企业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、事业各部门领导人具有合格的管理素质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，有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战略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眼光，责任心强，，管理部门的工作健全而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有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效率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。管理责任审计就是针对企事业的管理工作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是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否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达到了上述责任要求，进行审查和评价。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2257" y="2408690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方正兰亭特黑_GBK" pitchFamily="2" charset="-122"/>
                <a:ea typeface="方正兰亭特黑_GBK" pitchFamily="2" charset="-122"/>
              </a:rPr>
              <a:t>把整个企业的活动引到目</a:t>
            </a:r>
            <a:endParaRPr lang="en-US" altLang="zh-CN" sz="2400" dirty="0" smtClean="0">
              <a:solidFill>
                <a:srgbClr val="C00000"/>
              </a:solidFill>
              <a:latin typeface="方正兰亭特黑_GBK" pitchFamily="2" charset="-122"/>
              <a:ea typeface="方正兰亭特黑_GBK" pitchFamily="2" charset="-122"/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  <a:latin typeface="方正兰亭特黑_GBK" pitchFamily="2" charset="-122"/>
                <a:ea typeface="方正兰亭特黑_GBK" pitchFamily="2" charset="-122"/>
              </a:rPr>
              <a:t>标管理轨道上来。</a:t>
            </a:r>
            <a:endParaRPr lang="zh-CN" altLang="en-US" sz="2400" dirty="0">
              <a:solidFill>
                <a:srgbClr val="C00000"/>
              </a:solidFill>
              <a:latin typeface="方正兰亭特黑_GBK" pitchFamily="2" charset="-122"/>
              <a:ea typeface="方正兰亭特黑_GBK" pitchFamily="2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5875557" y="1833361"/>
            <a:ext cx="976857" cy="976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/>
          <p:cNvSpPr/>
          <p:nvPr/>
        </p:nvSpPr>
        <p:spPr>
          <a:xfrm>
            <a:off x="5025364" y="3145654"/>
            <a:ext cx="727041" cy="72704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7302290" y="2792555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7826341" y="213780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4" name="同心圆 8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149533" y="39710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87" name="同心圆 8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874182" y="2394646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90" name="同心圆 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椭圆 91"/>
          <p:cNvSpPr/>
          <p:nvPr/>
        </p:nvSpPr>
        <p:spPr>
          <a:xfrm>
            <a:off x="7235475" y="139354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7961809" y="3996131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6734617" y="3184014"/>
            <a:ext cx="638246" cy="63824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6" name="同心圆 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" name="椭圆 98"/>
          <p:cNvSpPr/>
          <p:nvPr/>
        </p:nvSpPr>
        <p:spPr>
          <a:xfrm>
            <a:off x="5956340" y="111876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6665922" y="2981633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625116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7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0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4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2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25" grpId="0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78" grpId="0" animBg="1"/>
          <p:bldP spid="79" grpId="0" animBg="1"/>
          <p:bldP spid="92" grpId="0" animBg="1"/>
          <p:bldP spid="93" grpId="0" animBg="1"/>
          <p:bldP spid="99" grpId="0" animBg="1"/>
          <p:bldP spid="100" grpId="0" animBg="1"/>
          <p:bldP spid="3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7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0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2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25" grpId="0"/>
          <p:bldP spid="28" grpId="0"/>
          <p:bldP spid="29" grpId="0"/>
          <p:bldP spid="30" grpId="0"/>
          <p:bldP spid="31" grpId="0"/>
          <p:bldP spid="32" grpId="0"/>
          <p:bldP spid="33" grpId="0"/>
          <p:bldP spid="34" grpId="0"/>
          <p:bldP spid="78" grpId="0" animBg="1"/>
          <p:bldP spid="79" grpId="0" animBg="1"/>
          <p:bldP spid="92" grpId="0" animBg="1"/>
          <p:bldP spid="93" grpId="0" animBg="1"/>
          <p:bldP spid="99" grpId="0" animBg="1"/>
          <p:bldP spid="100" grpId="0" animBg="1"/>
          <p:bldP spid="37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4828355" y="2162071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胜任能力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28355" y="2694582"/>
            <a:ext cx="1459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COMPETENCE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8088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16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核心竞争力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707802" y="267886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DUTY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5738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0372" y="243586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领导力</a:t>
            </a:r>
            <a:endParaRPr lang="zh-CN" altLang="en-US" sz="2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74534" y="326988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团队合作</a:t>
            </a:r>
            <a:endParaRPr lang="zh-CN" altLang="en-US" sz="2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46293" y="33277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专业技能</a:t>
            </a:r>
            <a:endParaRPr lang="zh-CN" altLang="en-US" sz="2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24372" y="243586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执行力</a:t>
            </a:r>
            <a:endParaRPr lang="zh-CN" altLang="en-US" sz="2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57101" y="3876141"/>
            <a:ext cx="12105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创新能力</a:t>
            </a:r>
            <a:endParaRPr lang="zh-CN" altLang="en-US" sz="2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33729" y="3860330"/>
            <a:ext cx="121058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协调能力</a:t>
            </a:r>
            <a:endParaRPr lang="zh-CN" altLang="en-US" sz="2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2140758" y="1864286"/>
            <a:ext cx="2412192" cy="7011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846347" y="1864286"/>
            <a:ext cx="1706603" cy="15377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3902570" y="1864286"/>
            <a:ext cx="650380" cy="20278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4552950" y="1864286"/>
            <a:ext cx="574541" cy="20755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 flipV="1">
            <a:off x="4552950" y="1864286"/>
            <a:ext cx="1647314" cy="15377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552950" y="1864286"/>
            <a:ext cx="2437224" cy="7573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2491278" y="3066785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547501" y="3584792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765040" y="3584792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845195" y="3046939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635105" y="2266529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785689" y="2184509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851771" y="1163107"/>
            <a:ext cx="1402358" cy="1402358"/>
            <a:chOff x="3851771" y="1163107"/>
            <a:chExt cx="1402358" cy="1402358"/>
          </a:xfrm>
        </p:grpSpPr>
        <p:grpSp>
          <p:nvGrpSpPr>
            <p:cNvPr id="43" name="组合 42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4" name="同心圆 4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3940671" y="1708199"/>
              <a:ext cx="1274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pc="300" dirty="0" smtClean="0">
                  <a:solidFill>
                    <a:srgbClr val="C00000"/>
                  </a:solidFill>
                  <a:latin typeface="方正兰亭细黑_GBK" pitchFamily="2" charset="-122"/>
                  <a:ea typeface="方正兰亭细黑_GBK" pitchFamily="2" charset="-122"/>
                </a:rPr>
                <a:t>核心竞争力</a:t>
              </a:r>
              <a:endParaRPr lang="zh-CN" altLang="en-US" sz="1400" spc="3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3808042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80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0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37" grpId="0"/>
          <p:bldP spid="38" grpId="0"/>
          <p:bldP spid="39" grpId="0"/>
          <p:bldP spid="40" grpId="0"/>
          <p:bldP spid="41" grpId="0"/>
          <p:bldP spid="42" grpId="0"/>
          <p:bldP spid="46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18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6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80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0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7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37" grpId="0"/>
          <p:bldP spid="38" grpId="0"/>
          <p:bldP spid="39" grpId="0"/>
          <p:bldP spid="40" grpId="0"/>
          <p:bldP spid="41" grpId="0"/>
          <p:bldP spid="42" grpId="0"/>
          <p:bldP spid="46" grpId="0" animBg="1"/>
          <p:bldP spid="50" grpId="0" animBg="1"/>
          <p:bldP spid="51" grpId="0" animBg="1"/>
          <p:bldP spid="52" grpId="0" animBg="1"/>
          <p:bldP spid="53" grpId="0" animBg="1"/>
          <p:bldP spid="54" grpId="0" animBg="1"/>
          <p:bldP spid="3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领导力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164877" y="267886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LEADERSHIP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30903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9404" y="798263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建立组织结构，规定职务或职位，明确责权关系，以使组织中的成员互相协作配合、共同劳动，有效实现组织目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标的过程。组织管理是管理活动的一部分，也称组织职能。为了有效地实现目标，灵活地运用各种方法，把各种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力量合理地组织和有效地协调起来的能力。包括协调关系的能力和善于用人的能力等等。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3" name="五角星 2"/>
          <p:cNvSpPr/>
          <p:nvPr/>
        </p:nvSpPr>
        <p:spPr>
          <a:xfrm>
            <a:off x="3489325" y="2203450"/>
            <a:ext cx="2165350" cy="2165350"/>
          </a:xfrm>
          <a:prstGeom prst="star5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962648" y="2819400"/>
            <a:ext cx="1218704" cy="1218704"/>
            <a:chOff x="3962648" y="2819400"/>
            <a:chExt cx="1218704" cy="1218704"/>
          </a:xfrm>
        </p:grpSpPr>
        <p:grpSp>
          <p:nvGrpSpPr>
            <p:cNvPr id="32" name="组合 31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4174018" y="3278286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pc="300" dirty="0" smtClean="0">
                  <a:solidFill>
                    <a:srgbClr val="C00000"/>
                  </a:solidFill>
                  <a:latin typeface="方正兰亭细黑_GBK" pitchFamily="2" charset="-122"/>
                  <a:ea typeface="方正兰亭细黑_GBK" pitchFamily="2" charset="-122"/>
                </a:rPr>
                <a:t>领导力</a:t>
              </a:r>
              <a:endParaRPr lang="zh-CN" altLang="en-US" sz="1400" spc="3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2986578" y="2683936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216931" y="1686986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461530" y="2683936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969936" y="4127004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476579" y="4114304"/>
            <a:ext cx="710139" cy="71013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232735" y="19424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学习力</a:t>
            </a:r>
            <a:endParaRPr lang="zh-CN" altLang="en-US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82620" y="28358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决策力</a:t>
            </a:r>
            <a:endParaRPr lang="zh-CN" altLang="en-US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96587" y="42593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感召力</a:t>
            </a:r>
            <a:endParaRPr lang="zh-CN" altLang="en-US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49915" y="29167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组织力</a:t>
            </a:r>
            <a:endParaRPr lang="zh-CN" altLang="en-US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60447" y="43355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执行力</a:t>
            </a:r>
            <a:endParaRPr lang="zh-CN" altLang="en-US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23527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00"/>
                            </p:stCondLst>
                            <p:childTnLst>
                              <p:par>
                                <p:cTn id="7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9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116" grpId="0"/>
      <p:bldP spid="29" grpId="0"/>
      <p:bldP spid="3" grpId="0" animBg="1"/>
      <p:bldP spid="35" grpId="0" animBg="1"/>
      <p:bldP spid="36" grpId="0" animBg="1"/>
      <p:bldP spid="47" grpId="0" animBg="1"/>
      <p:bldP spid="48" grpId="0" animBg="1"/>
      <p:bldP spid="49" grpId="0" animBg="1"/>
      <p:bldP spid="56" grpId="0"/>
      <p:bldP spid="57" grpId="0"/>
      <p:bldP spid="59" grpId="0"/>
      <p:bldP spid="60" grpId="0"/>
      <p:bldP spid="62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执行力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164877" y="267886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EXECUTIVE FORCE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30903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1657" y="1346999"/>
            <a:ext cx="2339102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执行力决定成败，决定战斗力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、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凝聚力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。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如何提高执行力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，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我认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为要在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正确理解的基础上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，突出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重点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，突破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障碍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，采取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灵活的方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式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抓好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落实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。</a:t>
            </a:r>
            <a:endParaRPr lang="en-US" altLang="zh-CN" sz="1200" dirty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09344" y="238980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01.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制度的效用取决于制度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执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行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力，党的意志和主张能否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实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现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，关键也在执行力。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9344" y="3218448"/>
            <a:ext cx="2111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02.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克服一切困难，确保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完成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上级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交办的急、难、险、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阻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任务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。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09344" y="4047089"/>
            <a:ext cx="2113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03.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克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服一切困难，确保完成</a:t>
            </a:r>
            <a:endParaRPr lang="en-US" altLang="zh-CN" sz="1200" dirty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上级交办的急、难、险、阻</a:t>
            </a:r>
            <a:endParaRPr lang="en-US" altLang="zh-CN" sz="1200" dirty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任务。</a:t>
            </a: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。</a:t>
            </a:r>
            <a:endParaRPr lang="zh-CN" altLang="en-US" sz="1200" dirty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6346" y="3718858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制度执行力</a:t>
            </a:r>
            <a:endParaRPr lang="zh-CN" altLang="en-US" sz="2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97459" y="2661429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应急执行力</a:t>
            </a:r>
            <a:endParaRPr lang="zh-CN" altLang="en-US" sz="2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99007" y="1607750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战略执行</a:t>
            </a:r>
            <a:r>
              <a:rPr lang="zh-CN" altLang="en-US" sz="20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力</a:t>
            </a:r>
            <a:endParaRPr lang="zh-CN" altLang="en-US" sz="20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  <a:cs typeface="方正兰亭细黑_GBK_M" pitchFamily="2" charset="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05593" y="1379191"/>
            <a:ext cx="914014" cy="914014"/>
            <a:chOff x="5105593" y="1379191"/>
            <a:chExt cx="914014" cy="914014"/>
          </a:xfrm>
        </p:grpSpPr>
        <p:grpSp>
          <p:nvGrpSpPr>
            <p:cNvPr id="46" name="组合 45"/>
            <p:cNvGrpSpPr/>
            <p:nvPr/>
          </p:nvGrpSpPr>
          <p:grpSpPr>
            <a:xfrm>
              <a:off x="5105593" y="1379191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0" name="同心圆 4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5271494" y="1654775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Watford DB" pitchFamily="2" charset="0"/>
                  <a:ea typeface="造字工房劲黑（非商用）常规体" pitchFamily="50" charset="-122"/>
                </a:rPr>
                <a:t>03</a:t>
              </a:r>
              <a:endParaRPr lang="zh-CN" altLang="en-US" sz="2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45280" y="2331973"/>
            <a:ext cx="914014" cy="914014"/>
            <a:chOff x="3245280" y="2331973"/>
            <a:chExt cx="914014" cy="914014"/>
          </a:xfrm>
        </p:grpSpPr>
        <p:grpSp>
          <p:nvGrpSpPr>
            <p:cNvPr id="37" name="组合 36"/>
            <p:cNvGrpSpPr/>
            <p:nvPr/>
          </p:nvGrpSpPr>
          <p:grpSpPr>
            <a:xfrm>
              <a:off x="3245280" y="2331973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411181" y="2594635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Watford DB" pitchFamily="2" charset="0"/>
                  <a:ea typeface="造字工房劲黑（非商用）常规体" pitchFamily="50" charset="-122"/>
                </a:rPr>
                <a:t>02</a:t>
              </a:r>
              <a:endParaRPr lang="zh-CN" altLang="en-US" sz="2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78794" y="3334906"/>
            <a:ext cx="914014" cy="914014"/>
            <a:chOff x="1278794" y="3334906"/>
            <a:chExt cx="914014" cy="914014"/>
          </a:xfrm>
        </p:grpSpPr>
        <p:grpSp>
          <p:nvGrpSpPr>
            <p:cNvPr id="27" name="组合 26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1443719" y="3591858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Watford DB" pitchFamily="2" charset="0"/>
                  <a:ea typeface="造字工房劲黑（非商用）常规体" pitchFamily="50" charset="-122"/>
                </a:rPr>
                <a:t>01</a:t>
              </a:r>
              <a:endParaRPr lang="zh-CN" altLang="en-US" sz="20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839106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 p14:presetBounceEnd="4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1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6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25" grpId="0"/>
          <p:bldP spid="40" grpId="0"/>
          <p:bldP spid="41" grpId="0"/>
          <p:bldP spid="42" grpId="0"/>
          <p:bldP spid="43" grpId="0"/>
          <p:bldP spid="44" grpId="0"/>
          <p:bldP spid="45" grpId="0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1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9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6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2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25" grpId="0"/>
          <p:bldP spid="40" grpId="0"/>
          <p:bldP spid="41" grpId="0"/>
          <p:bldP spid="42" grpId="0"/>
          <p:bldP spid="43" grpId="0"/>
          <p:bldP spid="44" grpId="0"/>
          <p:bldP spid="45" grpId="0"/>
          <p:bldP spid="31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团队合作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41102" y="267886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TEAMWORK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9404" y="950663"/>
            <a:ext cx="772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建立在团队的基础之上，发挥团队精神、互补互助以达到团队最大工作效率的能力。对于团队的成员来说，不仅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要有个人能力，更需要有在不同的位置上各尽所能、与其他成员协调合作的能力。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5368" y="3811490"/>
            <a:ext cx="1721136" cy="548848"/>
            <a:chOff x="695368" y="3811490"/>
            <a:chExt cx="1721136" cy="548848"/>
          </a:xfrm>
        </p:grpSpPr>
        <p:grpSp>
          <p:nvGrpSpPr>
            <p:cNvPr id="52" name="组合 51"/>
            <p:cNvGrpSpPr/>
            <p:nvPr/>
          </p:nvGrpSpPr>
          <p:grpSpPr>
            <a:xfrm>
              <a:off x="695368" y="3811490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圆角矩形 52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椭圆 61"/>
            <p:cNvSpPr/>
            <p:nvPr/>
          </p:nvSpPr>
          <p:spPr>
            <a:xfrm>
              <a:off x="825405" y="3951961"/>
              <a:ext cx="279463" cy="27946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3927" y="3285519"/>
            <a:ext cx="1721136" cy="548848"/>
            <a:chOff x="2173927" y="3285519"/>
            <a:chExt cx="1721136" cy="548848"/>
          </a:xfrm>
        </p:grpSpPr>
        <p:grpSp>
          <p:nvGrpSpPr>
            <p:cNvPr id="49" name="组合 48"/>
            <p:cNvGrpSpPr/>
            <p:nvPr/>
          </p:nvGrpSpPr>
          <p:grpSpPr>
            <a:xfrm>
              <a:off x="2173927" y="3285519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圆角矩形 49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椭圆 62"/>
            <p:cNvSpPr/>
            <p:nvPr/>
          </p:nvSpPr>
          <p:spPr>
            <a:xfrm>
              <a:off x="2307128" y="3420211"/>
              <a:ext cx="279463" cy="27946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85227" y="2759547"/>
            <a:ext cx="1721136" cy="548848"/>
            <a:chOff x="3685227" y="2759547"/>
            <a:chExt cx="1721136" cy="548848"/>
          </a:xfrm>
        </p:grpSpPr>
        <p:grpSp>
          <p:nvGrpSpPr>
            <p:cNvPr id="46" name="组合 45"/>
            <p:cNvGrpSpPr/>
            <p:nvPr/>
          </p:nvGrpSpPr>
          <p:grpSpPr>
            <a:xfrm>
              <a:off x="3685227" y="2759547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圆角矩形 46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4" name="椭圆 63"/>
            <p:cNvSpPr/>
            <p:nvPr/>
          </p:nvSpPr>
          <p:spPr>
            <a:xfrm>
              <a:off x="3829063" y="2894239"/>
              <a:ext cx="279463" cy="27946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04626" y="2233575"/>
            <a:ext cx="1721136" cy="548848"/>
            <a:chOff x="5204626" y="2233575"/>
            <a:chExt cx="1721136" cy="548848"/>
          </a:xfrm>
        </p:grpSpPr>
        <p:grpSp>
          <p:nvGrpSpPr>
            <p:cNvPr id="43" name="组合 42"/>
            <p:cNvGrpSpPr/>
            <p:nvPr/>
          </p:nvGrpSpPr>
          <p:grpSpPr>
            <a:xfrm>
              <a:off x="5204626" y="2233575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圆角矩形 43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椭圆 64"/>
            <p:cNvSpPr/>
            <p:nvPr/>
          </p:nvSpPr>
          <p:spPr>
            <a:xfrm>
              <a:off x="5384889" y="2368267"/>
              <a:ext cx="279463" cy="27946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723643" y="1707603"/>
            <a:ext cx="1721136" cy="548848"/>
            <a:chOff x="6723643" y="1707603"/>
            <a:chExt cx="1721136" cy="548848"/>
          </a:xfrm>
        </p:grpSpPr>
        <p:grpSp>
          <p:nvGrpSpPr>
            <p:cNvPr id="55" name="组合 54"/>
            <p:cNvGrpSpPr/>
            <p:nvPr/>
          </p:nvGrpSpPr>
          <p:grpSpPr>
            <a:xfrm>
              <a:off x="6723643" y="1707603"/>
              <a:ext cx="1721136" cy="548848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圆角矩形 55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4351930" y="1373339"/>
                <a:ext cx="374217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椭圆 65"/>
            <p:cNvSpPr/>
            <p:nvPr/>
          </p:nvSpPr>
          <p:spPr>
            <a:xfrm>
              <a:off x="6904288" y="1842295"/>
              <a:ext cx="279463" cy="27946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88900" dist="63500" dir="8100000" algn="tr" rotWithShape="0">
                <a:prstClr val="black">
                  <a:alpha val="5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04868" y="3943670"/>
            <a:ext cx="121058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表达</a:t>
            </a:r>
            <a:r>
              <a:rPr lang="zh-CN" altLang="en-US" sz="16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与</a:t>
            </a:r>
            <a:r>
              <a:rPr lang="zh-CN" altLang="en-US" sz="16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沟通</a:t>
            </a:r>
            <a:endParaRPr lang="zh-CN" altLang="en-US" sz="16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30574" y="3390665"/>
            <a:ext cx="100540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做事</a:t>
            </a:r>
            <a:r>
              <a:rPr lang="zh-CN" altLang="en-US" sz="16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主动</a:t>
            </a:r>
            <a:endParaRPr lang="zh-CN" altLang="en-US" sz="16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08526" y="2890094"/>
            <a:ext cx="1313180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敬业的品质 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77074" y="2355632"/>
            <a:ext cx="121058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宽容与</a:t>
            </a:r>
            <a:r>
              <a:rPr lang="zh-CN" altLang="en-US" sz="16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合作</a:t>
            </a:r>
            <a:endParaRPr lang="zh-CN" altLang="en-US" sz="16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17402" y="1827822"/>
            <a:ext cx="1005403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全局观念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669337" y="1645497"/>
            <a:ext cx="435531" cy="43553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椭圆 79"/>
          <p:cNvSpPr/>
          <p:nvPr/>
        </p:nvSpPr>
        <p:spPr>
          <a:xfrm>
            <a:off x="7794388" y="4243976"/>
            <a:ext cx="500908" cy="5009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8423305" y="3522698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1397585" y="2038036"/>
            <a:ext cx="387220" cy="38722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8" name="同心圆 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183751" y="4563355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4" name="同心圆 10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316009" y="3897255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7" name="同心圆 10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" name="椭圆 108"/>
          <p:cNvSpPr/>
          <p:nvPr/>
        </p:nvSpPr>
        <p:spPr>
          <a:xfrm>
            <a:off x="1572773" y="1714183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767327" y="2356561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8411685" y="3951960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2" name="同心圆 1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椭圆 113"/>
          <p:cNvSpPr/>
          <p:nvPr/>
        </p:nvSpPr>
        <p:spPr>
          <a:xfrm>
            <a:off x="6629511" y="4508355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1104868" y="2696479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8" name="组合 117"/>
          <p:cNvGrpSpPr/>
          <p:nvPr/>
        </p:nvGrpSpPr>
        <p:grpSpPr>
          <a:xfrm>
            <a:off x="2318171" y="2121758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9" name="同心圆 1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1" name="椭圆 120"/>
          <p:cNvSpPr/>
          <p:nvPr/>
        </p:nvSpPr>
        <p:spPr>
          <a:xfrm>
            <a:off x="8585278" y="4784918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790244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 p14:presetBounceEnd="44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nodeType="withEffect" p14:presetBounceEnd="44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nodeType="withEffect" p14:presetBounceEnd="44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7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3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9" dur="2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37" grpId="0"/>
          <p:bldP spid="38" grpId="0"/>
          <p:bldP spid="39" grpId="0"/>
          <p:bldP spid="40" grpId="0"/>
          <p:bldP spid="41" grpId="0"/>
          <p:bldP spid="42" grpId="0"/>
          <p:bldP spid="80" grpId="0" animBg="1"/>
          <p:bldP spid="81" grpId="0" animBg="1"/>
          <p:bldP spid="109" grpId="0" animBg="1"/>
          <p:bldP spid="110" grpId="0" animBg="1"/>
          <p:bldP spid="114" grpId="0" animBg="1"/>
          <p:bldP spid="115" grpId="0" animBg="1"/>
          <p:bldP spid="121" grpId="0" animBg="1"/>
          <p:bldP spid="6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2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7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3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9" dur="2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37" grpId="0"/>
          <p:bldP spid="38" grpId="0"/>
          <p:bldP spid="39" grpId="0"/>
          <p:bldP spid="40" grpId="0"/>
          <p:bldP spid="41" grpId="0"/>
          <p:bldP spid="42" grpId="0"/>
          <p:bldP spid="80" grpId="0" animBg="1"/>
          <p:bldP spid="81" grpId="0" animBg="1"/>
          <p:bldP spid="109" grpId="0" animBg="1"/>
          <p:bldP spid="110" grpId="0" animBg="1"/>
          <p:bldP spid="114" grpId="0" animBg="1"/>
          <p:bldP spid="115" grpId="0" animBg="1"/>
          <p:bldP spid="121" grpId="0" animBg="1"/>
          <p:bldP spid="67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专业技能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41102" y="26788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SKILL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9404" y="950663"/>
            <a:ext cx="776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永远要对你的工作保持热爱和熟悉，不然你会错过很多机会的。比尔。盖茨的</a:t>
            </a:r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10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大优秀员工准则中的第</a:t>
            </a:r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5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条是：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具有远见卓识，并提高专业知识和技能。</a:t>
            </a:r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1.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对周围的事物要有高度的洞察力。</a:t>
            </a:r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2.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吃老本是最可怕的 </a:t>
            </a:r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3.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不断学习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提高自己的工作能力。</a:t>
            </a:r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4.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掌握新知识新技能，以适应未来的工作 </a:t>
            </a:r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5.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做勇于创新的新型员工。可见无论你现在从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事什么职业，专业知识是你成为一个职业化人士的基本条件。 </a:t>
            </a:r>
            <a:endParaRPr lang="zh-CN" altLang="en-US" sz="1200" dirty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797708" y="4080830"/>
            <a:ext cx="12105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技能的消化</a:t>
            </a:r>
            <a:endParaRPr lang="zh-CN" altLang="en-US" sz="16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14622" y="4072476"/>
            <a:ext cx="12105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技能的存储</a:t>
            </a:r>
            <a:endParaRPr lang="zh-CN" altLang="en-US" sz="16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14622" y="2723140"/>
            <a:ext cx="121058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技能的使用</a:t>
            </a:r>
            <a:endParaRPr lang="zh-CN" altLang="en-US" sz="16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59209" y="2719010"/>
            <a:ext cx="14157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专业技能培训</a:t>
            </a:r>
            <a:endParaRPr lang="zh-CN" altLang="en-US" sz="16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95" name="椭圆 34"/>
          <p:cNvSpPr/>
          <p:nvPr/>
        </p:nvSpPr>
        <p:spPr>
          <a:xfrm rot="10800000">
            <a:off x="3288725" y="2230676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 rot="5400000">
            <a:off x="3492928" y="3457744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7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椭圆 34"/>
          <p:cNvSpPr/>
          <p:nvPr/>
        </p:nvSpPr>
        <p:spPr>
          <a:xfrm>
            <a:off x="4720609" y="3292349"/>
            <a:ext cx="1077642" cy="138591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7" name="组合 116"/>
          <p:cNvGrpSpPr/>
          <p:nvPr/>
        </p:nvGrpSpPr>
        <p:grpSpPr>
          <a:xfrm rot="16200000">
            <a:off x="4525211" y="2033732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3301605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6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67" grpId="0"/>
          <p:bldP spid="68" grpId="0"/>
          <p:bldP spid="69" grpId="0"/>
          <p:bldP spid="70" grpId="0"/>
          <p:bldP spid="71" grpId="0"/>
          <p:bldP spid="95" grpId="0" animBg="1"/>
          <p:bldP spid="100" grpId="0" animBg="1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6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2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67" grpId="0"/>
          <p:bldP spid="68" grpId="0"/>
          <p:bldP spid="69" grpId="0"/>
          <p:bldP spid="70" grpId="0"/>
          <p:bldP spid="71" grpId="0"/>
          <p:bldP spid="95" grpId="0" animBg="1"/>
          <p:bldP spid="100" grpId="0" animBg="1"/>
          <p:bldP spid="21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协调技能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41102" y="267886"/>
            <a:ext cx="1659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COORDINATION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9404" y="950663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重视上下之间的沟通，做到上情下达，使所属员工了解公司的决策；做到下情上达，使决策领导了解战略计划的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执行情况和员工的真实想法，还要重视横向沟通，注意部门之间的沟通协调，从而最大限度地解决信息的不对称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化解员工之间，部门之间的矛盾与不和谐。</a:t>
            </a:r>
            <a:endParaRPr lang="zh-CN" altLang="en-US" sz="1200" dirty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62957" y="2047336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72690" y="2047336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382423" y="2047336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992157" y="2047336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426867" y="28297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自觉加强</a:t>
            </a:r>
            <a:r>
              <a:rPr lang="zh-CN" altLang="en-US" sz="14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学习</a:t>
            </a:r>
            <a:endParaRPr lang="en-US" altLang="zh-CN" sz="1400" dirty="0" smtClean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r>
              <a:rPr lang="zh-CN" altLang="en-US" sz="14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提高</a:t>
            </a:r>
            <a:r>
              <a:rPr lang="zh-CN" altLang="en-US" sz="14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政治</a:t>
            </a:r>
            <a:r>
              <a:rPr lang="zh-CN" altLang="en-US" sz="14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素养</a:t>
            </a:r>
            <a:endParaRPr lang="zh-CN" altLang="en-US" sz="14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83094" y="28297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丰富知识</a:t>
            </a:r>
            <a:r>
              <a:rPr lang="zh-CN" altLang="en-US" sz="14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储备</a:t>
            </a:r>
            <a:endParaRPr lang="en-US" altLang="zh-CN" sz="1400" dirty="0" smtClean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r>
              <a:rPr lang="zh-CN" altLang="en-US" sz="14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提高</a:t>
            </a:r>
            <a:r>
              <a:rPr lang="zh-CN" altLang="en-US" sz="14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业务</a:t>
            </a:r>
            <a:r>
              <a:rPr lang="zh-CN" altLang="en-US" sz="14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素养</a:t>
            </a:r>
            <a:endParaRPr lang="zh-CN" altLang="en-US" sz="14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28221" y="28297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注重方式</a:t>
            </a:r>
            <a:r>
              <a:rPr lang="zh-CN" altLang="en-US" sz="14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技巧</a:t>
            </a:r>
            <a:endParaRPr lang="en-US" altLang="zh-CN" sz="1400" dirty="0" smtClean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r>
              <a:rPr lang="zh-CN" altLang="en-US" sz="14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提高</a:t>
            </a:r>
            <a:r>
              <a:rPr lang="zh-CN" altLang="en-US" sz="14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协调</a:t>
            </a:r>
            <a:r>
              <a:rPr lang="zh-CN" altLang="en-US" sz="14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质量</a:t>
            </a:r>
            <a:endParaRPr lang="en-US" altLang="zh-CN" sz="1400" dirty="0" smtClean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35247" y="28297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自觉磨炼</a:t>
            </a:r>
            <a:r>
              <a:rPr lang="zh-CN" altLang="en-US" sz="14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心智</a:t>
            </a:r>
            <a:endParaRPr lang="en-US" altLang="zh-CN" sz="1400" dirty="0" smtClean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  <a:p>
            <a:r>
              <a:rPr lang="zh-CN" altLang="en-US" sz="14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提高</a:t>
            </a:r>
            <a:r>
              <a:rPr lang="zh-CN" altLang="en-US" sz="14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心理</a:t>
            </a:r>
            <a:r>
              <a:rPr lang="zh-CN" altLang="en-US" sz="14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素养</a:t>
            </a:r>
            <a:endParaRPr lang="zh-CN" altLang="en-US" sz="14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575050" y="3700015"/>
            <a:ext cx="500908" cy="50090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717380" y="3924326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52263" y="3924685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255929" y="4043024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175518" y="3929345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062244" y="3921840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553278" y="4053247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850333" y="3956451"/>
            <a:ext cx="250454" cy="25045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726981" y="3923044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151556" y="3931099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359742" y="3980235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900741" y="3740541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070359" y="4053531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506355" y="3776638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206031" y="3868485"/>
            <a:ext cx="322151" cy="322151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075958" y="392122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206867" y="3924555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921657" y="4055787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2772349" y="3741284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690644" y="3977618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193490" y="3783833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730460" y="3915261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383521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6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1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6" dur="2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67" grpId="0"/>
          <p:bldP spid="35" grpId="0"/>
          <p:bldP spid="36" grpId="0"/>
          <p:bldP spid="37" grpId="0"/>
          <p:bldP spid="38" grpId="0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5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1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6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3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17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6" dur="2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67" grpId="0"/>
          <p:bldP spid="35" grpId="0"/>
          <p:bldP spid="36" grpId="0"/>
          <p:bldP spid="37" grpId="0"/>
          <p:bldP spid="38" grpId="0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 animBg="1"/>
          <p:bldP spid="51" grpId="0" animBg="1"/>
          <p:bldP spid="52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5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1651000" y="2133588"/>
            <a:ext cx="5689600" cy="1079512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9600" h="1079512">
                <a:moveTo>
                  <a:pt x="0" y="1079512"/>
                </a:moveTo>
                <a:cubicBezTo>
                  <a:pt x="641350" y="541878"/>
                  <a:pt x="1282700" y="4245"/>
                  <a:pt x="1917700" y="12"/>
                </a:cubicBezTo>
                <a:cubicBezTo>
                  <a:pt x="2552700" y="-4221"/>
                  <a:pt x="3181350" y="1051995"/>
                  <a:pt x="3810000" y="1054112"/>
                </a:cubicBezTo>
                <a:cubicBezTo>
                  <a:pt x="4438650" y="1056229"/>
                  <a:pt x="5372100" y="158762"/>
                  <a:pt x="5689600" y="12712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6"/>
          <p:cNvSpPr txBox="1">
            <a:spLocks noChangeArrowheads="1"/>
          </p:cNvSpPr>
          <p:nvPr/>
        </p:nvSpPr>
        <p:spPr bwMode="auto">
          <a:xfrm>
            <a:off x="1240835" y="1776916"/>
            <a:ext cx="1421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关于我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5" name="TextBox 6"/>
          <p:cNvSpPr txBox="1">
            <a:spLocks noChangeArrowheads="1"/>
          </p:cNvSpPr>
          <p:nvPr/>
        </p:nvSpPr>
        <p:spPr bwMode="auto">
          <a:xfrm>
            <a:off x="3024648" y="3176336"/>
            <a:ext cx="1421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岗位认知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6" name="TextBox 6"/>
          <p:cNvSpPr txBox="1">
            <a:spLocks noChangeArrowheads="1"/>
          </p:cNvSpPr>
          <p:nvPr/>
        </p:nvSpPr>
        <p:spPr bwMode="auto">
          <a:xfrm>
            <a:off x="4900887" y="1764256"/>
            <a:ext cx="1421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胜任能力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07" name="TextBox 6"/>
          <p:cNvSpPr txBox="1">
            <a:spLocks noChangeArrowheads="1"/>
          </p:cNvSpPr>
          <p:nvPr/>
        </p:nvSpPr>
        <p:spPr bwMode="auto">
          <a:xfrm>
            <a:off x="6816048" y="3119204"/>
            <a:ext cx="1421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latin typeface="方正兰亭细黑_GBK" pitchFamily="2" charset="-122"/>
                <a:ea typeface="方正兰亭细黑_GBK" pitchFamily="2" charset="-122"/>
              </a:rPr>
              <a:t>目标规划</a:t>
            </a:r>
            <a:endParaRPr lang="zh-CN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11807" y="2080259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ABOUT ME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933835" y="3488536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POST COGNTIVE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57345" y="208025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COMPETENCE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751669" y="3432030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PROGRAMMING</a:t>
            </a:r>
            <a:endParaRPr lang="zh-CN" altLang="en-US" sz="12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主目录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160085" y="267886"/>
            <a:ext cx="118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CONTENTS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26111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1008115" y="2542722"/>
            <a:ext cx="1360493" cy="1360493"/>
            <a:chOff x="1008115" y="2542722"/>
            <a:chExt cx="1360493" cy="1360493"/>
          </a:xfrm>
        </p:grpSpPr>
        <p:grpSp>
          <p:nvGrpSpPr>
            <p:cNvPr id="86" name="组合 85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7" name="同心圆 8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1357180" y="2796039"/>
              <a:ext cx="6623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70261" y="2542722"/>
            <a:ext cx="1360493" cy="1360493"/>
            <a:chOff x="4770261" y="2542722"/>
            <a:chExt cx="1360493" cy="1360493"/>
          </a:xfrm>
        </p:grpSpPr>
        <p:grpSp>
          <p:nvGrpSpPr>
            <p:cNvPr id="89" name="组合 88"/>
            <p:cNvGrpSpPr/>
            <p:nvPr/>
          </p:nvGrpSpPr>
          <p:grpSpPr>
            <a:xfrm>
              <a:off x="4770261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0" name="同心圆 8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5119326" y="2780033"/>
              <a:ext cx="6623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latin typeface="Watford DB" pitchFamily="2" charset="0"/>
                  <a:ea typeface="造字工房劲黑（非商用）常规体" pitchFamily="50" charset="-122"/>
                </a:rPr>
                <a:t>3</a:t>
              </a:r>
              <a:endParaRPr lang="zh-CN" altLang="en-US" sz="48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889188" y="1494971"/>
            <a:ext cx="1360493" cy="1360493"/>
            <a:chOff x="2889188" y="1494971"/>
            <a:chExt cx="1360493" cy="1360493"/>
          </a:xfrm>
        </p:grpSpPr>
        <p:grpSp>
          <p:nvGrpSpPr>
            <p:cNvPr id="80" name="组合 79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1" name="同心圆 8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3238253" y="1729519"/>
              <a:ext cx="6623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651335" y="1494971"/>
            <a:ext cx="1360493" cy="1360493"/>
            <a:chOff x="6651335" y="1494971"/>
            <a:chExt cx="1360493" cy="1360493"/>
          </a:xfrm>
        </p:grpSpPr>
        <p:grpSp>
          <p:nvGrpSpPr>
            <p:cNvPr id="83" name="组合 82"/>
            <p:cNvGrpSpPr/>
            <p:nvPr/>
          </p:nvGrpSpPr>
          <p:grpSpPr>
            <a:xfrm>
              <a:off x="6651335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4" name="同心圆 8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6958619" y="1702647"/>
              <a:ext cx="6623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16065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4" grpId="0"/>
      <p:bldP spid="105" grpId="0"/>
      <p:bldP spid="106" grpId="0"/>
      <p:bldP spid="107" grpId="0"/>
      <p:bldP spid="112" grpId="0"/>
      <p:bldP spid="113" grpId="0"/>
      <p:bldP spid="114" grpId="0"/>
      <p:bldP spid="115" grpId="0"/>
      <p:bldP spid="103" grpId="0" animBg="1"/>
      <p:bldP spid="94" grpId="0"/>
      <p:bldP spid="116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创新技能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41102" y="267886"/>
            <a:ext cx="1433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LNNOVATION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9404" y="950663"/>
            <a:ext cx="772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技术和各种实践活动领域中不断提供具有经济价值、社会价值、生态价值的新思想、新理论、新方法和新发明的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能力。经济竞争的核心；当今社会的竞争，与其说是人才的竞争，不如说是人的创造力的竞争。</a:t>
            </a:r>
            <a:endParaRPr lang="zh-CN" altLang="en-US" sz="1200" dirty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49770" y="209984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新理论</a:t>
            </a:r>
            <a:endParaRPr lang="zh-CN" altLang="en-US" sz="3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2207885" y="2565266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148780" y="252949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82" name="同心圆 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527497" y="2774185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5" name="同心圆 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462156" y="252599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88" name="同心圆 8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2092110" y="2742121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91" name="同心圆 9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814828" y="2769454"/>
            <a:ext cx="291782" cy="2917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5" name="同心圆 9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790044" y="3033205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610047" y="2544946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948151" y="255269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6" name="同心圆 7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276032" y="2552159"/>
            <a:ext cx="387220" cy="38722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091242" y="30044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新</a:t>
            </a:r>
            <a:r>
              <a:rPr lang="zh-CN" altLang="en-US" sz="32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方法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4049357" y="3469827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9" name="同心圆 9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990252" y="343405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2" name="同心圆 10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3368969" y="3678746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6" name="同心圆 1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4303628" y="343055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9" name="同心圆 1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3656300" y="3674015"/>
            <a:ext cx="291782" cy="2917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5" name="同心圆 1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631516" y="3937766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9" name="同心圆 1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3789623" y="345725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5" name="同心圆 1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3117504" y="3456720"/>
            <a:ext cx="387220" cy="38722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8" name="同心圆 1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906466" y="207672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新思想</a:t>
            </a:r>
            <a:endParaRPr lang="zh-CN" altLang="en-US" sz="3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5864581" y="2542147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2" name="同心圆 1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4805476" y="250637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5" name="同心圆 1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6118852" y="250287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41" name="同心圆 1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5748806" y="271900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44" name="同心圆 1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5369924" y="2797135"/>
            <a:ext cx="291782" cy="2917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7" name="同心圆 1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5603841" y="280350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0" name="同心圆 1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5266743" y="2521827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3" name="同心圆 1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5604847" y="2529579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6" name="同心圆 1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4932728" y="2529040"/>
            <a:ext cx="387220" cy="38722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9" name="同心圆 1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6595566" y="303320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rPr>
              <a:t>新发明</a:t>
            </a:r>
            <a:endParaRPr lang="zh-CN" altLang="en-US" sz="3200" dirty="0">
              <a:solidFill>
                <a:srgbClr val="C00000"/>
              </a:solidFill>
              <a:latin typeface="方正兰亭细黑_GBK" pitchFamily="2" charset="-122"/>
              <a:ea typeface="方正兰亭细黑_GBK" pitchFamily="2" charset="-122"/>
            </a:endParaRPr>
          </a:p>
        </p:txBody>
      </p:sp>
      <p:grpSp>
        <p:nvGrpSpPr>
          <p:cNvPr id="165" name="组合 164"/>
          <p:cNvGrpSpPr/>
          <p:nvPr/>
        </p:nvGrpSpPr>
        <p:grpSpPr>
          <a:xfrm>
            <a:off x="6494576" y="3462849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6" name="同心圆 1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6873293" y="3707542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9" name="同心圆 1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7807952" y="3459349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2" name="同心圆 17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7437906" y="3675478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5" name="同心圆 17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7160624" y="3702811"/>
            <a:ext cx="291782" cy="29178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8" name="同心圆 1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7293947" y="3486055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87" name="同心圆 18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8" name="椭圆 18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6621828" y="3485516"/>
            <a:ext cx="387220" cy="38722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0" name="同心圆 1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5194588" y="2847944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8" name="同心圆 1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933582" y="364668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12" name="同心圆 1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3451519" y="3449507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2" name="同心圆 1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553681" y="3498623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3" name="同心圆 16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7135840" y="396656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81" name="同心圆 1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6955843" y="3478303"/>
            <a:ext cx="350672" cy="3506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4" name="同心圆 18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5" name="椭圆 18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3995996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 p14:bounceEnd="36000">
                                          <p:cBhvr>
                                            <p:cTn id="87" dur="500" spd="-100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8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 p14:bounceEnd="36000">
                                          <p:cBhvr>
                                            <p:cTn id="89" dur="500" spd="-100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0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 p14:bounceEnd="36000">
                                          <p:cBhvr>
                                            <p:cTn id="91" dur="500" spd="-100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 p14:bounceEnd="36000">
                                          <p:cBhvr>
                                            <p:cTn id="93" dur="500" spd="-100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 p14:bounceEnd="36000">
                                          <p:cBhvr>
                                            <p:cTn id="95" dur="500" spd="-100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 p14:bounceEnd="36000">
                                          <p:cBhvr>
                                            <p:cTn id="97" dur="500" spd="-100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 p14:bounceEnd="36000">
                                          <p:cBhvr>
                                            <p:cTn id="99" dur="500" spd="-100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 p14:bounceEnd="36000">
                                          <p:cBhvr>
                                            <p:cTn id="101" dur="500" spd="-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 p14:bounceEnd="36000">
                                          <p:cBhvr>
                                            <p:cTn id="103" dur="500" spd="-100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 p14:bounceEnd="36000">
                                          <p:cBhvr>
                                            <p:cTn id="105" dur="500" spd="-100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10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 p14:bounceEnd="36000">
                                          <p:cBhvr>
                                            <p:cTn id="164" dur="500" spd="-100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5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 p14:bounceEnd="36000">
                                          <p:cBhvr>
                                            <p:cTn id="166" dur="500" spd="-100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7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 p14:bounceEnd="36000">
                                          <p:cBhvr>
                                            <p:cTn id="168" dur="500" spd="-100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 p14:bounceEnd="36000">
                                          <p:cBhvr>
                                            <p:cTn id="170" dur="500" spd="-100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1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 p14:bounceEnd="36000">
                                          <p:cBhvr>
                                            <p:cTn id="172" dur="500" spd="-100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3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 p14:bounceEnd="36000">
                                          <p:cBhvr>
                                            <p:cTn id="174" dur="500" spd="-100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5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 p14:bounceEnd="36000">
                                          <p:cBhvr>
                                            <p:cTn id="176" dur="500" spd="-100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 p14:bounceEnd="36000">
                                          <p:cBhvr>
                                            <p:cTn id="178" dur="500" spd="-100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 p14:bounceEnd="36000">
                                          <p:cBhvr>
                                            <p:cTn id="180" dur="500" spd="-100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1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 p14:bounceEnd="36000">
                                          <p:cBhvr>
                                            <p:cTn id="182" dur="500" spd="-100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3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18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1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 p14:bounceEnd="36000">
                                          <p:cBhvr>
                                            <p:cTn id="241" dur="500" spd="-100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2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 p14:bounceEnd="36000">
                                          <p:cBhvr>
                                            <p:cTn id="243" dur="500" spd="-100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4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 p14:bounceEnd="36000">
                                          <p:cBhvr>
                                            <p:cTn id="245" dur="500" spd="-100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6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 p14:bounceEnd="36000">
                                          <p:cBhvr>
                                            <p:cTn id="247" dur="500" spd="-1000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8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 p14:bounceEnd="36000">
                                          <p:cBhvr>
                                            <p:cTn id="249" dur="500" spd="-100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0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 p14:bounceEnd="36000">
                                          <p:cBhvr>
                                            <p:cTn id="251" dur="500" spd="-100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2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 p14:bounceEnd="36000">
                                          <p:cBhvr>
                                            <p:cTn id="253" dur="500" spd="-100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4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 p14:bounceEnd="36000">
                                          <p:cBhvr>
                                            <p:cTn id="255" dur="500" spd="-100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6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 p14:bounceEnd="36000">
                                          <p:cBhvr>
                                            <p:cTn id="257" dur="500" spd="-100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 p14:bounceEnd="36000">
                                          <p:cBhvr>
                                            <p:cTn id="259" dur="500" spd="-100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0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26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6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26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9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6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1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4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6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1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 p14:bounceEnd="36000">
                                          <p:cBhvr>
                                            <p:cTn id="318" dur="500" spd="-100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9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 p14:bounceEnd="36000">
                                          <p:cBhvr>
                                            <p:cTn id="320" dur="500" spd="-100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1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 p14:bounceEnd="36000">
                                          <p:cBhvr>
                                            <p:cTn id="322" dur="500" spd="-100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3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 p14:bounceEnd="36000">
                                          <p:cBhvr>
                                            <p:cTn id="324" dur="500" spd="-1000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5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 p14:bounceEnd="36000">
                                          <p:cBhvr>
                                            <p:cTn id="326" dur="500" spd="-100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7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 p14:bounceEnd="36000">
                                          <p:cBhvr>
                                            <p:cTn id="328" dur="500" spd="-100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9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 p14:bounceEnd="36000">
                                          <p:cBhvr>
                                            <p:cTn id="330" dur="500" spd="-1000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1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 p14:bounceEnd="36000">
                                          <p:cBhvr>
                                            <p:cTn id="332" dur="500" spd="-1000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3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 p14:bounceEnd="36000">
                                          <p:cBhvr>
                                            <p:cTn id="334" dur="500" spd="-1000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5" presetID="42" presetClass="path" presetSubtype="0" fill="hold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 p14:bounceEnd="36000">
                                          <p:cBhvr>
                                            <p:cTn id="336" dur="500" spd="-1000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3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0" dur="20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67" grpId="0"/>
          <p:bldP spid="54" grpId="0"/>
          <p:bldP spid="97" grpId="0"/>
          <p:bldP spid="130" grpId="0"/>
          <p:bldP spid="161" grpId="0"/>
          <p:bldP spid="1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>
                                          <p:cBhvr>
                                            <p:cTn id="87" dur="500" spd="-100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>
                                          <p:cBhvr>
                                            <p:cTn id="89" dur="500" spd="-100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>
                                          <p:cBhvr>
                                            <p:cTn id="91" dur="500" spd="-100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>
                                          <p:cBhvr>
                                            <p:cTn id="93" dur="500" spd="-1000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4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>
                                          <p:cBhvr>
                                            <p:cTn id="95" dur="500" spd="-100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>
                                          <p:cBhvr>
                                            <p:cTn id="97" dur="500" spd="-100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>
                                          <p:cBhvr>
                                            <p:cTn id="99" dur="500" spd="-100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>
                                          <p:cBhvr>
                                            <p:cTn id="101" dur="500" spd="-100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>
                                          <p:cBhvr>
                                            <p:cTn id="103" dur="500" spd="-100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4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>
                                          <p:cBhvr>
                                            <p:cTn id="105" dur="500" spd="-100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10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1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2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0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8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3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>
                                          <p:cBhvr>
                                            <p:cTn id="164" dur="500" spd="-1000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>
                                          <p:cBhvr>
                                            <p:cTn id="166" dur="500" spd="-100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>
                                          <p:cBhvr>
                                            <p:cTn id="168" dur="500" spd="-100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>
                                          <p:cBhvr>
                                            <p:cTn id="170" dur="500" spd="-1000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>
                                          <p:cBhvr>
                                            <p:cTn id="172" dur="500" spd="-100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3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>
                                          <p:cBhvr>
                                            <p:cTn id="174" dur="500" spd="-100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>
                                          <p:cBhvr>
                                            <p:cTn id="176" dur="500" spd="-1000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>
                                          <p:cBhvr>
                                            <p:cTn id="178" dur="500" spd="-100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>
                                          <p:cBhvr>
                                            <p:cTn id="180" dur="500" spd="-1000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>
                                          <p:cBhvr>
                                            <p:cTn id="182" dur="500" spd="-1000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3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18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7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8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19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4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2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3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4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8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9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4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5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8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9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>
                                          <p:cBhvr>
                                            <p:cTn id="241" dur="500" spd="-1000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>
                                          <p:cBhvr>
                                            <p:cTn id="243" dur="500" spd="-1000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4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>
                                          <p:cBhvr>
                                            <p:cTn id="245" dur="500" spd="-100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>
                                          <p:cBhvr>
                                            <p:cTn id="247" dur="500" spd="-1000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>
                                          <p:cBhvr>
                                            <p:cTn id="249" dur="500" spd="-100000" fill="hold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>
                                          <p:cBhvr>
                                            <p:cTn id="251" dur="500" spd="-1000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>
                                          <p:cBhvr>
                                            <p:cTn id="253" dur="500" spd="-100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4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>
                                          <p:cBhvr>
                                            <p:cTn id="255" dur="500" spd="-100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>
                                          <p:cBhvr>
                                            <p:cTn id="257" dur="500" spd="-100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>
                                          <p:cBhvr>
                                            <p:cTn id="259" dur="500" spd="-100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0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26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3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4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6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26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9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0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1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4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5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6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9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0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1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4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5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6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9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1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4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5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6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9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0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1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4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5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6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9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5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1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4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7 -1.60494E-6 L 0.16788 0.62624 " pathEditMode="relative" rAng="0" ptsTypes="AA">
                                          <p:cBhvr>
                                            <p:cTn id="318" dur="500" spd="-100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85" y="3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2.96296E-6 L -0.24583 0.48704 " pathEditMode="relative" rAng="0" ptsTypes="AA">
                                          <p:cBhvr>
                                            <p:cTn id="320" dur="500" spd="-100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92" y="243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3.20988E-6 L -0.13125 0.61296 " pathEditMode="relative" rAng="0" ptsTypes="AA">
                                          <p:cBhvr>
                                            <p:cTn id="322" dur="500" spd="-100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62" y="3064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3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4.32099E-6 L 0.27987 0.60648 " pathEditMode="relative" rAng="0" ptsTypes="AA">
                                          <p:cBhvr>
                                            <p:cTn id="324" dur="500" spd="-1000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993" y="30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9.87654E-7 L 0.08091 0.58364 " pathEditMode="relative" rAng="0" ptsTypes="AA">
                                          <p:cBhvr>
                                            <p:cTn id="326" dur="500" spd="-100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45" y="291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0.04619 0.57808 " pathEditMode="relative" rAng="0" ptsTypes="AA">
                                          <p:cBhvr>
                                            <p:cTn id="328" dur="500" spd="-100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309" y="28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2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-0.05191 0.61512 " pathEditMode="relative" rAng="0" ptsTypes="AA">
                                          <p:cBhvr>
                                            <p:cTn id="330" dur="500" spd="-1000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04" y="307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-3.7037E-6 L -0.1375 0.75 " pathEditMode="relative" rAng="0" ptsTypes="AA">
                                          <p:cBhvr>
                                            <p:cTn id="332" dur="500" spd="-1000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875" y="37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3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-4.07407E-6 L 0.07709 0.69074 " pathEditMode="relative" rAng="0" ptsTypes="AA">
                                          <p:cBhvr>
                                            <p:cTn id="334" dur="500" spd="-1000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854" y="34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-6.17284E-7 L -0.16389 0.69012 " pathEditMode="relative" rAng="0" ptsTypes="AA">
                                          <p:cBhvr>
                                            <p:cTn id="336" dur="500" spd="-100000" fill="hold"/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94" y="345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7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33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0" dur="20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67" grpId="0"/>
          <p:bldP spid="54" grpId="0"/>
          <p:bldP spid="97" grpId="0"/>
          <p:bldP spid="130" grpId="0"/>
          <p:bldP spid="161" grpId="0"/>
          <p:bldP spid="192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4828355" y="2162071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目标规划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28355" y="2694582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PROGRAMMING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0809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16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目标规划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41102" y="267886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PROGRAMMING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4125" y="950663"/>
            <a:ext cx="6845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目标规划是以线性规划为基础而发展起来的，但在运用中，由于要求不同</a:t>
            </a:r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,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有不同于线性规划之处。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709236" y="1850758"/>
            <a:ext cx="1200324" cy="1200324"/>
            <a:chOff x="6709236" y="1850758"/>
            <a:chExt cx="1200324" cy="1200324"/>
          </a:xfrm>
        </p:grpSpPr>
        <p:grpSp>
          <p:nvGrpSpPr>
            <p:cNvPr id="229" name="组合 228"/>
            <p:cNvGrpSpPr/>
            <p:nvPr/>
          </p:nvGrpSpPr>
          <p:grpSpPr>
            <a:xfrm>
              <a:off x="6709236" y="1850758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0" name="同心圆 2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TextBox 198"/>
            <p:cNvSpPr txBox="1"/>
            <p:nvPr/>
          </p:nvSpPr>
          <p:spPr>
            <a:xfrm>
              <a:off x="6871656" y="234079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C00000"/>
                  </a:solidFill>
                  <a:latin typeface="方正兰亭细黑_GBK" pitchFamily="2" charset="-122"/>
                  <a:ea typeface="方正兰亭细黑_GBK" pitchFamily="2" charset="-122"/>
                </a:rPr>
                <a:t>成果评估</a:t>
              </a:r>
              <a:endParaRPr lang="zh-CN" altLang="en-US" sz="14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25509" y="1836290"/>
            <a:ext cx="1200324" cy="1200324"/>
            <a:chOff x="1225509" y="1836290"/>
            <a:chExt cx="1200324" cy="1200324"/>
          </a:xfrm>
        </p:grpSpPr>
        <p:grpSp>
          <p:nvGrpSpPr>
            <p:cNvPr id="232" name="组合 231"/>
            <p:cNvGrpSpPr/>
            <p:nvPr/>
          </p:nvGrpSpPr>
          <p:grpSpPr>
            <a:xfrm>
              <a:off x="1225509" y="1836290"/>
              <a:ext cx="1200324" cy="120032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3" name="同心圆 2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4" name="TextBox 193"/>
            <p:cNvSpPr txBox="1"/>
            <p:nvPr/>
          </p:nvSpPr>
          <p:spPr>
            <a:xfrm>
              <a:off x="1358173" y="234079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C00000"/>
                  </a:solidFill>
                  <a:latin typeface="方正兰亭细黑_GBK" pitchFamily="2" charset="-122"/>
                  <a:ea typeface="方正兰亭细黑_GBK" pitchFamily="2" charset="-122"/>
                </a:rPr>
                <a:t>重视成果</a:t>
              </a:r>
              <a:endParaRPr lang="zh-CN" altLang="en-US" sz="14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34214" y="2053320"/>
            <a:ext cx="1668414" cy="1668414"/>
            <a:chOff x="5234214" y="2053320"/>
            <a:chExt cx="1668414" cy="1668414"/>
          </a:xfrm>
        </p:grpSpPr>
        <p:grpSp>
          <p:nvGrpSpPr>
            <p:cNvPr id="226" name="组合 225"/>
            <p:cNvGrpSpPr/>
            <p:nvPr/>
          </p:nvGrpSpPr>
          <p:grpSpPr>
            <a:xfrm>
              <a:off x="5234214" y="2053320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7" name="同心圆 2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5452639" y="273761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00000"/>
                  </a:solidFill>
                  <a:latin typeface="方正兰亭细黑_GBK" pitchFamily="2" charset="-122"/>
                  <a:ea typeface="方正兰亭细黑_GBK" pitchFamily="2" charset="-122"/>
                </a:rPr>
                <a:t>目标体系</a:t>
              </a:r>
              <a:endParaRPr lang="zh-CN" altLang="en-US" sz="20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98327" y="2046571"/>
            <a:ext cx="1668414" cy="1668414"/>
            <a:chOff x="2198327" y="2046571"/>
            <a:chExt cx="1668414" cy="1668414"/>
          </a:xfrm>
        </p:grpSpPr>
        <p:grpSp>
          <p:nvGrpSpPr>
            <p:cNvPr id="223" name="组合 222"/>
            <p:cNvGrpSpPr/>
            <p:nvPr/>
          </p:nvGrpSpPr>
          <p:grpSpPr>
            <a:xfrm>
              <a:off x="2198327" y="2046571"/>
              <a:ext cx="1668414" cy="16684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24" name="同心圆 22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4" name="TextBox 203"/>
            <p:cNvSpPr txBox="1"/>
            <p:nvPr/>
          </p:nvSpPr>
          <p:spPr>
            <a:xfrm>
              <a:off x="2409775" y="273761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C00000"/>
                  </a:solidFill>
                  <a:latin typeface="方正兰亭细黑_GBK" pitchFamily="2" charset="-122"/>
                  <a:ea typeface="方正兰亭细黑_GBK" pitchFamily="2" charset="-122"/>
                </a:rPr>
                <a:t>目标锁链</a:t>
              </a:r>
              <a:endParaRPr lang="zh-CN" altLang="en-US" sz="20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81448" y="2338049"/>
            <a:ext cx="2181104" cy="2181104"/>
            <a:chOff x="3481448" y="2338049"/>
            <a:chExt cx="2181104" cy="2181104"/>
          </a:xfrm>
        </p:grpSpPr>
        <p:grpSp>
          <p:nvGrpSpPr>
            <p:cNvPr id="217" name="组合 216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18" name="同心圆 2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4" name="TextBox 213"/>
            <p:cNvSpPr txBox="1"/>
            <p:nvPr/>
          </p:nvSpPr>
          <p:spPr>
            <a:xfrm>
              <a:off x="3761520" y="315499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C00000"/>
                  </a:solidFill>
                  <a:latin typeface="方正兰亭细黑_GBK" pitchFamily="2" charset="-122"/>
                  <a:ea typeface="方正兰亭细黑_GBK" pitchFamily="2" charset="-122"/>
                </a:rPr>
                <a:t>人的因素</a:t>
              </a:r>
              <a:endParaRPr lang="zh-CN" altLang="en-US" sz="2800" dirty="0">
                <a:solidFill>
                  <a:srgbClr val="C00000"/>
                </a:solidFill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3922753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4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67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18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2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2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67" grpId="0"/>
          <p:bldP spid="34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完成步骤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41102" y="267886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STEP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94125" y="950663"/>
            <a:ext cx="695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目标规划是以线性规划为基础而发展起来的，但在运用中，由于要求不同，有不同于线性规划之处。</a:t>
            </a:r>
            <a:endParaRPr lang="zh-CN" altLang="en-US" sz="1200" dirty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2018852" y="3209594"/>
            <a:ext cx="1348932" cy="939553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670209" y="4144387"/>
            <a:ext cx="1356197" cy="975617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367784" y="3209595"/>
            <a:ext cx="1816070" cy="638773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5183854" y="2423427"/>
            <a:ext cx="1816825" cy="1424941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1630362" y="3712910"/>
            <a:ext cx="827056" cy="827056"/>
            <a:chOff x="1566862" y="4055810"/>
            <a:chExt cx="827056" cy="827056"/>
          </a:xfrm>
        </p:grpSpPr>
        <p:grpSp>
          <p:nvGrpSpPr>
            <p:cNvPr id="45" name="组合 44"/>
            <p:cNvGrpSpPr/>
            <p:nvPr/>
          </p:nvGrpSpPr>
          <p:grpSpPr>
            <a:xfrm>
              <a:off x="1566862" y="4055810"/>
              <a:ext cx="827056" cy="827056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47" name="同心圆 4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431574" y="799874"/>
                <a:ext cx="3746952" cy="374695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673186" y="4307380"/>
              <a:ext cx="6431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ITC Avant Garde Pro Md" pitchFamily="50" charset="0"/>
                  <a:ea typeface="Gulim" pitchFamily="34" charset="-127"/>
                </a:rPr>
                <a:t>STE1</a:t>
              </a:r>
              <a:endParaRPr lang="zh-CN" altLang="en-US" dirty="0">
                <a:latin typeface="ITC Avant Garde Pro Md" pitchFamily="50" charset="0"/>
                <a:ea typeface="Gulim" pitchFamily="34" charset="-127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45016" y="2754205"/>
            <a:ext cx="1016704" cy="1016704"/>
            <a:chOff x="2781516" y="3097105"/>
            <a:chExt cx="1016704" cy="1016704"/>
          </a:xfrm>
          <a:effectLst/>
        </p:grpSpPr>
        <p:grpSp>
          <p:nvGrpSpPr>
            <p:cNvPr id="50" name="组合 49"/>
            <p:cNvGrpSpPr/>
            <p:nvPr/>
          </p:nvGrpSpPr>
          <p:grpSpPr>
            <a:xfrm>
              <a:off x="2781516" y="3097105"/>
              <a:ext cx="1016704" cy="1016704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52" name="同心圆 5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392113" y="760413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906579" y="3395981"/>
              <a:ext cx="79541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ITC Avant Garde Pro Md" pitchFamily="50" charset="0"/>
                  <a:ea typeface="Gulim" pitchFamily="34" charset="-127"/>
                </a:rPr>
                <a:t>STE2</a:t>
              </a:r>
              <a:endParaRPr lang="zh-CN" altLang="en-US" sz="2400" dirty="0">
                <a:latin typeface="ITC Avant Garde Pro Md" pitchFamily="50" charset="0"/>
                <a:ea typeface="Gulim" pitchFamily="34" charset="-127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528048" y="3168281"/>
            <a:ext cx="1303621" cy="1303621"/>
            <a:chOff x="4464548" y="3511181"/>
            <a:chExt cx="1303621" cy="1303621"/>
          </a:xfrm>
        </p:grpSpPr>
        <p:grpSp>
          <p:nvGrpSpPr>
            <p:cNvPr id="55" name="组合 54"/>
            <p:cNvGrpSpPr/>
            <p:nvPr/>
          </p:nvGrpSpPr>
          <p:grpSpPr>
            <a:xfrm>
              <a:off x="4464548" y="3511181"/>
              <a:ext cx="1303621" cy="1303621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57" name="同心圆 5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404596" y="772896"/>
                <a:ext cx="3800908" cy="380090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4650687" y="3884366"/>
              <a:ext cx="99738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latin typeface="ITC Avant Garde Pro Md" pitchFamily="50" charset="0"/>
                  <a:ea typeface="Gulim" pitchFamily="34" charset="-127"/>
                </a:rPr>
                <a:t>STE3</a:t>
              </a:r>
              <a:endParaRPr lang="zh-CN" altLang="en-US" sz="3200" dirty="0">
                <a:latin typeface="ITC Avant Garde Pro Md" pitchFamily="50" charset="0"/>
                <a:ea typeface="Gulim" pitchFamily="34" charset="-127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138622" y="1589996"/>
            <a:ext cx="1688526" cy="1688526"/>
            <a:chOff x="6075122" y="1932896"/>
            <a:chExt cx="1688526" cy="1688526"/>
          </a:xfrm>
        </p:grpSpPr>
        <p:grpSp>
          <p:nvGrpSpPr>
            <p:cNvPr id="60" name="组合 59"/>
            <p:cNvGrpSpPr/>
            <p:nvPr/>
          </p:nvGrpSpPr>
          <p:grpSpPr>
            <a:xfrm>
              <a:off x="6075122" y="1932896"/>
              <a:ext cx="1688526" cy="1688526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62" name="同心圆 6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411027" y="779327"/>
                <a:ext cx="3788049" cy="378804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6365722" y="2412384"/>
              <a:ext cx="1200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latin typeface="ITC Avant Garde Pro Md" pitchFamily="50" charset="0"/>
                  <a:ea typeface="Gulim" pitchFamily="34" charset="-127"/>
                </a:rPr>
                <a:t>STE4</a:t>
              </a:r>
              <a:endParaRPr lang="zh-CN" altLang="en-US" sz="4000" dirty="0">
                <a:latin typeface="ITC Avant Garde Pro Md" pitchFamily="50" charset="0"/>
                <a:ea typeface="Gulim" pitchFamily="34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36816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00"/>
                            </p:stCondLst>
                            <p:childTnLst>
                              <p:par>
                                <p:cTn id="4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"/>
                            </p:stCondLst>
                            <p:childTnLst>
                              <p:par>
                                <p:cTn id="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1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400"/>
                            </p:stCondLst>
                            <p:childTnLst>
                              <p:par>
                                <p:cTn id="6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116" grpId="0"/>
      <p:bldP spid="67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组合 32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1021197" y="3291201"/>
            <a:ext cx="677676" cy="677676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339712" y="13159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6" name="同心圆 6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680939" y="336486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椭圆 74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3568901" y="3123469"/>
            <a:ext cx="824609" cy="82460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同心圆 7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871562" y="1627928"/>
            <a:ext cx="166103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Earth" pitchFamily="34" charset="0"/>
                <a:ea typeface="造字工房俊雅锐宋体验版常规体" pitchFamily="50" charset="-122"/>
              </a:rPr>
              <a:t>THANKS</a:t>
            </a:r>
            <a:endParaRPr lang="zh-CN" altLang="en-US" dirty="0">
              <a:solidFill>
                <a:srgbClr val="C00000"/>
              </a:solidFill>
              <a:latin typeface="Earth" pitchFamily="34" charset="0"/>
              <a:ea typeface="造字工房俊雅锐宋体验版常规体" pitchFamily="50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279091" y="3297397"/>
            <a:ext cx="25442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dirty="0" smtClean="0">
                <a:latin typeface="张海山锐线体简" pitchFamily="2" charset="-122"/>
                <a:ea typeface="张海山锐线体简" pitchFamily="2" charset="-122"/>
              </a:rPr>
              <a:t>感谢收看</a:t>
            </a:r>
            <a:endParaRPr lang="en-US" altLang="zh-CN" sz="4600" dirty="0" smtClean="0">
              <a:latin typeface="张海山锐线体简" pitchFamily="2" charset="-122"/>
              <a:ea typeface="张海山锐线体简" pitchFamily="2" charset="-122"/>
            </a:endParaRPr>
          </a:p>
          <a:p>
            <a:r>
              <a:rPr lang="zh-CN" altLang="en-US" sz="4600" dirty="0" smtClean="0">
                <a:latin typeface="张海山锐线体简" pitchFamily="2" charset="-122"/>
                <a:ea typeface="张海山锐线体简" pitchFamily="2" charset="-122"/>
              </a:rPr>
              <a:t>欢迎下载</a:t>
            </a:r>
            <a:endParaRPr lang="en-US" altLang="zh-CN" sz="4600" dirty="0" smtClean="0">
              <a:latin typeface="张海山锐线体简" pitchFamily="2" charset="-122"/>
              <a:ea typeface="张海山锐线体简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565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6 -4.68026E-6 L 0.38872 0.84338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11111E-6 4.44444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3.44146E-6 L -0.64115 -0.94965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5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6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81" grpId="0"/>
      <p:bldP spid="81" grpId="1"/>
      <p:bldP spid="83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25162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4828355" y="2162071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关于我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28355" y="2694582"/>
            <a:ext cx="117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ABOUT ME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75611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1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基本信息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41102" y="267886"/>
            <a:ext cx="1520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INFORMATION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Documents and Settings\Administrator\桌面\360截图201501222152583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7" y="1467546"/>
            <a:ext cx="2205355" cy="2774479"/>
          </a:xfrm>
          <a:prstGeom prst="rect">
            <a:avLst/>
          </a:prstGeom>
          <a:noFill/>
          <a:effectLst>
            <a:outerShdw blurRad="177800" dist="101600" dir="8100000" algn="tr" rotWithShape="0">
              <a:prstClr val="black">
                <a:alpha val="37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接连接符 38"/>
          <p:cNvCxnSpPr/>
          <p:nvPr/>
        </p:nvCxnSpPr>
        <p:spPr>
          <a:xfrm flipH="1">
            <a:off x="4786837" y="1939924"/>
            <a:ext cx="326021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786837" y="2244878"/>
            <a:ext cx="326021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4786837" y="2549832"/>
            <a:ext cx="326021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786837" y="2854786"/>
            <a:ext cx="326021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4786837" y="3159741"/>
            <a:ext cx="326021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4786837" y="3464695"/>
            <a:ext cx="326021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4786837" y="3769649"/>
            <a:ext cx="326021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4786837" y="4074604"/>
            <a:ext cx="3260213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79809" y="1665386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</a:rPr>
              <a:t>姓名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58901" y="1663053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</a:rPr>
              <a:t>性别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82020" y="1968169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方正兰亭黑_GBK" pitchFamily="2" charset="-122"/>
                <a:ea typeface="方正兰亭黑_GBK" pitchFamily="2" charset="-122"/>
              </a:rPr>
              <a:t>年龄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64810" y="1960967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</a:rPr>
              <a:t>民族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66435" y="166538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细黑_GBK" pitchFamily="2" charset="-122"/>
                <a:ea typeface="方正兰亭细黑_GBK" pitchFamily="2" charset="-122"/>
              </a:rPr>
              <a:t>毕程功</a:t>
            </a:r>
            <a:endParaRPr lang="en-US" altLang="zh-CN" sz="1400" dirty="0" smtClean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36002" y="166305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细黑_GBK" pitchFamily="2" charset="-122"/>
                <a:ea typeface="方正兰亭细黑_GBK" pitchFamily="2" charset="-122"/>
              </a:rPr>
              <a:t>男</a:t>
            </a:r>
            <a:endParaRPr lang="en-US" altLang="zh-CN" sz="1400" dirty="0" smtClean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68646" y="196816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方正兰亭细黑_GBK" pitchFamily="2" charset="-122"/>
                <a:ea typeface="方正兰亭细黑_GBK" pitchFamily="2" charset="-122"/>
              </a:rPr>
              <a:t>28</a:t>
            </a:r>
            <a:r>
              <a:rPr lang="zh-CN" altLang="en-US" sz="1400" dirty="0" smtClean="0">
                <a:latin typeface="方正兰亭细黑_GBK" pitchFamily="2" charset="-122"/>
                <a:ea typeface="方正兰亭细黑_GBK" pitchFamily="2" charset="-122"/>
              </a:rPr>
              <a:t>岁</a:t>
            </a:r>
            <a:endParaRPr lang="en-US" altLang="zh-CN" sz="1400" dirty="0" smtClean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1911" y="196731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细黑_GBK" pitchFamily="2" charset="-122"/>
                <a:ea typeface="方正兰亭细黑_GBK" pitchFamily="2" charset="-122"/>
              </a:rPr>
              <a:t>汉</a:t>
            </a:r>
            <a:endParaRPr lang="en-US" altLang="zh-CN" sz="1400" dirty="0" smtClean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87798" y="2575999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方正兰亭黑_GBK" pitchFamily="2" charset="-122"/>
                <a:ea typeface="方正兰亭黑_GBK" pitchFamily="2" charset="-122"/>
              </a:rPr>
              <a:t>籍贯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49574" y="256646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</a:rPr>
              <a:t>学历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54531" y="2268711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</a:rPr>
              <a:t>身高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78493" y="2271118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</a:rPr>
              <a:t>体重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96869" y="2271118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方正兰亭细黑_GBK" pitchFamily="2" charset="-122"/>
                <a:ea typeface="方正兰亭细黑_GBK" pitchFamily="2" charset="-122"/>
              </a:rPr>
              <a:t>70kg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34807" y="227506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方正兰亭细黑_GBK" pitchFamily="2" charset="-122"/>
                <a:ea typeface="方正兰亭细黑_GBK" pitchFamily="2" charset="-122"/>
              </a:rPr>
              <a:t>175cm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77599" y="25759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细黑_GBK" pitchFamily="2" charset="-122"/>
                <a:ea typeface="方正兰亭细黑_GBK" pitchFamily="2" charset="-122"/>
              </a:rPr>
              <a:t>上海市</a:t>
            </a:r>
            <a:endParaRPr lang="en-US" altLang="zh-CN" sz="1400" dirty="0" smtClean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29850" y="257923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细黑_GBK" pitchFamily="2" charset="-122"/>
                <a:ea typeface="方正兰亭细黑_GBK" pitchFamily="2" charset="-122"/>
              </a:rPr>
              <a:t>本科</a:t>
            </a:r>
            <a:endParaRPr lang="en-US" altLang="zh-CN" sz="1400" dirty="0" smtClean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40252" y="2873264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</a:rPr>
              <a:t>政治面貌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78611" y="3191583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</a:rPr>
              <a:t>联系方式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78611" y="2875914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</a:rPr>
              <a:t>婚姻状况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93552" y="28814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细黑_GBK" pitchFamily="2" charset="-122"/>
                <a:ea typeface="方正兰亭细黑_GBK" pitchFamily="2" charset="-122"/>
              </a:rPr>
              <a:t>未婚</a:t>
            </a:r>
            <a:endParaRPr lang="en-US" altLang="zh-CN" sz="1400" dirty="0" smtClean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536143" y="28715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细黑_GBK" pitchFamily="2" charset="-122"/>
                <a:ea typeface="方正兰亭细黑_GBK" pitchFamily="2" charset="-122"/>
              </a:rPr>
              <a:t>党员</a:t>
            </a:r>
            <a:endParaRPr lang="en-US" altLang="zh-CN" sz="1400" dirty="0" smtClean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77677" y="3188977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方正兰亭细黑_GBK" pitchFamily="2" charset="-122"/>
                <a:ea typeface="方正兰亭细黑_GBK" pitchFamily="2" charset="-122"/>
              </a:rPr>
              <a:t>13998xxxxxx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78611" y="3490033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</a:rPr>
              <a:t>电子邮箱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677677" y="3487427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方正兰亭细黑_GBK" pitchFamily="2" charset="-122"/>
                <a:ea typeface="方正兰亭细黑_GBK" pitchFamily="2" charset="-122"/>
              </a:rPr>
              <a:t>xxxx@gmail.com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78611" y="3801183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黑_GBK" pitchFamily="2" charset="-122"/>
                <a:ea typeface="方正兰亭黑_GBK" pitchFamily="2" charset="-122"/>
              </a:rPr>
              <a:t>现在住址</a:t>
            </a:r>
            <a:r>
              <a:rPr lang="en-US" altLang="zh-CN" sz="1400" dirty="0" smtClean="0">
                <a:latin typeface="方正兰亭黑_GBK" pitchFamily="2" charset="-122"/>
                <a:ea typeface="方正兰亭黑_GBK" pitchFamily="2" charset="-122"/>
              </a:rPr>
              <a:t>: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77677" y="3798577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细黑_GBK" pitchFamily="2" charset="-122"/>
                <a:ea typeface="方正兰亭细黑_GBK" pitchFamily="2" charset="-122"/>
              </a:rPr>
              <a:t>上海市</a:t>
            </a:r>
            <a:r>
              <a:rPr lang="en-US" altLang="zh-CN" sz="1400" dirty="0" smtClean="0">
                <a:latin typeface="方正兰亭细黑_GBK" pitchFamily="2" charset="-122"/>
                <a:ea typeface="方正兰亭细黑_GBK" pitchFamily="2" charset="-122"/>
              </a:rPr>
              <a:t>XX</a:t>
            </a:r>
            <a:r>
              <a:rPr lang="zh-CN" altLang="en-US" sz="1400" dirty="0" smtClean="0">
                <a:latin typeface="方正兰亭细黑_GBK" pitchFamily="2" charset="-122"/>
                <a:ea typeface="方正兰亭细黑_GBK" pitchFamily="2" charset="-122"/>
              </a:rPr>
              <a:t>区</a:t>
            </a:r>
            <a:r>
              <a:rPr lang="en-US" altLang="zh-CN" sz="1400" dirty="0" smtClean="0">
                <a:latin typeface="方正兰亭细黑_GBK" pitchFamily="2" charset="-122"/>
                <a:ea typeface="方正兰亭细黑_GBK" pitchFamily="2" charset="-122"/>
              </a:rPr>
              <a:t>XX</a:t>
            </a:r>
            <a:r>
              <a:rPr lang="zh-CN" altLang="en-US" sz="1400" dirty="0" smtClean="0">
                <a:latin typeface="方正兰亭细黑_GBK" pitchFamily="2" charset="-122"/>
                <a:ea typeface="方正兰亭细黑_GBK" pitchFamily="2" charset="-122"/>
              </a:rPr>
              <a:t>路</a:t>
            </a:r>
            <a:r>
              <a:rPr lang="en-US" altLang="zh-CN" sz="1400" dirty="0" smtClean="0">
                <a:latin typeface="方正兰亭细黑_GBK" pitchFamily="2" charset="-122"/>
                <a:ea typeface="方正兰亭细黑_GBK" pitchFamily="2" charset="-122"/>
              </a:rPr>
              <a:t>XX</a:t>
            </a:r>
            <a:r>
              <a:rPr lang="zh-CN" altLang="en-US" sz="1400" dirty="0" smtClean="0">
                <a:latin typeface="方正兰亭细黑_GBK" pitchFamily="2" charset="-122"/>
                <a:ea typeface="方正兰亭细黑_GBK" pitchFamily="2" charset="-122"/>
              </a:rPr>
              <a:t>家园</a:t>
            </a:r>
            <a:endParaRPr lang="en-US" altLang="zh-CN" sz="1400" dirty="0" smtClean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2584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6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1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600"/>
                            </p:stCondLst>
                            <p:childTnLst>
                              <p:par>
                                <p:cTn id="9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1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/>
      <p:bldP spid="11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个人履历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41102" y="267886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RESUME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5128485" y="1197868"/>
            <a:ext cx="630230" cy="63023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9" name="同心圆 9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3" name="椭圆 92"/>
          <p:cNvSpPr/>
          <p:nvPr/>
        </p:nvSpPr>
        <p:spPr>
          <a:xfrm>
            <a:off x="5476941" y="1719263"/>
            <a:ext cx="699328" cy="69932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5407025" y="2421766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6" name="同心圆 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92" name="椭圆 91"/>
          <p:cNvSpPr/>
          <p:nvPr/>
        </p:nvSpPr>
        <p:spPr>
          <a:xfrm>
            <a:off x="4635500" y="2978887"/>
            <a:ext cx="986506" cy="98650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3275007" y="2762199"/>
            <a:ext cx="1360493" cy="13604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5" name="同心圆 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椭圆 79"/>
          <p:cNvSpPr/>
          <p:nvPr/>
        </p:nvSpPr>
        <p:spPr>
          <a:xfrm>
            <a:off x="2540000" y="1285842"/>
            <a:ext cx="1603512" cy="160351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6928961" y="124438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就读于北京大学工商管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理专业，学士学位。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829827" y="1336715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1994-1998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332293" y="19309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就读于芝加哥大学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工商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管理</a:t>
            </a:r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MBA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271636" y="2023301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1998-2000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507703" y="2651760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XX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市</a:t>
            </a:r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XX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厂</a:t>
            </a:r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副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厂长，</a:t>
            </a:r>
            <a:endParaRPr lang="en-US" altLang="zh-CN" sz="1200" dirty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入中国共产党。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427583" y="2744093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2000-2006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66483" y="3430068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XX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市机械工业局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副局长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790680" y="3516051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2006-2008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892927" y="340617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XX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市机械工业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  <a:p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厅副厅长。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89586" y="3498503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2008-2013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285469" y="1929174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XX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市副市长。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8446" y="1929174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2013</a:t>
            </a:r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至今</a:t>
            </a:r>
            <a:endParaRPr lang="en-US" altLang="zh-CN" sz="12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 flipV="1">
            <a:off x="6896230" y="1295188"/>
            <a:ext cx="0" cy="3600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7486164" y="2710603"/>
            <a:ext cx="0" cy="3600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V="1">
            <a:off x="7335617" y="1990772"/>
            <a:ext cx="0" cy="3600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V="1">
            <a:off x="6841083" y="3474524"/>
            <a:ext cx="0" cy="3600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V="1">
            <a:off x="1846800" y="3473103"/>
            <a:ext cx="0" cy="3600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V="1">
            <a:off x="1274389" y="1945552"/>
            <a:ext cx="0" cy="2252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593370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4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62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6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8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8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2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98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103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116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9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121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1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6" dur="2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93" grpId="0" animBg="1"/>
          <p:bldP spid="92" grpId="0" animBg="1"/>
          <p:bldP spid="80" grpId="0" animBg="1"/>
          <p:bldP spid="143" grpId="0"/>
          <p:bldP spid="145" grpId="0"/>
          <p:bldP spid="137" grpId="0"/>
          <p:bldP spid="139" grpId="0"/>
          <p:bldP spid="131" grpId="0"/>
          <p:bldP spid="133" grpId="0"/>
          <p:bldP spid="125" grpId="0"/>
          <p:bldP spid="127" grpId="0"/>
          <p:bldP spid="119" grpId="0"/>
          <p:bldP spid="121" grpId="0"/>
          <p:bldP spid="112" grpId="0"/>
          <p:bldP spid="114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6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67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8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8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2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6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9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2" fill="hold">
                                <p:stCondLst>
                                  <p:cond delay="5600"/>
                                </p:stCondLst>
                                <p:childTnLst>
                                  <p:par>
                                    <p:cTn id="103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11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121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4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500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1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1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6" dur="2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93" grpId="0" animBg="1"/>
          <p:bldP spid="92" grpId="0" animBg="1"/>
          <p:bldP spid="80" grpId="0" animBg="1"/>
          <p:bldP spid="143" grpId="0"/>
          <p:bldP spid="145" grpId="0"/>
          <p:bldP spid="137" grpId="0"/>
          <p:bldP spid="139" grpId="0"/>
          <p:bldP spid="131" grpId="0"/>
          <p:bldP spid="133" grpId="0"/>
          <p:bldP spid="125" grpId="0"/>
          <p:bldP spid="127" grpId="0"/>
          <p:bldP spid="119" grpId="0"/>
          <p:bldP spid="121" grpId="0"/>
          <p:bldP spid="112" grpId="0"/>
          <p:bldP spid="114" grpId="0"/>
          <p:bldP spid="3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荣誉奖项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41102" y="267886"/>
            <a:ext cx="166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HONOR AWARD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 flipV="1">
            <a:off x="2275766" y="1730252"/>
            <a:ext cx="4412986" cy="20755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2275766" y="1758168"/>
            <a:ext cx="4412986" cy="20755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837420" y="2062944"/>
            <a:ext cx="1382075" cy="1382075"/>
            <a:chOff x="3880962" y="2048430"/>
            <a:chExt cx="1382075" cy="1382075"/>
          </a:xfrm>
        </p:grpSpPr>
        <p:grpSp>
          <p:nvGrpSpPr>
            <p:cNvPr id="41" name="组合 40"/>
            <p:cNvGrpSpPr/>
            <p:nvPr/>
          </p:nvGrpSpPr>
          <p:grpSpPr>
            <a:xfrm>
              <a:off x="3880962" y="2048430"/>
              <a:ext cx="1382075" cy="13820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3" name="同心圆 4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92112" y="760412"/>
                <a:ext cx="3825877" cy="3825877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2" name="Picture 2" descr="F:\0PPT素材\b133188c5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5577" y="2443044"/>
              <a:ext cx="592845" cy="592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1535522" y="1473647"/>
            <a:ext cx="1721136" cy="774463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5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535522" y="3549190"/>
            <a:ext cx="1721136" cy="774463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7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944083" y="1456511"/>
            <a:ext cx="1721136" cy="774463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0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944083" y="3566326"/>
            <a:ext cx="1721136" cy="774463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5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632553" y="147581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2002</a:t>
            </a:r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年</a:t>
            </a:r>
            <a:r>
              <a:rPr lang="en-US" altLang="zh-CN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----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072273" y="3591726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2004</a:t>
            </a:r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年</a:t>
            </a:r>
            <a:r>
              <a:rPr lang="en-US" altLang="zh-CN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----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050211" y="1470463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2008</a:t>
            </a:r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年</a:t>
            </a:r>
            <a:r>
              <a:rPr lang="en-US" altLang="zh-CN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----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646522" y="357459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2012</a:t>
            </a:r>
            <a:r>
              <a:rPr lang="zh-CN" altLang="en-US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年</a:t>
            </a:r>
            <a:r>
              <a:rPr lang="en-US" altLang="zh-CN" sz="12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----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643983" y="1848503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XX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市五一劳动奖章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37320" y="1848503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XX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市十佳青年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621123" y="3911633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XX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市政府质量奖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048750" y="3942683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XX</a:t>
            </a:r>
            <a:r>
              <a:rPr lang="zh-CN" altLang="en-US" sz="12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市反腐倡廉旗手</a:t>
            </a:r>
            <a:endParaRPr lang="en-US" altLang="zh-CN" sz="12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4414316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6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4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76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7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9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2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120" grpId="0"/>
          <p:bldP spid="122" grpId="0"/>
          <p:bldP spid="123" grpId="0"/>
          <p:bldP spid="124" grpId="0"/>
          <p:bldP spid="126" grpId="0"/>
          <p:bldP spid="128" grpId="0"/>
          <p:bldP spid="129" grpId="0"/>
          <p:bldP spid="130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4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2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6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62" presetID="16" presetClass="entr" presetSubtype="37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4" dur="500"/>
                                            <p:tgtEl>
                                              <p:spTgt spid="1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76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3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7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9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5" dur="2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120" grpId="0"/>
          <p:bldP spid="122" grpId="0"/>
          <p:bldP spid="123" grpId="0"/>
          <p:bldP spid="124" grpId="0"/>
          <p:bldP spid="126" grpId="0"/>
          <p:bldP spid="128" grpId="0"/>
          <p:bldP spid="129" grpId="0"/>
          <p:bldP spid="130" grpId="0"/>
          <p:bldP spid="35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语言能力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41102" y="267886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LANGUAGE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6588" y="990679"/>
            <a:ext cx="1755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C</a:t>
            </a:r>
            <a:r>
              <a:rPr lang="en-US" altLang="zh-CN" sz="24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HINESE</a:t>
            </a:r>
            <a:endParaRPr lang="zh-CN" altLang="en-US" sz="24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59169" y="1847547"/>
            <a:ext cx="2271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C</a:t>
            </a:r>
            <a:r>
              <a:rPr lang="en-US" altLang="zh-CN" sz="24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ANTONESE</a:t>
            </a:r>
            <a:endParaRPr lang="zh-CN" altLang="en-US" sz="24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11225" y="2748162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E</a:t>
            </a:r>
            <a:r>
              <a:rPr lang="en-US" altLang="zh-CN" sz="24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NGLISH</a:t>
            </a:r>
            <a:endParaRPr lang="zh-CN" altLang="en-US" sz="24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51454" y="3751343"/>
            <a:ext cx="1627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F</a:t>
            </a:r>
            <a:r>
              <a:rPr lang="en-US" altLang="zh-CN" sz="24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RENCH</a:t>
            </a:r>
            <a:endParaRPr lang="zh-CN" altLang="en-US" sz="24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37381" y="1637711"/>
            <a:ext cx="250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汉语</a:t>
            </a:r>
            <a:r>
              <a:rPr lang="en-US" altLang="zh-CN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:</a:t>
            </a:r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普通话水平测试</a:t>
            </a:r>
            <a:r>
              <a:rPr lang="en-US" altLang="zh-CN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1</a:t>
            </a:r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级甲等</a:t>
            </a:r>
            <a:endParaRPr lang="en-US" altLang="zh-CN" sz="14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20347" y="3382395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英语</a:t>
            </a:r>
            <a:r>
              <a:rPr lang="en-US" altLang="zh-CN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:</a:t>
            </a:r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新</a:t>
            </a:r>
            <a:r>
              <a:rPr lang="en-US" altLang="zh-CN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TOEFL</a:t>
            </a:r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考试</a:t>
            </a:r>
            <a:r>
              <a:rPr lang="en-US" altLang="zh-CN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120</a:t>
            </a:r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分</a:t>
            </a:r>
            <a:endParaRPr lang="en-US" altLang="zh-CN" sz="1400" dirty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94750" y="4389763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法语</a:t>
            </a:r>
            <a:r>
              <a:rPr lang="en-US" altLang="zh-CN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:TEF</a:t>
            </a:r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考试</a:t>
            </a:r>
            <a:r>
              <a:rPr lang="en-US" altLang="zh-CN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900</a:t>
            </a:r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分</a:t>
            </a:r>
            <a:endParaRPr lang="en-US" altLang="zh-CN" sz="14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16431" y="2486105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粤语</a:t>
            </a:r>
            <a:r>
              <a:rPr lang="en-US" altLang="zh-CN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:</a:t>
            </a:r>
            <a:r>
              <a:rPr lang="zh-CN" altLang="en-US" sz="1400" dirty="0" smtClean="0"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能够满足正常交流</a:t>
            </a:r>
            <a:endParaRPr lang="en-US" altLang="zh-CN" sz="1400" dirty="0" smtClean="0"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186687" y="1063249"/>
            <a:ext cx="936015" cy="93601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099842" y="1966725"/>
            <a:ext cx="922146" cy="922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椭圆 38"/>
          <p:cNvSpPr/>
          <p:nvPr/>
        </p:nvSpPr>
        <p:spPr>
          <a:xfrm>
            <a:off x="2979001" y="2856332"/>
            <a:ext cx="936015" cy="93601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903586" y="3759809"/>
            <a:ext cx="922146" cy="9221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5" name="同心圆 4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2739341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0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4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4" presetID="2" presetClass="entr" presetSubtype="4" fill="hold" grpId="0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8" presetID="2" presetClass="entr" presetSubtype="1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7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7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2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38" grpId="0" animBg="1"/>
          <p:bldP spid="39" grpId="0" animBg="1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1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4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45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5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5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4100"/>
                                </p:stCondLst>
                                <p:childTnLst>
                                  <p:par>
                                    <p:cTn id="68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7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" fill="hold">
                                <p:stCondLst>
                                  <p:cond delay="5100"/>
                                </p:stCondLst>
                                <p:childTnLst>
                                  <p:par>
                                    <p:cTn id="8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2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38" grpId="0" animBg="1"/>
          <p:bldP spid="39" grpId="0" animBg="1"/>
          <p:bldP spid="2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4828355" y="2162071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岗位认知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828355" y="2694582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POST COGNTIVE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80431" y="1940247"/>
            <a:ext cx="1301106" cy="1301106"/>
            <a:chOff x="2683251" y="1980687"/>
            <a:chExt cx="1301106" cy="1301106"/>
          </a:xfrm>
          <a:effectLst>
            <a:outerShdw blurRad="2540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8" name="椭圆 87"/>
            <p:cNvSpPr/>
            <p:nvPr/>
          </p:nvSpPr>
          <p:spPr>
            <a:xfrm>
              <a:off x="2683251" y="1980687"/>
              <a:ext cx="1301106" cy="130110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02623" y="2185262"/>
              <a:ext cx="662361" cy="83099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cxnSp>
        <p:nvCxnSpPr>
          <p:cNvPr id="38" name="直接连接符 37"/>
          <p:cNvCxnSpPr/>
          <p:nvPr/>
        </p:nvCxnSpPr>
        <p:spPr>
          <a:xfrm flipV="1">
            <a:off x="4572000" y="1940247"/>
            <a:ext cx="0" cy="1301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12713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1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:\0PPT素材\背景及图片\白麻子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15257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6880" y="242192"/>
            <a:ext cx="274777" cy="274777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908957" y="20633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pc="300" dirty="0" smtClean="0">
                <a:latin typeface="方正兰亭细黑_GBK" pitchFamily="2" charset="-122"/>
                <a:ea typeface="方正兰亭细黑_GBK" pitchFamily="2" charset="-122"/>
              </a:rPr>
              <a:t>知识技能</a:t>
            </a:r>
            <a:endParaRPr lang="zh-CN" altLang="en-US" sz="2000" spc="300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41102" y="267886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latin typeface="Kozuka Gothic Pro R" pitchFamily="34" charset="-128"/>
                <a:ea typeface="Kozuka Gothic Pro R" pitchFamily="34" charset="-128"/>
              </a:rPr>
              <a:t>KNOWLEDGE</a:t>
            </a:r>
            <a:endParaRPr lang="zh-CN" altLang="en-US" sz="1600" dirty="0">
              <a:solidFill>
                <a:srgbClr val="C00000"/>
              </a:solidFill>
              <a:latin typeface="Kozuka Gothic Pro R" pitchFamily="34" charset="-128"/>
              <a:ea typeface="Kozuka Gothic Pro R" pitchFamily="34" charset="-128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307128" y="288299"/>
            <a:ext cx="0" cy="208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1783" y="235924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人力资源</a:t>
            </a:r>
            <a:r>
              <a:rPr lang="zh-CN" altLang="en-US" sz="1600" dirty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管理</a:t>
            </a:r>
            <a:r>
              <a:rPr lang="zh-CN" altLang="en-US" sz="16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意识</a:t>
            </a:r>
            <a:endParaRPr lang="en-US" altLang="zh-CN" sz="16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1783" y="300040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专业的知识</a:t>
            </a:r>
            <a:r>
              <a:rPr lang="zh-CN" altLang="en-US" sz="1600" dirty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与</a:t>
            </a:r>
            <a:r>
              <a:rPr lang="zh-CN" altLang="en-US" sz="16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技能</a:t>
            </a:r>
            <a:endParaRPr lang="en-US" altLang="zh-CN" sz="16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56327" y="324250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人文</a:t>
            </a:r>
            <a:r>
              <a:rPr lang="zh-CN" altLang="en-US" sz="1400" dirty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素质</a:t>
            </a:r>
            <a:r>
              <a:rPr lang="zh-CN" altLang="en-US" sz="14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修养</a:t>
            </a:r>
            <a:endParaRPr lang="en-US" altLang="zh-CN" sz="14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56327" y="213625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良好</a:t>
            </a:r>
            <a:r>
              <a:rPr lang="zh-CN" altLang="en-US" sz="1400" dirty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的</a:t>
            </a:r>
            <a:r>
              <a:rPr lang="zh-CN" altLang="en-US" sz="14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心态</a:t>
            </a:r>
            <a:endParaRPr lang="en-US" altLang="zh-CN" sz="14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56327" y="287375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全面</a:t>
            </a:r>
            <a:r>
              <a:rPr lang="zh-CN" altLang="en-US" sz="1400" dirty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的</a:t>
            </a:r>
            <a:r>
              <a:rPr lang="zh-CN" altLang="en-US" sz="14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知识结构</a:t>
            </a:r>
            <a:endParaRPr lang="en-US" altLang="zh-CN" sz="14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56327" y="250500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持之以恒</a:t>
            </a:r>
            <a:r>
              <a:rPr lang="zh-CN" altLang="en-US" sz="1400" dirty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的</a:t>
            </a:r>
            <a:r>
              <a:rPr lang="zh-CN" altLang="en-US" sz="1400" dirty="0" smtClean="0">
                <a:solidFill>
                  <a:srgbClr val="C00000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毅力</a:t>
            </a:r>
            <a:endParaRPr lang="en-US" altLang="zh-CN" sz="1400" dirty="0" smtClean="0">
              <a:solidFill>
                <a:srgbClr val="C00000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2652567" y="2088733"/>
            <a:ext cx="1423450" cy="14234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702615" y="2622833"/>
            <a:ext cx="1604974" cy="368530"/>
            <a:chOff x="3838575" y="2712368"/>
            <a:chExt cx="1604974" cy="368530"/>
          </a:xfrm>
        </p:grpSpPr>
        <p:cxnSp>
          <p:nvCxnSpPr>
            <p:cNvPr id="68" name="直接连接符 67"/>
            <p:cNvCxnSpPr/>
            <p:nvPr/>
          </p:nvCxnSpPr>
          <p:spPr>
            <a:xfrm>
              <a:off x="3838575" y="2892218"/>
              <a:ext cx="59318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952634" y="2911353"/>
              <a:ext cx="49091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4405565" y="2712368"/>
              <a:ext cx="186017" cy="18946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4807526" y="2899283"/>
              <a:ext cx="171299" cy="174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 flipV="1">
              <a:off x="4543202" y="2717130"/>
              <a:ext cx="316707" cy="3637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5041985" y="2086579"/>
            <a:ext cx="1402358" cy="1402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045794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9" presetID="26" presetClass="emph" presetSubtype="0" repeatCount="1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5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9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0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0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6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2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26" grpId="0"/>
          <p:bldP spid="27" grpId="0"/>
          <p:bldP spid="42" grpId="0"/>
          <p:bldP spid="43" grpId="0"/>
          <p:bldP spid="44" grpId="0"/>
          <p:bldP spid="55" grpId="0"/>
          <p:bldP spid="63" grpId="0" animBg="1"/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3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26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35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39" presetID="26" presetClass="emph" presetSubtype="0" repeatCount="1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" dur="1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41" dur="5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5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9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3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0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7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0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600"/>
                                </p:stCondLst>
                                <p:childTnLst>
                                  <p:par>
                                    <p:cTn id="6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2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3" grpId="0" animBg="1"/>
          <p:bldP spid="94" grpId="0"/>
          <p:bldP spid="116" grpId="0"/>
          <p:bldP spid="26" grpId="0"/>
          <p:bldP spid="27" grpId="0"/>
          <p:bldP spid="42" grpId="0"/>
          <p:bldP spid="43" grpId="0"/>
          <p:bldP spid="44" grpId="0"/>
          <p:bldP spid="55" grpId="0"/>
          <p:bldP spid="63" grpId="0" animBg="1"/>
          <p:bldP spid="24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2110</Words>
  <Application>Microsoft Office PowerPoint</Application>
  <PresentationFormat>全屏显示(16:9)</PresentationFormat>
  <Paragraphs>302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微软雅黑</vt:lpstr>
      <vt:lpstr>宋体</vt:lpstr>
      <vt:lpstr>Kozuka Gothic Pro R</vt:lpstr>
      <vt:lpstr>造字工房劲黑（非商用）常规体</vt:lpstr>
      <vt:lpstr>Gulim</vt:lpstr>
      <vt:lpstr>Meiryo</vt:lpstr>
      <vt:lpstr>方正兰亭黑_GBK</vt:lpstr>
      <vt:lpstr>造字工房俊雅锐宋体验版常规体</vt:lpstr>
      <vt:lpstr>张海山锐线体简</vt:lpstr>
      <vt:lpstr>方正兰亭细黑_GBK</vt:lpstr>
      <vt:lpstr>方正兰亭特黑简体</vt:lpstr>
      <vt:lpstr>Arial</vt:lpstr>
      <vt:lpstr>方正兰亭特黑_GBK</vt:lpstr>
      <vt:lpstr>Earth</vt:lpstr>
      <vt:lpstr>Watford DB</vt:lpstr>
      <vt:lpstr>ITC Avant Garde Pro Md</vt:lpstr>
      <vt:lpstr>Calibri</vt:lpstr>
      <vt:lpstr>方正兰亭细黑_GBK_M</vt:lpstr>
      <vt:lpstr>Calibri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Administrator</cp:lastModifiedBy>
  <cp:revision>48</cp:revision>
  <dcterms:created xsi:type="dcterms:W3CDTF">2015-01-22T11:01:02Z</dcterms:created>
  <dcterms:modified xsi:type="dcterms:W3CDTF">2018-06-03T03:53:38Z</dcterms:modified>
</cp:coreProperties>
</file>