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4"/>
    <a:srgbClr val="FFC024"/>
    <a:srgbClr val="148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3C14BF-21AB-60FF-ACE9-208F0BC5626F}"/>
              </a:ext>
            </a:extLst>
          </p:cNvPr>
          <p:cNvSpPr/>
          <p:nvPr/>
        </p:nvSpPr>
        <p:spPr>
          <a:xfrm>
            <a:off x="2640276" y="1517067"/>
            <a:ext cx="6915498" cy="64851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48F77"/>
                </a:solidFill>
              </a:rPr>
              <a:t>d4SU</a:t>
            </a:r>
            <a:r>
              <a:rPr lang="fr-FR" sz="1600" b="1" dirty="0">
                <a:solidFill>
                  <a:srgbClr val="148F77"/>
                </a:solidFill>
              </a:rPr>
              <a:t> services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FEA31F-0C3A-B464-450F-98CE5278B577}"/>
              </a:ext>
            </a:extLst>
          </p:cNvPr>
          <p:cNvSpPr/>
          <p:nvPr/>
        </p:nvSpPr>
        <p:spPr>
          <a:xfrm>
            <a:off x="424388" y="208378"/>
            <a:ext cx="1813578" cy="10003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DBL</a:t>
            </a:r>
          </a:p>
          <a:p>
            <a:pPr algn="ctr"/>
            <a:r>
              <a:rPr lang="en-US" sz="1200" dirty="0"/>
              <a:t>Digital Building LogBook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FF7C24-C1B8-74E0-33F8-633C79E04ADE}"/>
              </a:ext>
            </a:extLst>
          </p:cNvPr>
          <p:cNvSpPr/>
          <p:nvPr/>
        </p:nvSpPr>
        <p:spPr>
          <a:xfrm>
            <a:off x="2327982" y="208378"/>
            <a:ext cx="1813578" cy="1000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DBP</a:t>
            </a:r>
          </a:p>
          <a:p>
            <a:pPr algn="ctr"/>
            <a:r>
              <a:rPr lang="en-US" sz="1200" dirty="0"/>
              <a:t>Digital Building Permit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B5BAF7-2C02-9EF5-53F4-CECE75F33B1E}"/>
              </a:ext>
            </a:extLst>
          </p:cNvPr>
          <p:cNvSpPr/>
          <p:nvPr/>
        </p:nvSpPr>
        <p:spPr>
          <a:xfrm>
            <a:off x="4240812" y="208378"/>
            <a:ext cx="1813578" cy="10003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EPC</a:t>
            </a:r>
          </a:p>
          <a:p>
            <a:pPr algn="ctr"/>
            <a:r>
              <a:rPr lang="en-US" sz="1200" dirty="0"/>
              <a:t>Energy Performance Certificate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00E8BD-7D0A-0F8B-E231-E93D2FD9524E}"/>
              </a:ext>
            </a:extLst>
          </p:cNvPr>
          <p:cNvSpPr/>
          <p:nvPr/>
        </p:nvSpPr>
        <p:spPr>
          <a:xfrm>
            <a:off x="2688532" y="2418495"/>
            <a:ext cx="6915498" cy="4196062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148F77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B254E3-6489-444C-53C1-654026B0B24F}"/>
              </a:ext>
            </a:extLst>
          </p:cNvPr>
          <p:cNvSpPr/>
          <p:nvPr/>
        </p:nvSpPr>
        <p:spPr>
          <a:xfrm>
            <a:off x="9908556" y="208378"/>
            <a:ext cx="1813578" cy="1000379"/>
          </a:xfrm>
          <a:prstGeom prst="roundRect">
            <a:avLst/>
          </a:prstGeom>
          <a:solidFill>
            <a:srgbClr val="FF8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3DC</a:t>
            </a:r>
          </a:p>
          <a:p>
            <a:pPr algn="ctr"/>
            <a:r>
              <a:rPr lang="en-US" sz="1200" dirty="0"/>
              <a:t>3D </a:t>
            </a:r>
            <a:r>
              <a:rPr lang="en-US" sz="1200" dirty="0" err="1"/>
              <a:t>Cadastre</a:t>
            </a:r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026" name="Picture 2" descr="buildingSMART International – openBIM Forum EU">
            <a:extLst>
              <a:ext uri="{FF2B5EF4-FFF2-40B4-BE49-F238E27FC236}">
                <a16:creationId xmlns:a16="http://schemas.microsoft.com/office/drawing/2014/main" id="{1DF336F3-95FC-B212-6499-4393472C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04" y="3479902"/>
            <a:ext cx="1679138" cy="16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stem Sybase ICON favicon | FreePNGimg">
            <a:extLst>
              <a:ext uri="{FF2B5EF4-FFF2-40B4-BE49-F238E27FC236}">
                <a16:creationId xmlns:a16="http://schemas.microsoft.com/office/drawing/2014/main" id="{D713CFF1-0883-1799-0AD1-F7D1FF9A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95" y="4869410"/>
            <a:ext cx="1191754" cy="11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Python FastAPI: A Comprehensive Guide">
            <a:extLst>
              <a:ext uri="{FF2B5EF4-FFF2-40B4-BE49-F238E27FC236}">
                <a16:creationId xmlns:a16="http://schemas.microsoft.com/office/drawing/2014/main" id="{AA4C7F3C-1AAB-031F-0B29-2CB2B30BF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12836" r="24908" b="15561"/>
          <a:stretch/>
        </p:blipFill>
        <p:spPr bwMode="auto">
          <a:xfrm>
            <a:off x="5098390" y="2442244"/>
            <a:ext cx="1512025" cy="14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of Celery">
            <a:extLst>
              <a:ext uri="{FF2B5EF4-FFF2-40B4-BE49-F238E27FC236}">
                <a16:creationId xmlns:a16="http://schemas.microsoft.com/office/drawing/2014/main" id="{560E5E48-D4D1-E5EE-F710-C385DE178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2" b="28377"/>
          <a:stretch/>
        </p:blipFill>
        <p:spPr bwMode="auto">
          <a:xfrm>
            <a:off x="5019652" y="3918451"/>
            <a:ext cx="1726564" cy="7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cessing Icon - Free Download Miscellaneous Icons | IconScout">
            <a:extLst>
              <a:ext uri="{FF2B5EF4-FFF2-40B4-BE49-F238E27FC236}">
                <a16:creationId xmlns:a16="http://schemas.microsoft.com/office/drawing/2014/main" id="{0BBAEC72-BAA9-36DB-91D5-53E848C7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03" y="4030104"/>
            <a:ext cx="614303" cy="5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1C079DC-C026-6BE0-B1E8-CF1E4E7B4D6E}"/>
              </a:ext>
            </a:extLst>
          </p:cNvPr>
          <p:cNvSpPr/>
          <p:nvPr/>
        </p:nvSpPr>
        <p:spPr>
          <a:xfrm>
            <a:off x="4258157" y="4016184"/>
            <a:ext cx="577353" cy="6937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4DA55-7429-08D4-9BE7-ABBCC90ACE97}"/>
              </a:ext>
            </a:extLst>
          </p:cNvPr>
          <p:cNvSpPr txBox="1"/>
          <p:nvPr/>
        </p:nvSpPr>
        <p:spPr>
          <a:xfrm>
            <a:off x="3117967" y="4963737"/>
            <a:ext cx="6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2E8B0-9F0F-87FF-BB88-1F65A2C2D501}"/>
              </a:ext>
            </a:extLst>
          </p:cNvPr>
          <p:cNvSpPr txBox="1"/>
          <p:nvPr/>
        </p:nvSpPr>
        <p:spPr>
          <a:xfrm>
            <a:off x="6610415" y="4082743"/>
            <a:ext cx="115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Celery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7818D-8D0B-82DB-93B7-700A3C6D1E91}"/>
              </a:ext>
            </a:extLst>
          </p:cNvPr>
          <p:cNvSpPr txBox="1"/>
          <p:nvPr/>
        </p:nvSpPr>
        <p:spPr>
          <a:xfrm>
            <a:off x="4912800" y="6106655"/>
            <a:ext cx="18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649AB-0BBD-DC1B-F2A1-4D59779E11E6}"/>
              </a:ext>
            </a:extLst>
          </p:cNvPr>
          <p:cNvSpPr txBox="1"/>
          <p:nvPr/>
        </p:nvSpPr>
        <p:spPr>
          <a:xfrm>
            <a:off x="3996007" y="2923955"/>
            <a:ext cx="11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FastAPI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4E071-2B6C-5E4C-1FF2-B1CDFE2748F7}"/>
              </a:ext>
            </a:extLst>
          </p:cNvPr>
          <p:cNvSpPr txBox="1"/>
          <p:nvPr/>
        </p:nvSpPr>
        <p:spPr>
          <a:xfrm>
            <a:off x="6465440" y="5179880"/>
            <a:ext cx="106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PostGIS</a:t>
            </a:r>
          </a:p>
          <a:p>
            <a:pPr algn="ctr"/>
            <a:r>
              <a:rPr lang="en-US" sz="1600"/>
              <a:t>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117F6B-7F36-033B-68B5-0BA662018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004" y="3667529"/>
            <a:ext cx="850904" cy="1351429"/>
          </a:xfrm>
          <a:prstGeom prst="rect">
            <a:avLst/>
          </a:prstGeom>
        </p:spPr>
      </p:pic>
      <p:pic>
        <p:nvPicPr>
          <p:cNvPr id="3" name="Picture 2" descr="Redis icon - Free download on Iconfinder">
            <a:extLst>
              <a:ext uri="{FF2B5EF4-FFF2-40B4-BE49-F238E27FC236}">
                <a16:creationId xmlns:a16="http://schemas.microsoft.com/office/drawing/2014/main" id="{53205C1A-FED6-D62D-BE7A-9488765C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17" y="3123487"/>
            <a:ext cx="787187" cy="7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C19A9-625D-E01D-C923-F06DA62AD0C8}"/>
              </a:ext>
            </a:extLst>
          </p:cNvPr>
          <p:cNvSpPr txBox="1"/>
          <p:nvPr/>
        </p:nvSpPr>
        <p:spPr>
          <a:xfrm>
            <a:off x="7385951" y="3257650"/>
            <a:ext cx="115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redis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03745-ACDD-4E3F-E3CD-B18E92B60199}"/>
              </a:ext>
            </a:extLst>
          </p:cNvPr>
          <p:cNvSpPr txBox="1"/>
          <p:nvPr/>
        </p:nvSpPr>
        <p:spPr>
          <a:xfrm>
            <a:off x="7957757" y="5039808"/>
            <a:ext cx="168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IfcOpenShell</a:t>
            </a:r>
          </a:p>
          <a:p>
            <a:pPr algn="ctr"/>
            <a:r>
              <a:rPr lang="en-US"/>
              <a:t>Ifc2JSON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3CFD2C-F0DA-A7A9-F656-76A866D5C352}"/>
              </a:ext>
            </a:extLst>
          </p:cNvPr>
          <p:cNvSpPr/>
          <p:nvPr/>
        </p:nvSpPr>
        <p:spPr>
          <a:xfrm>
            <a:off x="8019308" y="208378"/>
            <a:ext cx="1813578" cy="10003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</a:t>
            </a:r>
          </a:p>
          <a:p>
            <a:pPr algn="ctr"/>
            <a:r>
              <a:rPr lang="en-US" sz="1200"/>
              <a:t>Building as a Material Bank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7FB158-AFD5-F2BA-C6A1-0B3F253A9DD8}"/>
              </a:ext>
            </a:extLst>
          </p:cNvPr>
          <p:cNvSpPr/>
          <p:nvPr/>
        </p:nvSpPr>
        <p:spPr>
          <a:xfrm>
            <a:off x="6130060" y="208378"/>
            <a:ext cx="1813578" cy="10003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LCA</a:t>
            </a:r>
          </a:p>
          <a:p>
            <a:pPr algn="ctr"/>
            <a:r>
              <a:rPr lang="en-US" sz="1200" dirty="0"/>
              <a:t>Life Cycle Analysis</a:t>
            </a:r>
          </a:p>
          <a:p>
            <a:pPr algn="ctr"/>
            <a:endParaRPr lang="en-US" sz="12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D5822C-AF21-758E-1D83-89844FB6CE24}"/>
              </a:ext>
            </a:extLst>
          </p:cNvPr>
          <p:cNvSpPr/>
          <p:nvPr/>
        </p:nvSpPr>
        <p:spPr>
          <a:xfrm>
            <a:off x="434205" y="1340210"/>
            <a:ext cx="1813578" cy="100037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</a:t>
            </a:r>
          </a:p>
          <a:p>
            <a:pPr algn="ctr"/>
            <a:r>
              <a:rPr lang="en-US" sz="1200" dirty="0"/>
              <a:t>Real Estate Management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2FB3172-1F60-D2A7-8F62-5E11C34A8ACE}"/>
              </a:ext>
            </a:extLst>
          </p:cNvPr>
          <p:cNvSpPr/>
          <p:nvPr/>
        </p:nvSpPr>
        <p:spPr>
          <a:xfrm>
            <a:off x="9908556" y="1328606"/>
            <a:ext cx="1813578" cy="100037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</a:t>
            </a:r>
          </a:p>
          <a:p>
            <a:pPr algn="ctr"/>
            <a:r>
              <a:rPr lang="en-US" sz="1200" dirty="0"/>
              <a:t>Public Revenue Administration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7427A-EE7C-EDFA-D98F-5959401E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6905"/>
            <a:ext cx="7772400" cy="49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E5EF0-A327-2C4B-004B-F5393396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6307"/>
            <a:ext cx="7772400" cy="43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22E50FC-6132-C041-D75A-7948A7D80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1679769"/>
            <a:ext cx="7772400" cy="44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703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BrushVTI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 Van Lier</dc:creator>
  <cp:lastModifiedBy>Luc Van Lier</cp:lastModifiedBy>
  <cp:revision>15</cp:revision>
  <dcterms:created xsi:type="dcterms:W3CDTF">2024-12-15T11:47:37Z</dcterms:created>
  <dcterms:modified xsi:type="dcterms:W3CDTF">2025-01-21T15:32:49Z</dcterms:modified>
</cp:coreProperties>
</file>