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661" r:id="rId2"/>
    <p:sldMasterId id="2147483679" r:id="rId3"/>
    <p:sldMasterId id="2147483697" r:id="rId4"/>
    <p:sldMasterId id="2147483715" r:id="rId5"/>
  </p:sldMasterIdLst>
  <p:notesMasterIdLst>
    <p:notesMasterId r:id="rId23"/>
  </p:notesMasterIdLst>
  <p:sldIdLst>
    <p:sldId id="258" r:id="rId6"/>
    <p:sldId id="297" r:id="rId7"/>
    <p:sldId id="261" r:id="rId8"/>
    <p:sldId id="1987" r:id="rId9"/>
    <p:sldId id="300" r:id="rId10"/>
    <p:sldId id="299" r:id="rId11"/>
    <p:sldId id="288" r:id="rId12"/>
    <p:sldId id="312" r:id="rId13"/>
    <p:sldId id="314" r:id="rId14"/>
    <p:sldId id="324" r:id="rId15"/>
    <p:sldId id="290" r:id="rId16"/>
    <p:sldId id="1986" r:id="rId17"/>
    <p:sldId id="294" r:id="rId18"/>
    <p:sldId id="295" r:id="rId19"/>
    <p:sldId id="293" r:id="rId20"/>
    <p:sldId id="26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E8C2F-7E54-4115-A4B8-2A8F217649AC}" v="2" dt="2019-10-11T18:32:56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Van Lowe" userId="490d7c57100f2c9d" providerId="LiveId" clId="{487E3DDE-C337-4E38-9C50-29095F184165}"/>
    <pc:docChg chg="custSel addSld delSld modSld">
      <pc:chgData name="Leonard Van Lowe" userId="490d7c57100f2c9d" providerId="LiveId" clId="{487E3DDE-C337-4E38-9C50-29095F184165}" dt="2019-10-11T18:33:05.051" v="97" actId="2696"/>
      <pc:docMkLst>
        <pc:docMk/>
      </pc:docMkLst>
      <pc:sldChg chg="modSp">
        <pc:chgData name="Leonard Van Lowe" userId="490d7c57100f2c9d" providerId="LiveId" clId="{487E3DDE-C337-4E38-9C50-29095F184165}" dt="2019-10-11T18:29:04.428" v="8" actId="14100"/>
        <pc:sldMkLst>
          <pc:docMk/>
          <pc:sldMk cId="2322133004" sldId="258"/>
        </pc:sldMkLst>
        <pc:spChg chg="mod">
          <ac:chgData name="Leonard Van Lowe" userId="490d7c57100f2c9d" providerId="LiveId" clId="{487E3DDE-C337-4E38-9C50-29095F184165}" dt="2019-10-11T18:29:04.428" v="8" actId="14100"/>
          <ac:spMkLst>
            <pc:docMk/>
            <pc:sldMk cId="2322133004" sldId="258"/>
            <ac:spMk id="5" creationId="{00000000-0000-0000-0000-000000000000}"/>
          </ac:spMkLst>
        </pc:spChg>
      </pc:sldChg>
      <pc:sldChg chg="del">
        <pc:chgData name="Leonard Van Lowe" userId="490d7c57100f2c9d" providerId="LiveId" clId="{487E3DDE-C337-4E38-9C50-29095F184165}" dt="2019-10-11T18:32:18.604" v="94" actId="2696"/>
        <pc:sldMkLst>
          <pc:docMk/>
          <pc:sldMk cId="2729719440" sldId="296"/>
        </pc:sldMkLst>
      </pc:sldChg>
      <pc:sldChg chg="modSp">
        <pc:chgData name="Leonard Van Lowe" userId="490d7c57100f2c9d" providerId="LiveId" clId="{487E3DDE-C337-4E38-9C50-29095F184165}" dt="2019-10-11T18:31:37.810" v="93" actId="20577"/>
        <pc:sldMkLst>
          <pc:docMk/>
          <pc:sldMk cId="3807593312" sldId="300"/>
        </pc:sldMkLst>
        <pc:spChg chg="mod">
          <ac:chgData name="Leonard Van Lowe" userId="490d7c57100f2c9d" providerId="LiveId" clId="{487E3DDE-C337-4E38-9C50-29095F184165}" dt="2019-10-11T18:31:06.246" v="64" actId="20577"/>
          <ac:spMkLst>
            <pc:docMk/>
            <pc:sldMk cId="3807593312" sldId="300"/>
            <ac:spMk id="616" creationId="{00000000-0000-0000-0000-000000000000}"/>
          </ac:spMkLst>
        </pc:spChg>
        <pc:spChg chg="mod">
          <ac:chgData name="Leonard Van Lowe" userId="490d7c57100f2c9d" providerId="LiveId" clId="{487E3DDE-C337-4E38-9C50-29095F184165}" dt="2019-10-11T18:31:37.810" v="93" actId="20577"/>
          <ac:spMkLst>
            <pc:docMk/>
            <pc:sldMk cId="3807593312" sldId="300"/>
            <ac:spMk id="619" creationId="{00000000-0000-0000-0000-000000000000}"/>
          </ac:spMkLst>
        </pc:spChg>
      </pc:sldChg>
      <pc:sldChg chg="del">
        <pc:chgData name="Leonard Van Lowe" userId="490d7c57100f2c9d" providerId="LiveId" clId="{487E3DDE-C337-4E38-9C50-29095F184165}" dt="2019-10-11T18:33:01.668" v="96" actId="2696"/>
        <pc:sldMkLst>
          <pc:docMk/>
          <pc:sldMk cId="4080682778" sldId="1983"/>
        </pc:sldMkLst>
      </pc:sldChg>
      <pc:sldChg chg="modSp">
        <pc:chgData name="Leonard Van Lowe" userId="490d7c57100f2c9d" providerId="LiveId" clId="{487E3DDE-C337-4E38-9C50-29095F184165}" dt="2019-10-11T18:30:34.760" v="47" actId="20577"/>
        <pc:sldMkLst>
          <pc:docMk/>
          <pc:sldMk cId="3442435001" sldId="1987"/>
        </pc:sldMkLst>
        <pc:spChg chg="mod">
          <ac:chgData name="Leonard Van Lowe" userId="490d7c57100f2c9d" providerId="LiveId" clId="{487E3DDE-C337-4E38-9C50-29095F184165}" dt="2019-10-11T18:30:34.760" v="47" actId="20577"/>
          <ac:spMkLst>
            <pc:docMk/>
            <pc:sldMk cId="3442435001" sldId="1987"/>
            <ac:spMk id="4" creationId="{00000000-0000-0000-0000-000000000000}"/>
          </ac:spMkLst>
        </pc:spChg>
      </pc:sldChg>
      <pc:sldChg chg="add del">
        <pc:chgData name="Leonard Van Lowe" userId="490d7c57100f2c9d" providerId="LiveId" clId="{487E3DDE-C337-4E38-9C50-29095F184165}" dt="2019-10-11T18:33:05.051" v="97" actId="2696"/>
        <pc:sldMkLst>
          <pc:docMk/>
          <pc:sldMk cId="2508710815" sldId="19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A8B6-E811-4579-BFFA-3FC3DDB5A58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524E0-A276-4FD3-A7BB-2AA57C08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39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9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1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0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0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2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3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DDB1C8-BABC-4722-AFCC-130D14D20E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34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DDB1C8-BABC-4722-AFCC-130D14D20E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60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DDB1C8-BABC-4722-AFCC-130D14D20E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42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DDB1C8-BABC-4722-AFCC-130D14D20E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81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1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1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2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71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2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1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89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06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247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Non-bulleted text">
    <p:bg>
      <p:bgPr>
        <a:solidFill>
          <a:srgbClr val="1D4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9605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362">
              <a:lnSpc>
                <a:spcPct val="90000"/>
              </a:lnSpc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269238" y="1189177"/>
            <a:ext cx="11653524" cy="34488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indent="0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indent="224097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indent="448192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indent="672290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848071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3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5528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259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2" y="3185266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4" y="3185266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2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4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4"/>
            <a:ext cx="6720051" cy="1232464"/>
          </a:xfrm>
        </p:spPr>
        <p:txBody>
          <a:bodyPr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1" y="5029201"/>
            <a:ext cx="6872492" cy="46325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0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8013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8" y="3187884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253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1" y="3187136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9306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2" y="3189726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87131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8" y="3187136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6112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2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90298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1" y="3187136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1138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63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5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811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4924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0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1"/>
            <a:ext cx="5487829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431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00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62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07319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35024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3476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78563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Non-bulleted text">
    <p:bg>
      <p:bgPr>
        <a:solidFill>
          <a:srgbClr val="1D4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9605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362">
              <a:lnSpc>
                <a:spcPct val="90000"/>
              </a:lnSpc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269238" y="1189177"/>
            <a:ext cx="11653524" cy="34488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indent="0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indent="224097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indent="448192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indent="672290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1713512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691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2" y="3185266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4" y="3185266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2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4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4"/>
            <a:ext cx="6720051" cy="1232464"/>
          </a:xfrm>
        </p:spPr>
        <p:txBody>
          <a:bodyPr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1" y="5029201"/>
            <a:ext cx="6872492" cy="46325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0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846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8" y="3187884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9259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1" y="3187136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121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2" y="3189726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39721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8" y="3187136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448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2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92023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1" y="3187136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22514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6019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3553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144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311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0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1"/>
            <a:ext cx="5487829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782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73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909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9915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651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625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67035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2" y="3185266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4" y="3185266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2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4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4"/>
            <a:ext cx="6720051" cy="1232464"/>
          </a:xfrm>
        </p:spPr>
        <p:txBody>
          <a:bodyPr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1" y="5029201"/>
            <a:ext cx="6872492" cy="46325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0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0146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8" y="3187884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4518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1" y="3187136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31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338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2" y="3189726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23145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8" y="3187136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16462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2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63683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1" y="3187136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69773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7737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2391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8045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0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1"/>
            <a:ext cx="5487829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1419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0510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72972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016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39205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6943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3709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49254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2" y="3185266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4" y="3185266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2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4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4"/>
            <a:ext cx="6720051" cy="1232464"/>
          </a:xfrm>
        </p:spPr>
        <p:txBody>
          <a:bodyPr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1" y="5029201"/>
            <a:ext cx="6872492" cy="46325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0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409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8" y="3187884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2447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1" y="3187136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1364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2" y="3189726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85597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8" y="3187136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0738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2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2068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27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1" y="3187136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87084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745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841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1578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0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1"/>
            <a:ext cx="5487829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01939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7215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39031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471515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001060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352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66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29309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9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22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3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733" r:id="rId18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01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6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8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ttin-but.net/" TargetMode="External"/><Relationship Id="rId2" Type="http://schemas.openxmlformats.org/officeDocument/2006/relationships/hyperlink" Target="mailto:van@nuttin-but.net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azure.microsoft.com/en-us/services/event-grid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azure.microsoft.com/en-us/services/storage/?v=16.50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hyperlink" Target="https://azure.microsoft.com/en-us/services/stream-analytics/" TargetMode="External"/><Relationship Id="rId5" Type="http://schemas.openxmlformats.org/officeDocument/2006/relationships/image" Target="../media/image13.png"/><Relationship Id="rId15" Type="http://schemas.openxmlformats.org/officeDocument/2006/relationships/hyperlink" Target="https://azure.microsoft.com/en-us/services/active-directory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azure.microsoft.com/en-us/services/cosmos-db/" TargetMode="External"/><Relationship Id="rId9" Type="http://schemas.openxmlformats.org/officeDocument/2006/relationships/hyperlink" Target="https://azure.microsoft.com/en-us/services/bot-service/" TargetMode="External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h@azureFunctionsttp://msdn.microsoft.com/en-us/vstudio/ff796201" TargetMode="External"/><Relationship Id="rId7" Type="http://schemas.openxmlformats.org/officeDocument/2006/relationships/hyperlink" Target="http://www.lightswitchhelpwebsit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msft.social/dEyIr5" TargetMode="External"/><Relationship Id="rId5" Type="http://schemas.openxmlformats.org/officeDocument/2006/relationships/hyperlink" Target="https://azure.microsoft.com/en-us/blog/" TargetMode="External"/><Relationship Id="rId4" Type="http://schemas.openxmlformats.org/officeDocument/2006/relationships/hyperlink" Target="https://docs.microsoft.com/en-us/azure/azure-func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9248" y="228599"/>
            <a:ext cx="11151917" cy="18812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Adventures in Azure Function: Beyond HTTP Triggers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20701" y="2397204"/>
            <a:ext cx="11149013" cy="32624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L. (Van) Van Lowe</a:t>
            </a:r>
          </a:p>
          <a:p>
            <a:pPr marL="0" indent="0" algn="ctr">
              <a:buNone/>
            </a:pPr>
            <a:r>
              <a:rPr lang="en-US" sz="4000" dirty="0"/>
              <a:t>Twitter: </a:t>
            </a:r>
            <a:r>
              <a:rPr lang="en-US" sz="4000" dirty="0" err="1"/>
              <a:t>lvanlowe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Email: </a:t>
            </a:r>
            <a:r>
              <a:rPr lang="en-US" sz="4000" dirty="0">
                <a:hlinkClick r:id="rId2"/>
              </a:rPr>
              <a:t>van@nuttin-but.net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Web: </a:t>
            </a:r>
            <a:r>
              <a:rPr lang="en-US" sz="4000" dirty="0">
                <a:hlinkClick r:id="rId3"/>
              </a:rPr>
              <a:t>www.nuttin-but.net</a:t>
            </a:r>
            <a:r>
              <a:rPr lang="en-US" sz="4000" dirty="0"/>
              <a:t> 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213300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373446-CCFC-40B0-80A8-4B4E6E4E8B01}"/>
              </a:ext>
            </a:extLst>
          </p:cNvPr>
          <p:cNvSpPr txBox="1"/>
          <p:nvPr/>
        </p:nvSpPr>
        <p:spPr>
          <a:xfrm>
            <a:off x="896624" y="1604769"/>
            <a:ext cx="1406799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85000">
                      <a:srgbClr val="1A1A1A"/>
                    </a:gs>
                  </a:gsLst>
                  <a:lin ang="162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1B57A-DB8D-420B-94CA-45F089D8135D}"/>
              </a:ext>
            </a:extLst>
          </p:cNvPr>
          <p:cNvSpPr txBox="1"/>
          <p:nvPr/>
        </p:nvSpPr>
        <p:spPr>
          <a:xfrm>
            <a:off x="7039842" y="1604769"/>
            <a:ext cx="968353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0D0D0D"/>
                    </a:gs>
                    <a:gs pos="85000">
                      <a:srgbClr val="0D0D0D"/>
                    </a:gs>
                  </a:gsLst>
                  <a:lin ang="162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Platform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1E8AEF-7049-4649-B4CA-150EB55CC6F3}"/>
              </a:ext>
            </a:extLst>
          </p:cNvPr>
          <p:cNvGrpSpPr/>
          <p:nvPr/>
        </p:nvGrpSpPr>
        <p:grpSpPr>
          <a:xfrm>
            <a:off x="463392" y="3591840"/>
            <a:ext cx="2320752" cy="743824"/>
            <a:chOff x="601720" y="3946072"/>
            <a:chExt cx="2367288" cy="7587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D8068F-94B8-48F5-8767-5F358FFF3DB6}"/>
                </a:ext>
              </a:extLst>
            </p:cNvPr>
            <p:cNvSpPr/>
            <p:nvPr/>
          </p:nvSpPr>
          <p:spPr bwMode="auto">
            <a:xfrm>
              <a:off x="601720" y="3946072"/>
              <a:ext cx="2367288" cy="75873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439" tIns="143346" rIns="179183" bIns="1433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Local development</a:t>
              </a:r>
            </a:p>
          </p:txBody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62B5A517-0113-4BE7-872C-9FD89634B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20" y="4159583"/>
              <a:ext cx="367846" cy="331718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592" tIns="44796" rIns="89592" bIns="447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6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2E750D-C1B5-4279-B95A-4342C835F6B9}"/>
              </a:ext>
            </a:extLst>
          </p:cNvPr>
          <p:cNvGrpSpPr/>
          <p:nvPr/>
        </p:nvGrpSpPr>
        <p:grpSpPr>
          <a:xfrm>
            <a:off x="463392" y="4376379"/>
            <a:ext cx="2320752" cy="743824"/>
            <a:chOff x="601720" y="4726013"/>
            <a:chExt cx="2367288" cy="7587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130140-86BE-48B1-85AA-B56283B0A77F}"/>
                </a:ext>
              </a:extLst>
            </p:cNvPr>
            <p:cNvSpPr/>
            <p:nvPr/>
          </p:nvSpPr>
          <p:spPr bwMode="auto">
            <a:xfrm>
              <a:off x="601720" y="4726013"/>
              <a:ext cx="2367288" cy="75873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439" tIns="143346" rIns="179183" bIns="1433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Monitoring</a:t>
              </a: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C9EE7FDE-5236-4B75-A4B4-0FA2B65E2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921" y="4879959"/>
              <a:ext cx="412843" cy="441308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592" tIns="44796" rIns="89592" bIns="447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6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737CA-F03A-427B-8D49-3DA6889E261E}"/>
              </a:ext>
            </a:extLst>
          </p:cNvPr>
          <p:cNvGrpSpPr/>
          <p:nvPr/>
        </p:nvGrpSpPr>
        <p:grpSpPr>
          <a:xfrm>
            <a:off x="413231" y="2026481"/>
            <a:ext cx="2373588" cy="740104"/>
            <a:chOff x="550553" y="2389348"/>
            <a:chExt cx="2421183" cy="7549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BE10B6-E920-460C-8C79-746B674B0159}"/>
                </a:ext>
              </a:extLst>
            </p:cNvPr>
            <p:cNvSpPr/>
            <p:nvPr/>
          </p:nvSpPr>
          <p:spPr bwMode="auto">
            <a:xfrm>
              <a:off x="601721" y="2389348"/>
              <a:ext cx="2370015" cy="75494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439" tIns="143346" rIns="179183" bIns="1433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IDE support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DF97BB3-7406-4B2A-A29D-8C8F111D2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4612" b="31602"/>
            <a:stretch/>
          </p:blipFill>
          <p:spPr>
            <a:xfrm>
              <a:off x="550553" y="2579931"/>
              <a:ext cx="925579" cy="37377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380561-A75B-4FBF-9831-58AEF7CB8967}"/>
              </a:ext>
            </a:extLst>
          </p:cNvPr>
          <p:cNvGrpSpPr/>
          <p:nvPr/>
        </p:nvGrpSpPr>
        <p:grpSpPr>
          <a:xfrm>
            <a:off x="463392" y="2807301"/>
            <a:ext cx="2320752" cy="743824"/>
            <a:chOff x="601720" y="3168541"/>
            <a:chExt cx="2367288" cy="7587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F74A60-080D-4AC7-8E0A-8C87B6DE9563}"/>
                </a:ext>
              </a:extLst>
            </p:cNvPr>
            <p:cNvSpPr/>
            <p:nvPr/>
          </p:nvSpPr>
          <p:spPr bwMode="auto">
            <a:xfrm>
              <a:off x="601720" y="3168541"/>
              <a:ext cx="2367288" cy="75873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439" tIns="143346" rIns="179183" bIns="1433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Integrated DevOps</a:t>
              </a:r>
            </a:p>
          </p:txBody>
        </p:sp>
        <p:sp>
          <p:nvSpPr>
            <p:cNvPr id="17" name="arrow_5">
              <a:extLst>
                <a:ext uri="{FF2B5EF4-FFF2-40B4-BE49-F238E27FC236}">
                  <a16:creationId xmlns:a16="http://schemas.microsoft.com/office/drawing/2014/main" id="{5DBB2518-863C-4465-8FAE-4293E5BFD02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1249" y="3362353"/>
              <a:ext cx="364188" cy="365656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EC6E4F-021A-4D7B-9277-248D61AAACEE}"/>
              </a:ext>
            </a:extLst>
          </p:cNvPr>
          <p:cNvGrpSpPr/>
          <p:nvPr/>
        </p:nvGrpSpPr>
        <p:grpSpPr>
          <a:xfrm>
            <a:off x="463392" y="5160919"/>
            <a:ext cx="2320752" cy="743824"/>
            <a:chOff x="601720" y="5505956"/>
            <a:chExt cx="2367288" cy="7587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94548A-FF4D-48BA-A273-FD7578F89922}"/>
                </a:ext>
              </a:extLst>
            </p:cNvPr>
            <p:cNvSpPr/>
            <p:nvPr/>
          </p:nvSpPr>
          <p:spPr bwMode="auto">
            <a:xfrm>
              <a:off x="601720" y="5505956"/>
              <a:ext cx="2367288" cy="75873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439" tIns="143346" rIns="179183" bIns="1433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Visual debug history</a:t>
              </a:r>
            </a:p>
          </p:txBody>
        </p:sp>
        <p:sp>
          <p:nvSpPr>
            <p:cNvPr id="18" name="Eye">
              <a:extLst>
                <a:ext uri="{FF2B5EF4-FFF2-40B4-BE49-F238E27FC236}">
                  <a16:creationId xmlns:a16="http://schemas.microsoft.com/office/drawing/2014/main" id="{5C340077-B88F-4443-BC1D-9BF54093D4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7661" y="5787155"/>
              <a:ext cx="411363" cy="227122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AF9C7C9-C907-4394-9026-C151EC9A8854}"/>
              </a:ext>
            </a:extLst>
          </p:cNvPr>
          <p:cNvGrpSpPr/>
          <p:nvPr/>
        </p:nvGrpSpPr>
        <p:grpSpPr>
          <a:xfrm>
            <a:off x="3301921" y="4789901"/>
            <a:ext cx="1320348" cy="1114842"/>
            <a:chOff x="3585591" y="4952685"/>
            <a:chExt cx="1346824" cy="113719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394B161-AA4B-490D-8472-387BD3EE1D67}"/>
                </a:ext>
              </a:extLst>
            </p:cNvPr>
            <p:cNvSpPr/>
            <p:nvPr/>
          </p:nvSpPr>
          <p:spPr bwMode="auto">
            <a:xfrm>
              <a:off x="3585591" y="4952685"/>
              <a:ext cx="1346824" cy="1137197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46" rIns="0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pic>
          <p:nvPicPr>
            <p:cNvPr id="41" name="Picture 2" descr="Image result for azure cosmos db icon">
              <a:hlinkClick r:id="rId4"/>
              <a:extLst>
                <a:ext uri="{FF2B5EF4-FFF2-40B4-BE49-F238E27FC236}">
                  <a16:creationId xmlns:a16="http://schemas.microsoft.com/office/drawing/2014/main" id="{72317771-4B6E-4C57-9D33-F51E0F465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828" y="5517841"/>
              <a:ext cx="813467" cy="42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6CC29BD-1BA0-4D60-8D53-58D4E94823F8}"/>
              </a:ext>
            </a:extLst>
          </p:cNvPr>
          <p:cNvGrpSpPr/>
          <p:nvPr/>
        </p:nvGrpSpPr>
        <p:grpSpPr>
          <a:xfrm>
            <a:off x="4720022" y="4789901"/>
            <a:ext cx="1320348" cy="1114842"/>
            <a:chOff x="5005810" y="4952685"/>
            <a:chExt cx="1346824" cy="113719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199C7C-831B-4682-B664-9105C408E312}"/>
                </a:ext>
              </a:extLst>
            </p:cNvPr>
            <p:cNvSpPr/>
            <p:nvPr/>
          </p:nvSpPr>
          <p:spPr bwMode="auto">
            <a:xfrm>
              <a:off x="5005810" y="4952685"/>
              <a:ext cx="1346824" cy="1137197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46" rIns="0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pic>
          <p:nvPicPr>
            <p:cNvPr id="42" name="Picture 41">
              <a:hlinkClick r:id="rId7"/>
              <a:extLst>
                <a:ext uri="{FF2B5EF4-FFF2-40B4-BE49-F238E27FC236}">
                  <a16:creationId xmlns:a16="http://schemas.microsoft.com/office/drawing/2014/main" id="{3973A744-D106-41F6-94A8-41977AF97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34326" y="5517841"/>
              <a:ext cx="489792" cy="4246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E09794-A921-419D-9751-47176AB9C44D}"/>
              </a:ext>
            </a:extLst>
          </p:cNvPr>
          <p:cNvGrpSpPr/>
          <p:nvPr/>
        </p:nvGrpSpPr>
        <p:grpSpPr>
          <a:xfrm>
            <a:off x="7572894" y="4789901"/>
            <a:ext cx="1320348" cy="1114842"/>
            <a:chOff x="10686688" y="4952685"/>
            <a:chExt cx="1346824" cy="1137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FAE3BB-1EF7-4909-8479-8B84150E2772}"/>
                </a:ext>
              </a:extLst>
            </p:cNvPr>
            <p:cNvSpPr/>
            <p:nvPr/>
          </p:nvSpPr>
          <p:spPr bwMode="auto">
            <a:xfrm>
              <a:off x="10686688" y="4952685"/>
              <a:ext cx="1346824" cy="1137197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46" rIns="0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3" name="Picture 6" descr="Related image">
              <a:hlinkClick r:id="rId9"/>
              <a:extLst>
                <a:ext uri="{FF2B5EF4-FFF2-40B4-BE49-F238E27FC236}">
                  <a16:creationId xmlns:a16="http://schemas.microsoft.com/office/drawing/2014/main" id="{E6A504A8-0CC5-4F46-9AC2-0234D61E01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077236" y="5541647"/>
              <a:ext cx="565728" cy="389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8F0462-1F94-4C18-997B-8FFE5B66D129}"/>
              </a:ext>
            </a:extLst>
          </p:cNvPr>
          <p:cNvGrpSpPr/>
          <p:nvPr/>
        </p:nvGrpSpPr>
        <p:grpSpPr>
          <a:xfrm>
            <a:off x="6154793" y="4789901"/>
            <a:ext cx="1320348" cy="1114842"/>
            <a:chOff x="9266469" y="4952685"/>
            <a:chExt cx="1346824" cy="11371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49B0BA-1DA2-4636-BF4D-32B276BEFED7}"/>
                </a:ext>
              </a:extLst>
            </p:cNvPr>
            <p:cNvSpPr/>
            <p:nvPr/>
          </p:nvSpPr>
          <p:spPr bwMode="auto">
            <a:xfrm>
              <a:off x="9266469" y="4952685"/>
              <a:ext cx="1346824" cy="1137197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46" rIns="0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pic>
          <p:nvPicPr>
            <p:cNvPr id="44" name="Picture 8" descr="Image result for azure stream analytics icon">
              <a:hlinkClick r:id="rId11"/>
              <a:extLst>
                <a:ext uri="{FF2B5EF4-FFF2-40B4-BE49-F238E27FC236}">
                  <a16:creationId xmlns:a16="http://schemas.microsoft.com/office/drawing/2014/main" id="{FC677BA8-4197-4CFA-B89F-F4229C95B7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228" b="7991"/>
            <a:stretch/>
          </p:blipFill>
          <p:spPr bwMode="auto">
            <a:xfrm>
              <a:off x="9666077" y="5493995"/>
              <a:ext cx="547608" cy="464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CB7D50-C4A8-4230-9487-942327416754}"/>
              </a:ext>
            </a:extLst>
          </p:cNvPr>
          <p:cNvGrpSpPr/>
          <p:nvPr/>
        </p:nvGrpSpPr>
        <p:grpSpPr>
          <a:xfrm>
            <a:off x="10423440" y="4789901"/>
            <a:ext cx="1320348" cy="1114842"/>
            <a:chOff x="7846249" y="4952685"/>
            <a:chExt cx="1346824" cy="11371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1894BD1-3485-442C-8FE7-528E265052A6}"/>
                </a:ext>
              </a:extLst>
            </p:cNvPr>
            <p:cNvSpPr/>
            <p:nvPr/>
          </p:nvSpPr>
          <p:spPr bwMode="auto">
            <a:xfrm>
              <a:off x="7846249" y="4952685"/>
              <a:ext cx="1346824" cy="1137197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46" rIns="0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pic>
          <p:nvPicPr>
            <p:cNvPr id="45" name="Picture 10" descr="Image result for azure IoT icon">
              <a:hlinkClick r:id="rId13"/>
              <a:extLst>
                <a:ext uri="{FF2B5EF4-FFF2-40B4-BE49-F238E27FC236}">
                  <a16:creationId xmlns:a16="http://schemas.microsoft.com/office/drawing/2014/main" id="{438C95F1-36C6-44A7-B143-54721927BB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313003" y="5523738"/>
              <a:ext cx="413316" cy="40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6CFDEA-9096-4A76-A348-7A1C8F7B9605}"/>
              </a:ext>
            </a:extLst>
          </p:cNvPr>
          <p:cNvGrpSpPr/>
          <p:nvPr/>
        </p:nvGrpSpPr>
        <p:grpSpPr>
          <a:xfrm>
            <a:off x="9005339" y="4789901"/>
            <a:ext cx="1320348" cy="1114842"/>
            <a:chOff x="6426030" y="4952685"/>
            <a:chExt cx="1346824" cy="113719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B8E2F0-428C-4D19-ACED-321431CF5662}"/>
                </a:ext>
              </a:extLst>
            </p:cNvPr>
            <p:cNvSpPr/>
            <p:nvPr/>
          </p:nvSpPr>
          <p:spPr bwMode="auto">
            <a:xfrm>
              <a:off x="6426030" y="4952685"/>
              <a:ext cx="1346824" cy="1137197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46" rIns="0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8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pic>
          <p:nvPicPr>
            <p:cNvPr id="46" name="Picture 12" descr="Image result for azure active directory icon">
              <a:hlinkClick r:id="rId15"/>
              <a:extLst>
                <a:ext uri="{FF2B5EF4-FFF2-40B4-BE49-F238E27FC236}">
                  <a16:creationId xmlns:a16="http://schemas.microsoft.com/office/drawing/2014/main" id="{5E3D22DB-A577-4DC7-8CB1-DE4A52754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820" y="5505031"/>
              <a:ext cx="453241" cy="45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4B50CB9-F389-4988-96F3-7A680AC36FF4}"/>
              </a:ext>
            </a:extLst>
          </p:cNvPr>
          <p:cNvSpPr/>
          <p:nvPr/>
        </p:nvSpPr>
        <p:spPr bwMode="auto">
          <a:xfrm>
            <a:off x="9005339" y="2026481"/>
            <a:ext cx="2738449" cy="593590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3318" tIns="146243" rIns="182802" bIns="146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19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Logic Apps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74B885-E590-4BFF-871E-47BDF5E04F6E}"/>
              </a:ext>
            </a:extLst>
          </p:cNvPr>
          <p:cNvSpPr/>
          <p:nvPr/>
        </p:nvSpPr>
        <p:spPr bwMode="auto">
          <a:xfrm>
            <a:off x="9005339" y="2620071"/>
            <a:ext cx="2738449" cy="2086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2" tIns="146243" rIns="182802" bIns="146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85000">
                      <a:srgbClr val="1A1A1A"/>
                    </a:gs>
                  </a:gsLst>
                  <a:lin ang="162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Design workflows and orchestrate processes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D78602-2EA4-47AA-9B83-0E3BF801A738}"/>
              </a:ext>
            </a:extLst>
          </p:cNvPr>
          <p:cNvGrpSpPr/>
          <p:nvPr/>
        </p:nvGrpSpPr>
        <p:grpSpPr>
          <a:xfrm>
            <a:off x="9213865" y="2192807"/>
            <a:ext cx="489221" cy="267904"/>
            <a:chOff x="7712710" y="2866532"/>
            <a:chExt cx="900970" cy="4933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D8050C-9579-4249-BFA9-EA5079CA4465}"/>
                </a:ext>
              </a:extLst>
            </p:cNvPr>
            <p:cNvSpPr/>
            <p:nvPr/>
          </p:nvSpPr>
          <p:spPr bwMode="auto">
            <a:xfrm>
              <a:off x="8088848" y="2869853"/>
              <a:ext cx="148000" cy="148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3" tIns="143346" rIns="179183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B5B6C-BEBD-4485-A424-BCB1E9043756}"/>
                </a:ext>
              </a:extLst>
            </p:cNvPr>
            <p:cNvSpPr/>
            <p:nvPr/>
          </p:nvSpPr>
          <p:spPr bwMode="auto">
            <a:xfrm>
              <a:off x="8263038" y="3207942"/>
              <a:ext cx="148000" cy="148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3" tIns="143346" rIns="179183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DD8562-56AC-40EA-A24E-283670BCAEC2}"/>
                </a:ext>
              </a:extLst>
            </p:cNvPr>
            <p:cNvSpPr/>
            <p:nvPr/>
          </p:nvSpPr>
          <p:spPr bwMode="auto">
            <a:xfrm>
              <a:off x="7912395" y="3207942"/>
              <a:ext cx="148000" cy="148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3" tIns="143346" rIns="179183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1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581058D7-0A4D-435A-AF68-DFBB15C9FA01}"/>
                </a:ext>
              </a:extLst>
            </p:cNvPr>
            <p:cNvSpPr/>
            <p:nvPr/>
          </p:nvSpPr>
          <p:spPr>
            <a:xfrm rot="5400000">
              <a:off x="8069263" y="2936571"/>
              <a:ext cx="184907" cy="347471"/>
            </a:xfrm>
            <a:prstGeom prst="leftBrace">
              <a:avLst>
                <a:gd name="adj1" fmla="val 51383"/>
                <a:gd name="adj2" fmla="val 50000"/>
              </a:avLst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36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0BBE604B-BD6B-4782-9285-5FF0CC2A3B56}"/>
                </a:ext>
              </a:extLst>
            </p:cNvPr>
            <p:cNvSpPr/>
            <p:nvPr/>
          </p:nvSpPr>
          <p:spPr>
            <a:xfrm rot="10800000">
              <a:off x="8469317" y="2866532"/>
              <a:ext cx="144363" cy="493385"/>
            </a:xfrm>
            <a:prstGeom prst="leftBrace">
              <a:avLst>
                <a:gd name="adj1" fmla="val 51383"/>
                <a:gd name="adj2" fmla="val 50000"/>
              </a:avLst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36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084F970E-4DE1-4946-89E8-D57DC0822BE1}"/>
                </a:ext>
              </a:extLst>
            </p:cNvPr>
            <p:cNvSpPr/>
            <p:nvPr/>
          </p:nvSpPr>
          <p:spPr>
            <a:xfrm rot="10800000" flipH="1">
              <a:off x="7712710" y="2866532"/>
              <a:ext cx="144363" cy="493385"/>
            </a:xfrm>
            <a:prstGeom prst="leftBrace">
              <a:avLst>
                <a:gd name="adj1" fmla="val 51383"/>
                <a:gd name="adj2" fmla="val 50000"/>
              </a:avLst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36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D1A25-88F9-4638-879E-16E8957D7786}"/>
              </a:ext>
            </a:extLst>
          </p:cNvPr>
          <p:cNvSpPr/>
          <p:nvPr/>
        </p:nvSpPr>
        <p:spPr bwMode="auto">
          <a:xfrm>
            <a:off x="3301922" y="2026481"/>
            <a:ext cx="2738449" cy="593590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7140" tIns="146243" rIns="182802" bIns="146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19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Event Grid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12F917-D969-475C-8A98-F0C17FE92305}"/>
              </a:ext>
            </a:extLst>
          </p:cNvPr>
          <p:cNvSpPr/>
          <p:nvPr/>
        </p:nvSpPr>
        <p:spPr bwMode="auto">
          <a:xfrm>
            <a:off x="3301922" y="2620071"/>
            <a:ext cx="2738449" cy="2086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2" tIns="146243" rIns="182802" bIns="146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85000">
                      <a:srgbClr val="1A1A1A"/>
                    </a:gs>
                  </a:gsLst>
                  <a:lin ang="16200000" scaled="1"/>
                </a:gra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Manage all events that can trigger code or logic</a:t>
            </a:r>
            <a:endParaRPr kumimoji="0" lang="en-US" sz="1567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1A1A1A"/>
                  </a:gs>
                  <a:gs pos="85000">
                    <a:srgbClr val="1A1A1A"/>
                  </a:gs>
                </a:gsLst>
                <a:lin ang="16200000" scaled="1"/>
              </a:gra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Picture 14" descr="Image result for azure event grid">
            <a:extLst>
              <a:ext uri="{FF2B5EF4-FFF2-40B4-BE49-F238E27FC236}">
                <a16:creationId xmlns:a16="http://schemas.microsoft.com/office/drawing/2014/main" id="{D24DB97F-BBEA-4AEE-AACE-B79A5797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5487" y="2154947"/>
            <a:ext cx="643607" cy="3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B691493-6F82-46FA-B20C-9E12AF29D2BC}"/>
              </a:ext>
            </a:extLst>
          </p:cNvPr>
          <p:cNvSpPr/>
          <p:nvPr/>
        </p:nvSpPr>
        <p:spPr bwMode="auto">
          <a:xfrm>
            <a:off x="6154794" y="2026481"/>
            <a:ext cx="2738449" cy="593590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961" tIns="146243" rIns="182802" bIns="146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19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Functions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B58EEA-B18C-4890-A545-E250DB7649C6}"/>
              </a:ext>
            </a:extLst>
          </p:cNvPr>
          <p:cNvSpPr/>
          <p:nvPr/>
        </p:nvSpPr>
        <p:spPr bwMode="auto">
          <a:xfrm>
            <a:off x="6154794" y="2620071"/>
            <a:ext cx="2738449" cy="2086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2" tIns="146243" rIns="182802" bIns="146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85000">
                      <a:srgbClr val="1A1A1A"/>
                    </a:gs>
                  </a:gsLst>
                  <a:lin ang="162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Execute your code based on events you specify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CCE251F-BA56-4CF0-958C-5806437B5F84}"/>
              </a:ext>
            </a:extLst>
          </p:cNvPr>
          <p:cNvGrpSpPr/>
          <p:nvPr/>
        </p:nvGrpSpPr>
        <p:grpSpPr>
          <a:xfrm>
            <a:off x="6340178" y="2165730"/>
            <a:ext cx="471899" cy="315095"/>
            <a:chOff x="6795675" y="2984792"/>
            <a:chExt cx="651897" cy="435283"/>
          </a:xfrm>
          <a:solidFill>
            <a:schemeClr val="bg1"/>
          </a:solidFill>
        </p:grpSpPr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61CF71F0-A2A2-49F0-806D-4CB5307EA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20" y="2984792"/>
              <a:ext cx="263807" cy="435283"/>
            </a:xfrm>
            <a:custGeom>
              <a:avLst/>
              <a:gdLst>
                <a:gd name="T0" fmla="*/ 160 w 160"/>
                <a:gd name="T1" fmla="*/ 82 h 264"/>
                <a:gd name="T2" fmla="*/ 143 w 160"/>
                <a:gd name="T3" fmla="*/ 82 h 264"/>
                <a:gd name="T4" fmla="*/ 105 w 160"/>
                <a:gd name="T5" fmla="*/ 82 h 264"/>
                <a:gd name="T6" fmla="*/ 149 w 160"/>
                <a:gd name="T7" fmla="*/ 0 h 264"/>
                <a:gd name="T8" fmla="*/ 41 w 160"/>
                <a:gd name="T9" fmla="*/ 0 h 264"/>
                <a:gd name="T10" fmla="*/ 0 w 160"/>
                <a:gd name="T11" fmla="*/ 136 h 264"/>
                <a:gd name="T12" fmla="*/ 55 w 160"/>
                <a:gd name="T13" fmla="*/ 136 h 264"/>
                <a:gd name="T14" fmla="*/ 28 w 160"/>
                <a:gd name="T15" fmla="*/ 264 h 264"/>
                <a:gd name="T16" fmla="*/ 160 w 160"/>
                <a:gd name="T17" fmla="*/ 82 h 264"/>
                <a:gd name="T18" fmla="*/ 23 w 160"/>
                <a:gd name="T19" fmla="*/ 120 h 264"/>
                <a:gd name="T20" fmla="*/ 53 w 160"/>
                <a:gd name="T21" fmla="*/ 17 h 264"/>
                <a:gd name="T22" fmla="*/ 119 w 160"/>
                <a:gd name="T23" fmla="*/ 17 h 264"/>
                <a:gd name="T24" fmla="*/ 77 w 160"/>
                <a:gd name="T25" fmla="*/ 99 h 264"/>
                <a:gd name="T26" fmla="*/ 126 w 160"/>
                <a:gd name="T27" fmla="*/ 99 h 264"/>
                <a:gd name="T28" fmla="*/ 62 w 160"/>
                <a:gd name="T29" fmla="*/ 189 h 264"/>
                <a:gd name="T30" fmla="*/ 75 w 160"/>
                <a:gd name="T31" fmla="*/ 120 h 264"/>
                <a:gd name="T32" fmla="*/ 23 w 160"/>
                <a:gd name="T33" fmla="*/ 12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264">
                  <a:moveTo>
                    <a:pt x="160" y="82"/>
                  </a:moveTo>
                  <a:lnTo>
                    <a:pt x="143" y="82"/>
                  </a:lnTo>
                  <a:lnTo>
                    <a:pt x="105" y="82"/>
                  </a:lnTo>
                  <a:lnTo>
                    <a:pt x="149" y="0"/>
                  </a:lnTo>
                  <a:lnTo>
                    <a:pt x="41" y="0"/>
                  </a:lnTo>
                  <a:lnTo>
                    <a:pt x="0" y="136"/>
                  </a:lnTo>
                  <a:lnTo>
                    <a:pt x="55" y="136"/>
                  </a:lnTo>
                  <a:lnTo>
                    <a:pt x="28" y="264"/>
                  </a:lnTo>
                  <a:lnTo>
                    <a:pt x="160" y="82"/>
                  </a:lnTo>
                  <a:close/>
                  <a:moveTo>
                    <a:pt x="23" y="120"/>
                  </a:moveTo>
                  <a:lnTo>
                    <a:pt x="53" y="17"/>
                  </a:lnTo>
                  <a:lnTo>
                    <a:pt x="119" y="17"/>
                  </a:lnTo>
                  <a:lnTo>
                    <a:pt x="77" y="99"/>
                  </a:lnTo>
                  <a:lnTo>
                    <a:pt x="126" y="99"/>
                  </a:lnTo>
                  <a:lnTo>
                    <a:pt x="62" y="189"/>
                  </a:lnTo>
                  <a:lnTo>
                    <a:pt x="75" y="120"/>
                  </a:lnTo>
                  <a:lnTo>
                    <a:pt x="23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592" tIns="44796" rIns="89592" bIns="447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6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44AE46B-27D1-4E39-924B-FBE93C9282E0}"/>
                </a:ext>
              </a:extLst>
            </p:cNvPr>
            <p:cNvGrpSpPr/>
            <p:nvPr/>
          </p:nvGrpSpPr>
          <p:grpSpPr>
            <a:xfrm>
              <a:off x="6795675" y="3059346"/>
              <a:ext cx="141873" cy="271583"/>
              <a:chOff x="3016688" y="2176623"/>
              <a:chExt cx="166688" cy="319087"/>
            </a:xfrm>
            <a:grpFill/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483BB30-55A5-4D72-903B-75EEDF6AA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69" y="2333785"/>
                <a:ext cx="164307" cy="161925"/>
              </a:xfrm>
              <a:prstGeom prst="line">
                <a:avLst/>
              </a:prstGeom>
              <a:grpFill/>
              <a:ln w="31750" cap="rnd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9E2460B-DC1A-4DC8-A92A-3D935AC7D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6688" y="2176623"/>
                <a:ext cx="159544" cy="157230"/>
              </a:xfrm>
              <a:prstGeom prst="line">
                <a:avLst/>
              </a:prstGeom>
              <a:grpFill/>
              <a:ln w="31750" cap="rnd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D249EA-D91E-479C-B041-C3A083AAF7F8}"/>
                </a:ext>
              </a:extLst>
            </p:cNvPr>
            <p:cNvGrpSpPr/>
            <p:nvPr/>
          </p:nvGrpSpPr>
          <p:grpSpPr>
            <a:xfrm flipH="1">
              <a:off x="7305699" y="3059346"/>
              <a:ext cx="141873" cy="271583"/>
              <a:chOff x="3016688" y="2176623"/>
              <a:chExt cx="166688" cy="319087"/>
            </a:xfrm>
            <a:grpFill/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299727D-DDA7-4272-AE4E-F9D33CB62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69" y="2333785"/>
                <a:ext cx="164307" cy="161925"/>
              </a:xfrm>
              <a:prstGeom prst="line">
                <a:avLst/>
              </a:prstGeom>
              <a:grpFill/>
              <a:ln w="31750" cap="rnd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967EFDB-C9D4-4D66-988C-DC4BDFDD51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6688" y="2176623"/>
                <a:ext cx="159544" cy="157230"/>
              </a:xfrm>
              <a:prstGeom prst="line">
                <a:avLst/>
              </a:prstGeom>
              <a:grpFill/>
              <a:ln w="31750" cap="rnd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2B82EA-22F2-4566-89D0-0A496B40DD4D}"/>
              </a:ext>
            </a:extLst>
          </p:cNvPr>
          <p:cNvCxnSpPr>
            <a:cxnSpLocks/>
          </p:cNvCxnSpPr>
          <p:nvPr/>
        </p:nvCxnSpPr>
        <p:spPr>
          <a:xfrm>
            <a:off x="3044370" y="2218901"/>
            <a:ext cx="0" cy="3493421"/>
          </a:xfrm>
          <a:prstGeom prst="line">
            <a:avLst/>
          </a:prstGeom>
          <a:ln w="381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008F495-8AB4-4BDF-AFA7-9139AD93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Full integration with Azure ecosystem</a:t>
            </a:r>
          </a:p>
        </p:txBody>
      </p:sp>
    </p:spTree>
    <p:extLst>
      <p:ext uri="{BB962C8B-B14F-4D97-AF65-F5344CB8AC3E}">
        <p14:creationId xmlns:p14="http://schemas.microsoft.com/office/powerpoint/2010/main" val="29466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11149013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20461" y="1681396"/>
            <a:ext cx="8796817" cy="358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Azure Functions</a:t>
            </a:r>
          </a:p>
          <a:p>
            <a:endParaRPr lang="en-US" sz="4400" dirty="0"/>
          </a:p>
          <a:p>
            <a:r>
              <a:rPr lang="en-US" sz="4400" dirty="0"/>
              <a:t>Logic Apps</a:t>
            </a:r>
          </a:p>
          <a:p>
            <a:endParaRPr lang="en-US" sz="4400" dirty="0"/>
          </a:p>
          <a:p>
            <a:r>
              <a:rPr lang="en-US" sz="4400" dirty="0"/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14893740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itting at a desk in front of a window&#10;&#10;Description generated with very high confidence">
            <a:extLst>
              <a:ext uri="{FF2B5EF4-FFF2-40B4-BE49-F238E27FC236}">
                <a16:creationId xmlns:a16="http://schemas.microsoft.com/office/drawing/2014/main" id="{A8D9FA7E-D01E-46C3-B2E5-BAB4531A95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87"/>
            <a:ext cx="4482125" cy="685702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74640E-4F09-4C9F-9C79-D853F0634616}"/>
              </a:ext>
            </a:extLst>
          </p:cNvPr>
          <p:cNvCxnSpPr>
            <a:cxnSpLocks/>
          </p:cNvCxnSpPr>
          <p:nvPr/>
        </p:nvCxnSpPr>
        <p:spPr>
          <a:xfrm>
            <a:off x="4482125" y="486"/>
            <a:ext cx="0" cy="685703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F087BAF-F98B-42AE-A4DD-4ABDB321B8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18088" y="290513"/>
            <a:ext cx="7173912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scenarios for Functions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FCB036-D44C-4D4A-A82D-0756BC4243DC}"/>
              </a:ext>
            </a:extLst>
          </p:cNvPr>
          <p:cNvSpPr txBox="1">
            <a:spLocks/>
          </p:cNvSpPr>
          <p:nvPr/>
        </p:nvSpPr>
        <p:spPr>
          <a:xfrm>
            <a:off x="4835743" y="1079499"/>
            <a:ext cx="7173901" cy="548798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Web/Mobile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app workloads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IoT-connected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backends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Real-time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processing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Automation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of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46351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Scenarios for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38688" y="1069258"/>
            <a:ext cx="11149013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482810" y="1238945"/>
            <a:ext cx="846252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Real-Time stream processing</a:t>
            </a:r>
          </a:p>
          <a:p>
            <a:endParaRPr lang="en-US" sz="4400" dirty="0"/>
          </a:p>
          <a:p>
            <a:r>
              <a:rPr lang="en-US" sz="4400" dirty="0"/>
              <a:t>Time-based processing</a:t>
            </a:r>
          </a:p>
          <a:p>
            <a:endParaRPr lang="en-US" sz="4400" dirty="0"/>
          </a:p>
          <a:p>
            <a:r>
              <a:rPr lang="en-US" sz="4400" dirty="0" err="1"/>
              <a:t>Backends</a:t>
            </a:r>
            <a:r>
              <a:rPr lang="en-US" sz="4400" dirty="0"/>
              <a:t>(Mobile/</a:t>
            </a:r>
            <a:r>
              <a:rPr lang="en-US" sz="4400" dirty="0" err="1"/>
              <a:t>IoT</a:t>
            </a:r>
            <a:r>
              <a:rPr lang="en-US" sz="4400" dirty="0"/>
              <a:t>/Web)</a:t>
            </a:r>
          </a:p>
          <a:p>
            <a:endParaRPr lang="en-US" sz="4400" dirty="0"/>
          </a:p>
          <a:p>
            <a:r>
              <a:rPr lang="en-US" sz="4400" dirty="0"/>
              <a:t>Real-Time bot messaging</a:t>
            </a:r>
          </a:p>
        </p:txBody>
      </p:sp>
    </p:spTree>
    <p:extLst>
      <p:ext uri="{BB962C8B-B14F-4D97-AF65-F5344CB8AC3E}">
        <p14:creationId xmlns:p14="http://schemas.microsoft.com/office/powerpoint/2010/main" val="36542805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7686" y="1243182"/>
            <a:ext cx="11149013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841688" y="1533912"/>
            <a:ext cx="7159746" cy="358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Portal</a:t>
            </a:r>
          </a:p>
          <a:p>
            <a:endParaRPr lang="en-US" sz="4400" dirty="0"/>
          </a:p>
          <a:p>
            <a:r>
              <a:rPr lang="en-US" sz="4400" dirty="0"/>
              <a:t>Azure CLI</a:t>
            </a:r>
          </a:p>
          <a:p>
            <a:endParaRPr lang="en-US" sz="4400" dirty="0"/>
          </a:p>
          <a:p>
            <a:r>
              <a:rPr lang="en-US" sz="4400" dirty="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4707026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Function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5424" y="1311747"/>
            <a:ext cx="6907570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818559" y="1187923"/>
            <a:ext cx="7084551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Blob trigger</a:t>
            </a:r>
          </a:p>
          <a:p>
            <a:pPr>
              <a:lnSpc>
                <a:spcPct val="150000"/>
              </a:lnSpc>
            </a:pPr>
            <a:r>
              <a:rPr lang="en-US" dirty="0"/>
              <a:t>Event Hub Trigger</a:t>
            </a:r>
          </a:p>
          <a:p>
            <a:pPr>
              <a:lnSpc>
                <a:spcPct val="150000"/>
              </a:lnSpc>
            </a:pPr>
            <a:r>
              <a:rPr lang="en-US" dirty="0"/>
              <a:t>Queue Trigger</a:t>
            </a:r>
          </a:p>
          <a:p>
            <a:pPr>
              <a:lnSpc>
                <a:spcPct val="150000"/>
              </a:lnSpc>
            </a:pPr>
            <a:r>
              <a:rPr lang="en-US" dirty="0"/>
              <a:t>Timer Trigger</a:t>
            </a:r>
          </a:p>
          <a:p>
            <a:pPr>
              <a:lnSpc>
                <a:spcPct val="150000"/>
              </a:lnSpc>
            </a:pPr>
            <a:r>
              <a:rPr lang="en-US" dirty="0"/>
              <a:t>Http Trigger</a:t>
            </a:r>
          </a:p>
          <a:p>
            <a:pPr>
              <a:lnSpc>
                <a:spcPct val="150000"/>
              </a:lnSpc>
            </a:pPr>
            <a:r>
              <a:rPr lang="en-US" dirty="0"/>
              <a:t>Azure Cosmos DB</a:t>
            </a:r>
          </a:p>
        </p:txBody>
      </p:sp>
    </p:spTree>
    <p:extLst>
      <p:ext uri="{BB962C8B-B14F-4D97-AF65-F5344CB8AC3E}">
        <p14:creationId xmlns:p14="http://schemas.microsoft.com/office/powerpoint/2010/main" val="53939684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11079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Demo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11149013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315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20683"/>
          </a:xfrm>
        </p:spPr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77786" y="914400"/>
            <a:ext cx="9876912" cy="5673215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Twitter Azure Functions</a:t>
            </a:r>
          </a:p>
          <a:p>
            <a:pPr lvl="1"/>
            <a:r>
              <a:rPr lang="en-US" sz="3600" dirty="0">
                <a:hlinkClick r:id="rId3"/>
              </a:rPr>
              <a:t>@</a:t>
            </a:r>
            <a:r>
              <a:rPr lang="en-US" sz="3600" dirty="0" err="1">
                <a:hlinkClick r:id="rId3"/>
              </a:rPr>
              <a:t>azureFunctions</a:t>
            </a:r>
            <a:r>
              <a:rPr lang="en-US" sz="3600" dirty="0"/>
              <a:t> </a:t>
            </a:r>
          </a:p>
          <a:p>
            <a:r>
              <a:rPr lang="en-US" sz="4000" dirty="0"/>
              <a:t>Azure Functions Documentation</a:t>
            </a:r>
          </a:p>
          <a:p>
            <a:pPr lvl="1"/>
            <a:r>
              <a:rPr lang="en-US" sz="3600" dirty="0">
                <a:hlinkClick r:id="rId4"/>
              </a:rPr>
              <a:t>https://docs.microsoft.com/en-us/azure/azure-functions</a:t>
            </a:r>
            <a:r>
              <a:rPr lang="en-US" sz="3600" dirty="0"/>
              <a:t> </a:t>
            </a:r>
          </a:p>
          <a:p>
            <a:r>
              <a:rPr lang="en-US" sz="4000" dirty="0"/>
              <a:t>Azure Blog</a:t>
            </a:r>
          </a:p>
          <a:p>
            <a:pPr lvl="1"/>
            <a:r>
              <a:rPr lang="en-US" sz="3600" dirty="0">
                <a:hlinkClick r:id="rId5"/>
              </a:rPr>
              <a:t>https://azure.microsoft.com/en-us/blog/</a:t>
            </a:r>
            <a:r>
              <a:rPr lang="en-US" sz="3600" dirty="0"/>
              <a:t> </a:t>
            </a:r>
          </a:p>
          <a:p>
            <a:r>
              <a:rPr lang="en-US" sz="4000" dirty="0" err="1"/>
              <a:t>Severless</a:t>
            </a:r>
            <a:r>
              <a:rPr lang="en-US" sz="4000" dirty="0"/>
              <a:t> Cookbook Free E-Book</a:t>
            </a:r>
          </a:p>
          <a:p>
            <a:pPr lvl="1"/>
            <a:r>
              <a:rPr lang="en-US" sz="3600" dirty="0">
                <a:hlinkClick r:id="rId6"/>
              </a:rPr>
              <a:t>https://msft.social/dEyIr5</a:t>
            </a:r>
            <a:endParaRPr lang="en-US" sz="3600" dirty="0"/>
          </a:p>
          <a:p>
            <a:r>
              <a:rPr lang="en-US" sz="4400" dirty="0" err="1"/>
              <a:t>Pluralsight</a:t>
            </a:r>
            <a:endParaRPr lang="en-US" sz="4400" dirty="0"/>
          </a:p>
          <a:p>
            <a:pPr lvl="1"/>
            <a:r>
              <a:rPr lang="en-US" sz="3200" dirty="0">
                <a:hlinkClick r:id="rId7"/>
              </a:rPr>
              <a:t>Azure Functions Fundamentals - Mark Heath</a:t>
            </a:r>
            <a:r>
              <a:rPr lang="en-US" sz="3200" dirty="0"/>
              <a:t>  </a:t>
            </a:r>
          </a:p>
          <a:p>
            <a:r>
              <a:rPr lang="en-US" sz="4400" dirty="0" err="1"/>
              <a:t>GitHub</a:t>
            </a:r>
            <a:r>
              <a:rPr lang="en-US" sz="4400" dirty="0"/>
              <a:t> Project</a:t>
            </a:r>
          </a:p>
          <a:p>
            <a:pPr lvl="1"/>
            <a:r>
              <a:rPr lang="en-US" sz="3600" dirty="0">
                <a:hlinkClick r:id="rId7"/>
              </a:rPr>
              <a:t>https://github.com/lvanlowe/Nova2018CodeCamp2</a:t>
            </a:r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23470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20683"/>
          </a:xfrm>
          <a:prstGeom prst="rect">
            <a:avLst/>
          </a:prstGeom>
        </p:spPr>
        <p:txBody>
          <a:bodyPr>
            <a:normAutofit/>
          </a:bodyPr>
          <a:lstStyle>
            <a:lvl1pPr defTabSz="832070">
              <a:defRPr sz="4004" spc="-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004" spc="-91">
                <a:solidFill>
                  <a:srgbClr val="FFFFFF"/>
                </a:solidFill>
              </a:rPr>
              <a:t>Introductions</a:t>
            </a:r>
          </a:p>
        </p:txBody>
      </p:sp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338555"/>
          </a:xfrm>
          <a:prstGeom prst="rect">
            <a:avLst/>
          </a:prstGeom>
        </p:spPr>
        <p:txBody>
          <a:bodyPr>
            <a:normAutofit/>
          </a:bodyPr>
          <a:lstStyle>
            <a:lvl1pPr defTabSz="804639">
              <a:spcBef>
                <a:spcPts val="500"/>
              </a:spcBef>
              <a:defRPr sz="211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FFFFFF"/>
                </a:solidFill>
              </a:rPr>
              <a:t>It always helps to know who you’re dealing with, so here’s a little background on me.</a:t>
            </a:r>
          </a:p>
        </p:txBody>
      </p:sp>
      <p:grpSp>
        <p:nvGrpSpPr>
          <p:cNvPr id="576" name="Group 576"/>
          <p:cNvGrpSpPr/>
          <p:nvPr/>
        </p:nvGrpSpPr>
        <p:grpSpPr>
          <a:xfrm>
            <a:off x="4882613" y="2032484"/>
            <a:ext cx="4532916" cy="918021"/>
            <a:chOff x="0" y="-56357"/>
            <a:chExt cx="4532914" cy="918019"/>
          </a:xfrm>
        </p:grpSpPr>
        <p:sp>
          <p:nvSpPr>
            <p:cNvPr id="574" name="Shape 574"/>
            <p:cNvSpPr/>
            <p:nvPr/>
          </p:nvSpPr>
          <p:spPr>
            <a:xfrm>
              <a:off x="-1" y="-1"/>
              <a:ext cx="4363844" cy="861664"/>
            </a:xfrm>
            <a:prstGeom prst="rect">
              <a:avLst/>
            </a:prstGeom>
            <a:solidFill>
              <a:srgbClr val="3397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101">
                <a:lnSpc>
                  <a:spcPct val="90000"/>
                </a:lnSpc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69072" y="-56358"/>
              <a:ext cx="4363843" cy="59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43421" tIns="143421" rIns="143421" bIns="143421" numCol="1" anchor="t">
              <a:spAutoFit/>
            </a:bodyPr>
            <a:lstStyle>
              <a:lvl1pPr defTabSz="914101">
                <a:lnSpc>
                  <a:spcPct val="90000"/>
                </a:lnSpc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Federal agency 10 years</a:t>
              </a:r>
            </a:p>
          </p:txBody>
        </p:sp>
      </p:grpSp>
      <p:grpSp>
        <p:nvGrpSpPr>
          <p:cNvPr id="579" name="Group 579"/>
          <p:cNvGrpSpPr/>
          <p:nvPr/>
        </p:nvGrpSpPr>
        <p:grpSpPr>
          <a:xfrm>
            <a:off x="4882613" y="3032412"/>
            <a:ext cx="4363844" cy="861663"/>
            <a:chOff x="0" y="0"/>
            <a:chExt cx="4363842" cy="861662"/>
          </a:xfrm>
        </p:grpSpPr>
        <p:sp>
          <p:nvSpPr>
            <p:cNvPr id="577" name="Shape 577"/>
            <p:cNvSpPr/>
            <p:nvPr/>
          </p:nvSpPr>
          <p:spPr>
            <a:xfrm>
              <a:off x="-1" y="-1"/>
              <a:ext cx="4363844" cy="861664"/>
            </a:xfrm>
            <a:prstGeom prst="rect">
              <a:avLst/>
            </a:prstGeom>
            <a:solidFill>
              <a:srgbClr val="6600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-1" y="-1"/>
              <a:ext cx="4363844" cy="59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43421" tIns="143421" rIns="143421" bIns="143421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Computer Science MS</a:t>
              </a:r>
            </a:p>
          </p:txBody>
        </p:sp>
      </p:grpSp>
      <p:grpSp>
        <p:nvGrpSpPr>
          <p:cNvPr id="582" name="Group 582"/>
          <p:cNvGrpSpPr/>
          <p:nvPr/>
        </p:nvGrpSpPr>
        <p:grpSpPr>
          <a:xfrm>
            <a:off x="4882613" y="3975984"/>
            <a:ext cx="4363844" cy="861663"/>
            <a:chOff x="0" y="0"/>
            <a:chExt cx="4363842" cy="861662"/>
          </a:xfrm>
        </p:grpSpPr>
        <p:sp>
          <p:nvSpPr>
            <p:cNvPr id="580" name="Shape 580"/>
            <p:cNvSpPr/>
            <p:nvPr/>
          </p:nvSpPr>
          <p:spPr>
            <a:xfrm>
              <a:off x="-1" y="-1"/>
              <a:ext cx="4363844" cy="861664"/>
            </a:xfrm>
            <a:prstGeom prst="rect">
              <a:avLst/>
            </a:prstGeom>
            <a:solidFill>
              <a:srgbClr val="663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101">
                <a:lnSpc>
                  <a:spcPct val="90000"/>
                </a:lnSpc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-1" y="-1"/>
              <a:ext cx="4363844" cy="59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43421" tIns="143421" rIns="143421" bIns="143421" numCol="1" anchor="t">
              <a:spAutoFit/>
            </a:bodyPr>
            <a:lstStyle>
              <a:lvl1pPr defTabSz="914101">
                <a:lnSpc>
                  <a:spcPct val="90000"/>
                </a:lnSpc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MCSD</a:t>
              </a:r>
            </a:p>
          </p:txBody>
        </p:sp>
      </p:grpSp>
      <p:grpSp>
        <p:nvGrpSpPr>
          <p:cNvPr id="585" name="Group 585"/>
          <p:cNvGrpSpPr/>
          <p:nvPr/>
        </p:nvGrpSpPr>
        <p:grpSpPr>
          <a:xfrm>
            <a:off x="436807" y="2088842"/>
            <a:ext cx="4363844" cy="896445"/>
            <a:chOff x="0" y="0"/>
            <a:chExt cx="4363842" cy="896444"/>
          </a:xfrm>
        </p:grpSpPr>
        <p:sp>
          <p:nvSpPr>
            <p:cNvPr id="583" name="Shape 583"/>
            <p:cNvSpPr/>
            <p:nvPr/>
          </p:nvSpPr>
          <p:spPr>
            <a:xfrm>
              <a:off x="0" y="0"/>
              <a:ext cx="4363843" cy="861663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0" y="0"/>
              <a:ext cx="4363843" cy="89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43421" tIns="143421" rIns="143421" bIns="143421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Independent Consultant since 1996</a:t>
              </a:r>
            </a:p>
          </p:txBody>
        </p:sp>
      </p:grpSp>
      <p:grpSp>
        <p:nvGrpSpPr>
          <p:cNvPr id="588" name="Group 588"/>
          <p:cNvGrpSpPr/>
          <p:nvPr/>
        </p:nvGrpSpPr>
        <p:grpSpPr>
          <a:xfrm>
            <a:off x="436807" y="3032412"/>
            <a:ext cx="4363844" cy="865965"/>
            <a:chOff x="0" y="0"/>
            <a:chExt cx="4363842" cy="865964"/>
          </a:xfrm>
        </p:grpSpPr>
        <p:sp>
          <p:nvSpPr>
            <p:cNvPr id="586" name="Shape 586"/>
            <p:cNvSpPr/>
            <p:nvPr/>
          </p:nvSpPr>
          <p:spPr>
            <a:xfrm>
              <a:off x="0" y="0"/>
              <a:ext cx="4363843" cy="861663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101">
                <a:lnSpc>
                  <a:spcPct val="90000"/>
                </a:lnSpc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0" y="0"/>
              <a:ext cx="4363843" cy="865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43421" tIns="143421" rIns="143421" bIns="143421" numCol="1" anchor="t">
              <a:spAutoFit/>
            </a:bodyPr>
            <a:lstStyle>
              <a:lvl1pPr defTabSz="914101">
                <a:lnSpc>
                  <a:spcPct val="90000"/>
                </a:lnSpc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Enterprise (LOB) Developer since 1979</a:t>
              </a:r>
            </a:p>
          </p:txBody>
        </p:sp>
      </p:grpSp>
      <p:grpSp>
        <p:nvGrpSpPr>
          <p:cNvPr id="591" name="Group 591"/>
          <p:cNvGrpSpPr/>
          <p:nvPr/>
        </p:nvGrpSpPr>
        <p:grpSpPr>
          <a:xfrm>
            <a:off x="436807" y="3975984"/>
            <a:ext cx="4363844" cy="861663"/>
            <a:chOff x="0" y="0"/>
            <a:chExt cx="4363842" cy="861662"/>
          </a:xfrm>
        </p:grpSpPr>
        <p:sp>
          <p:nvSpPr>
            <p:cNvPr id="589" name="Shape 589"/>
            <p:cNvSpPr/>
            <p:nvPr/>
          </p:nvSpPr>
          <p:spPr>
            <a:xfrm>
              <a:off x="-1" y="-1"/>
              <a:ext cx="4363844" cy="861664"/>
            </a:xfrm>
            <a:prstGeom prst="rect">
              <a:avLst/>
            </a:prstGeom>
            <a:solidFill>
              <a:srgbClr val="2E7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-1" y="-1"/>
              <a:ext cx="4363844" cy="59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43421" tIns="143421" rIns="143421" bIns="143421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Web </a:t>
              </a:r>
              <a:r>
                <a:rPr sz="2000" dirty="0">
                  <a:solidFill>
                    <a:srgbClr val="FFFFFF"/>
                  </a:solidFill>
                </a:rPr>
                <a:t>Developer since 2003</a:t>
              </a:r>
            </a:p>
          </p:txBody>
        </p:sp>
      </p:grpSp>
      <p:grpSp>
        <p:nvGrpSpPr>
          <p:cNvPr id="594" name="Group 594"/>
          <p:cNvGrpSpPr/>
          <p:nvPr/>
        </p:nvGrpSpPr>
        <p:grpSpPr>
          <a:xfrm>
            <a:off x="4882613" y="4919683"/>
            <a:ext cx="4363844" cy="865965"/>
            <a:chOff x="0" y="0"/>
            <a:chExt cx="4363842" cy="865964"/>
          </a:xfrm>
        </p:grpSpPr>
        <p:sp>
          <p:nvSpPr>
            <p:cNvPr id="592" name="Shape 592"/>
            <p:cNvSpPr/>
            <p:nvPr/>
          </p:nvSpPr>
          <p:spPr>
            <a:xfrm>
              <a:off x="0" y="0"/>
              <a:ext cx="4363843" cy="861663"/>
            </a:xfrm>
            <a:prstGeom prst="rect">
              <a:avLst/>
            </a:prstGeom>
            <a:solidFill>
              <a:srgbClr val="3635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101">
                <a:lnSpc>
                  <a:spcPct val="90000"/>
                </a:lnSpc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0" y="0"/>
              <a:ext cx="4363843" cy="865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43421" tIns="143421" rIns="143421" bIns="143421" numCol="1" anchor="t">
              <a:spAutoFit/>
            </a:bodyPr>
            <a:lstStyle>
              <a:lvl1pPr defTabSz="914101">
                <a:lnSpc>
                  <a:spcPct val="90000"/>
                </a:lnSpc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Volunteer Developer Prince William Special Olympics</a:t>
              </a:r>
            </a:p>
          </p:txBody>
        </p:sp>
      </p:grpSp>
      <p:grpSp>
        <p:nvGrpSpPr>
          <p:cNvPr id="597" name="Group 597"/>
          <p:cNvGrpSpPr/>
          <p:nvPr/>
        </p:nvGrpSpPr>
        <p:grpSpPr>
          <a:xfrm>
            <a:off x="436807" y="4919683"/>
            <a:ext cx="4363844" cy="896445"/>
            <a:chOff x="0" y="0"/>
            <a:chExt cx="4363842" cy="896444"/>
          </a:xfrm>
        </p:grpSpPr>
        <p:sp>
          <p:nvSpPr>
            <p:cNvPr id="595" name="Shape 595"/>
            <p:cNvSpPr/>
            <p:nvPr/>
          </p:nvSpPr>
          <p:spPr>
            <a:xfrm>
              <a:off x="0" y="0"/>
              <a:ext cx="4363843" cy="861663"/>
            </a:xfrm>
            <a:prstGeom prst="rect">
              <a:avLst/>
            </a:prstGeom>
            <a:solidFill>
              <a:srgbClr val="0F30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0" y="0"/>
              <a:ext cx="4363843" cy="896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43421" tIns="143421" rIns="143421" bIns="143421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fortune 100 company 15+ years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460934"/>
      </p:ext>
    </p:extLst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" grpId="0" animBg="1" advAuto="0"/>
      <p:bldP spid="579" grpId="0" animBg="1" advAuto="0"/>
      <p:bldP spid="582" grpId="0" animBg="1" advAuto="0"/>
      <p:bldP spid="585" grpId="0" animBg="1" advAuto="0"/>
      <p:bldP spid="588" grpId="0" animBg="1" advAuto="0"/>
      <p:bldP spid="591" grpId="0" animBg="1" advAuto="0"/>
      <p:bldP spid="594" grpId="0" animBg="1" advAuto="0"/>
      <p:bldP spid="59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11149013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20701" y="2791100"/>
            <a:ext cx="11149013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/>
              <a:t>Sports Management for Athletes with Disabilities</a:t>
            </a:r>
          </a:p>
          <a:p>
            <a:pPr marL="0" indent="0" algn="ctr">
              <a:buFontTx/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https://github.com/lvanlowe/SMADTools</a:t>
            </a:r>
          </a:p>
        </p:txBody>
      </p:sp>
    </p:spTree>
    <p:extLst>
      <p:ext uri="{BB962C8B-B14F-4D97-AF65-F5344CB8AC3E}">
        <p14:creationId xmlns:p14="http://schemas.microsoft.com/office/powerpoint/2010/main" val="39255157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11149013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20701" y="2791100"/>
            <a:ext cx="111490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/>
              <a:t>To show azure functions can to more than just act ass an API</a:t>
            </a:r>
          </a:p>
        </p:txBody>
      </p:sp>
    </p:spTree>
    <p:extLst>
      <p:ext uri="{BB962C8B-B14F-4D97-AF65-F5344CB8AC3E}">
        <p14:creationId xmlns:p14="http://schemas.microsoft.com/office/powerpoint/2010/main" val="34424350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20683"/>
          </a:xfrm>
          <a:prstGeom prst="rect">
            <a:avLst/>
          </a:prstGeom>
        </p:spPr>
        <p:txBody>
          <a:bodyPr>
            <a:normAutofit/>
          </a:bodyPr>
          <a:lstStyle>
            <a:lvl1pPr defTabSz="832070">
              <a:defRPr sz="4004" spc="-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004" spc="-91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611" name="Shape 611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338555"/>
          </a:xfrm>
          <a:prstGeom prst="rect">
            <a:avLst/>
          </a:prstGeom>
        </p:spPr>
        <p:txBody>
          <a:bodyPr>
            <a:normAutofit/>
          </a:bodyPr>
          <a:lstStyle>
            <a:lvl1pPr defTabSz="813783">
              <a:spcBef>
                <a:spcPts val="500"/>
              </a:spcBef>
              <a:defRPr sz="213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36">
                <a:solidFill>
                  <a:srgbClr val="FFFFFF"/>
                </a:solidFill>
              </a:rPr>
              <a:t>What are we going to talk about today?</a:t>
            </a:r>
          </a:p>
        </p:txBody>
      </p:sp>
      <p:grpSp>
        <p:nvGrpSpPr>
          <p:cNvPr id="614" name="Group 614"/>
          <p:cNvGrpSpPr/>
          <p:nvPr/>
        </p:nvGrpSpPr>
        <p:grpSpPr>
          <a:xfrm>
            <a:off x="580235" y="1826373"/>
            <a:ext cx="8644744" cy="1386600"/>
            <a:chOff x="0" y="0"/>
            <a:chExt cx="8644743" cy="1386599"/>
          </a:xfrm>
        </p:grpSpPr>
        <p:sp>
          <p:nvSpPr>
            <p:cNvPr id="612" name="Shape 612"/>
            <p:cNvSpPr/>
            <p:nvPr/>
          </p:nvSpPr>
          <p:spPr>
            <a:xfrm>
              <a:off x="0" y="-1"/>
              <a:ext cx="8644745" cy="1386601"/>
            </a:xfrm>
            <a:prstGeom prst="rect">
              <a:avLst/>
            </a:prstGeom>
            <a:solidFill>
              <a:srgbClr val="E7B9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0" y="-1"/>
              <a:ext cx="8644745" cy="952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3421" tIns="143421" rIns="143421" bIns="143421" numCol="1" anchor="t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Introduction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17" name="Group 617"/>
          <p:cNvGrpSpPr/>
          <p:nvPr/>
        </p:nvGrpSpPr>
        <p:grpSpPr>
          <a:xfrm>
            <a:off x="580235" y="2769943"/>
            <a:ext cx="8644746" cy="1386602"/>
            <a:chOff x="0" y="-1"/>
            <a:chExt cx="8644745" cy="1386601"/>
          </a:xfrm>
        </p:grpSpPr>
        <p:sp>
          <p:nvSpPr>
            <p:cNvPr id="615" name="Shape 615"/>
            <p:cNvSpPr/>
            <p:nvPr/>
          </p:nvSpPr>
          <p:spPr>
            <a:xfrm>
              <a:off x="0" y="-1"/>
              <a:ext cx="8644745" cy="1386601"/>
            </a:xfrm>
            <a:prstGeom prst="rect">
              <a:avLst/>
            </a:prstGeom>
            <a:solidFill>
              <a:srgbClr val="8E49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0" y="-1"/>
              <a:ext cx="8644745" cy="952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3421" tIns="143421" rIns="143421" bIns="143421" numCol="1" anchor="t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Creating Function Triggers</a:t>
              </a:r>
            </a:p>
          </p:txBody>
        </p:sp>
      </p:grpSp>
      <p:grpSp>
        <p:nvGrpSpPr>
          <p:cNvPr id="620" name="Group 620"/>
          <p:cNvGrpSpPr/>
          <p:nvPr/>
        </p:nvGrpSpPr>
        <p:grpSpPr>
          <a:xfrm>
            <a:off x="577044" y="3714015"/>
            <a:ext cx="8831598" cy="1386602"/>
            <a:chOff x="0" y="-1"/>
            <a:chExt cx="8831597" cy="1386601"/>
          </a:xfrm>
        </p:grpSpPr>
        <p:sp>
          <p:nvSpPr>
            <p:cNvPr id="618" name="Shape 618"/>
            <p:cNvSpPr/>
            <p:nvPr/>
          </p:nvSpPr>
          <p:spPr>
            <a:xfrm>
              <a:off x="0" y="-1"/>
              <a:ext cx="8644745" cy="1386601"/>
            </a:xfrm>
            <a:prstGeom prst="rect">
              <a:avLst/>
            </a:prstGeom>
            <a:solidFill>
              <a:srgbClr val="2E78C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191" y="217258"/>
              <a:ext cx="8828406" cy="952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3421" tIns="143421" rIns="143421" bIns="143421" numCol="1" anchor="t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Showing Functions with bindings, </a:t>
              </a:r>
              <a:r>
                <a:rPr lang="en-US" sz="2000" dirty="0" err="1">
                  <a:solidFill>
                    <a:srgbClr val="FFFFFF"/>
                  </a:solidFill>
                </a:rPr>
                <a:t>etc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23" name="Group 623"/>
          <p:cNvGrpSpPr/>
          <p:nvPr/>
        </p:nvGrpSpPr>
        <p:grpSpPr>
          <a:xfrm>
            <a:off x="580235" y="4657214"/>
            <a:ext cx="8644744" cy="1386600"/>
            <a:chOff x="0" y="0"/>
            <a:chExt cx="8644743" cy="1386599"/>
          </a:xfrm>
        </p:grpSpPr>
        <p:sp>
          <p:nvSpPr>
            <p:cNvPr id="621" name="Shape 621"/>
            <p:cNvSpPr/>
            <p:nvPr/>
          </p:nvSpPr>
          <p:spPr>
            <a:xfrm>
              <a:off x="0" y="-1"/>
              <a:ext cx="8644745" cy="1386601"/>
            </a:xfrm>
            <a:prstGeom prst="rect">
              <a:avLst/>
            </a:prstGeom>
            <a:solidFill>
              <a:srgbClr val="0F30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0" y="-1"/>
              <a:ext cx="8644745" cy="952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3421" tIns="143421" rIns="143421" bIns="143421" numCol="1" anchor="t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Real World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593312"/>
      </p:ext>
    </p:extLst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0" animBg="1" advAuto="0"/>
      <p:bldP spid="617" grpId="0" animBg="1" advAuto="0"/>
      <p:bldP spid="620" grpId="0" animBg="1" advAuto="0"/>
      <p:bldP spid="6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916" spc="-89">
                <a:solidFill>
                  <a:srgbClr val="FFFFFF"/>
                </a:solidFill>
              </a:rPr>
              <a:t>Assumptions</a:t>
            </a: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88472" y="1499406"/>
            <a:ext cx="1094022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312" dirty="0">
                <a:solidFill>
                  <a:srgbClr val="FFFFFF"/>
                </a:solidFill>
              </a:rPr>
              <a:t>You know </a:t>
            </a:r>
            <a:r>
              <a:rPr lang="en-US" sz="4312" dirty="0">
                <a:solidFill>
                  <a:srgbClr val="FFFFFF"/>
                </a:solidFill>
              </a:rPr>
              <a:t>C#</a:t>
            </a:r>
            <a:r>
              <a:rPr sz="4312" dirty="0">
                <a:solidFill>
                  <a:srgbClr val="FFFFFF"/>
                </a:solidFill>
              </a:rPr>
              <a:t>?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312" dirty="0">
                <a:solidFill>
                  <a:srgbClr val="FFFFFF"/>
                </a:solidFill>
              </a:rPr>
              <a:t>You know </a:t>
            </a:r>
            <a:r>
              <a:rPr lang="en-US" sz="4312" dirty="0">
                <a:solidFill>
                  <a:srgbClr val="FFFFFF"/>
                </a:solidFill>
              </a:rPr>
              <a:t>a little about azure</a:t>
            </a:r>
            <a:r>
              <a:rPr sz="4312" dirty="0">
                <a:solidFill>
                  <a:srgbClr val="FFFFFF"/>
                </a:solidFill>
              </a:rPr>
              <a:t>?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312">
                <a:solidFill>
                  <a:srgbClr val="FFFFFF"/>
                </a:solidFill>
              </a:rPr>
              <a:t>You </a:t>
            </a:r>
            <a:r>
              <a:rPr sz="4312" dirty="0">
                <a:solidFill>
                  <a:srgbClr val="FFFFFF"/>
                </a:solidFill>
              </a:rPr>
              <a:t>know something about Visual Studio?</a:t>
            </a: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97088587"/>
      </p:ext>
    </p:extLst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11149013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20701" y="2791100"/>
            <a:ext cx="111490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Why Azure Functions?</a:t>
            </a:r>
          </a:p>
        </p:txBody>
      </p:sp>
    </p:spTree>
    <p:extLst>
      <p:ext uri="{BB962C8B-B14F-4D97-AF65-F5344CB8AC3E}">
        <p14:creationId xmlns:p14="http://schemas.microsoft.com/office/powerpoint/2010/main" val="1138521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erson sitting at a desk using a computer&#10;&#10;Description generated with high confidence">
            <a:extLst>
              <a:ext uri="{FF2B5EF4-FFF2-40B4-BE49-F238E27FC236}">
                <a16:creationId xmlns:a16="http://schemas.microsoft.com/office/drawing/2014/main" id="{B02D654E-49D2-435C-AB83-3C5A43990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136" y="-645251"/>
            <a:ext cx="8148502" cy="8148502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45D4A64-622D-495F-9961-93531BD0B7F7}"/>
              </a:ext>
            </a:extLst>
          </p:cNvPr>
          <p:cNvGrpSpPr/>
          <p:nvPr/>
        </p:nvGrpSpPr>
        <p:grpSpPr>
          <a:xfrm>
            <a:off x="382298" y="1544919"/>
            <a:ext cx="5536836" cy="4494128"/>
            <a:chOff x="632009" y="1575401"/>
            <a:chExt cx="5647861" cy="458424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9AD55DE-4B7B-4CD7-BD21-D981E02A988A}"/>
                </a:ext>
              </a:extLst>
            </p:cNvPr>
            <p:cNvGrpSpPr/>
            <p:nvPr/>
          </p:nvGrpSpPr>
          <p:grpSpPr>
            <a:xfrm>
              <a:off x="869541" y="1575401"/>
              <a:ext cx="5401365" cy="822960"/>
              <a:chOff x="869541" y="1575401"/>
              <a:chExt cx="5401365" cy="82296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811E26-C2A0-4A05-9CC7-30FFCB63547F}"/>
                  </a:ext>
                </a:extLst>
              </p:cNvPr>
              <p:cNvCxnSpPr/>
              <p:nvPr/>
            </p:nvCxnSpPr>
            <p:spPr>
              <a:xfrm>
                <a:off x="1843909" y="1575401"/>
                <a:ext cx="0" cy="822960"/>
              </a:xfrm>
              <a:prstGeom prst="line">
                <a:avLst/>
              </a:prstGeom>
              <a:ln w="381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338519-F1FA-4D99-A57D-7628009714B8}"/>
                  </a:ext>
                </a:extLst>
              </p:cNvPr>
              <p:cNvSpPr txBox="1"/>
              <p:nvPr/>
            </p:nvSpPr>
            <p:spPr>
              <a:xfrm>
                <a:off x="1973226" y="1725271"/>
                <a:ext cx="4297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Solve business problems—not technology </a:t>
                </a:r>
                <a:br>
                  <a:rPr kumimoji="0" lang="en-US" sz="1372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</a:br>
                <a:r>
                  <a:rPr kumimoji="0" lang="en-US" sz="1372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problems related to undifferentiated heavy lifting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257971-D1F0-4AFA-B156-679E77EE6429}"/>
                  </a:ext>
                </a:extLst>
              </p:cNvPr>
              <p:cNvGrpSpPr/>
              <p:nvPr/>
            </p:nvGrpSpPr>
            <p:grpSpPr>
              <a:xfrm>
                <a:off x="869541" y="1677453"/>
                <a:ext cx="713657" cy="618857"/>
                <a:chOff x="853125" y="1556351"/>
                <a:chExt cx="713657" cy="61885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777C34-7BE6-47C5-A45B-B34307CC22FC}"/>
                    </a:ext>
                  </a:extLst>
                </p:cNvPr>
                <p:cNvSpPr txBox="1"/>
                <p:nvPr/>
              </p:nvSpPr>
              <p:spPr>
                <a:xfrm>
                  <a:off x="853125" y="1836654"/>
                  <a:ext cx="7136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568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8D4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Focus</a:t>
                  </a:r>
                </a:p>
              </p:txBody>
            </p:sp>
            <p:sp>
              <p:nvSpPr>
                <p:cNvPr id="33" name="Freeform 118">
                  <a:extLst>
                    <a:ext uri="{FF2B5EF4-FFF2-40B4-BE49-F238E27FC236}">
                      <a16:creationId xmlns:a16="http://schemas.microsoft.com/office/drawing/2014/main" id="{2CE069B2-BA97-469A-8865-D16CBF5F077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27073" y="1556351"/>
                  <a:ext cx="365760" cy="253008"/>
                </a:xfrm>
                <a:custGeom>
                  <a:avLst/>
                  <a:gdLst>
                    <a:gd name="T0" fmla="*/ 40 w 80"/>
                    <a:gd name="T1" fmla="*/ 0 h 56"/>
                    <a:gd name="T2" fmla="*/ 0 w 80"/>
                    <a:gd name="T3" fmla="*/ 28 h 56"/>
                    <a:gd name="T4" fmla="*/ 40 w 80"/>
                    <a:gd name="T5" fmla="*/ 56 h 56"/>
                    <a:gd name="T6" fmla="*/ 80 w 80"/>
                    <a:gd name="T7" fmla="*/ 28 h 56"/>
                    <a:gd name="T8" fmla="*/ 40 w 80"/>
                    <a:gd name="T9" fmla="*/ 0 h 56"/>
                    <a:gd name="T10" fmla="*/ 40 w 80"/>
                    <a:gd name="T11" fmla="*/ 48 h 56"/>
                    <a:gd name="T12" fmla="*/ 20 w 80"/>
                    <a:gd name="T13" fmla="*/ 28 h 56"/>
                    <a:gd name="T14" fmla="*/ 40 w 80"/>
                    <a:gd name="T15" fmla="*/ 8 h 56"/>
                    <a:gd name="T16" fmla="*/ 60 w 80"/>
                    <a:gd name="T17" fmla="*/ 28 h 56"/>
                    <a:gd name="T18" fmla="*/ 40 w 80"/>
                    <a:gd name="T19" fmla="*/ 48 h 56"/>
                    <a:gd name="T20" fmla="*/ 52 w 80"/>
                    <a:gd name="T21" fmla="*/ 28 h 56"/>
                    <a:gd name="T22" fmla="*/ 40 w 80"/>
                    <a:gd name="T23" fmla="*/ 40 h 56"/>
                    <a:gd name="T24" fmla="*/ 28 w 80"/>
                    <a:gd name="T25" fmla="*/ 28 h 56"/>
                    <a:gd name="T26" fmla="*/ 40 w 80"/>
                    <a:gd name="T27" fmla="*/ 16 h 56"/>
                    <a:gd name="T28" fmla="*/ 52 w 80"/>
                    <a:gd name="T29" fmla="*/ 2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56">
                      <a:moveTo>
                        <a:pt x="40" y="0"/>
                      </a:moveTo>
                      <a:cubicBezTo>
                        <a:pt x="15" y="0"/>
                        <a:pt x="0" y="28"/>
                        <a:pt x="0" y="28"/>
                      </a:cubicBezTo>
                      <a:cubicBezTo>
                        <a:pt x="0" y="28"/>
                        <a:pt x="15" y="56"/>
                        <a:pt x="40" y="56"/>
                      </a:cubicBezTo>
                      <a:cubicBezTo>
                        <a:pt x="65" y="56"/>
                        <a:pt x="80" y="28"/>
                        <a:pt x="80" y="28"/>
                      </a:cubicBezTo>
                      <a:cubicBezTo>
                        <a:pt x="80" y="28"/>
                        <a:pt x="65" y="0"/>
                        <a:pt x="40" y="0"/>
                      </a:cubicBezTo>
                      <a:close/>
                      <a:moveTo>
                        <a:pt x="40" y="48"/>
                      </a:moveTo>
                      <a:cubicBezTo>
                        <a:pt x="29" y="48"/>
                        <a:pt x="20" y="39"/>
                        <a:pt x="20" y="28"/>
                      </a:cubicBezTo>
                      <a:cubicBezTo>
                        <a:pt x="20" y="17"/>
                        <a:pt x="29" y="8"/>
                        <a:pt x="40" y="8"/>
                      </a:cubicBezTo>
                      <a:cubicBezTo>
                        <a:pt x="51" y="8"/>
                        <a:pt x="60" y="17"/>
                        <a:pt x="60" y="28"/>
                      </a:cubicBezTo>
                      <a:cubicBezTo>
                        <a:pt x="60" y="39"/>
                        <a:pt x="51" y="48"/>
                        <a:pt x="40" y="48"/>
                      </a:cubicBezTo>
                      <a:close/>
                      <a:moveTo>
                        <a:pt x="52" y="28"/>
                      </a:moveTo>
                      <a:cubicBezTo>
                        <a:pt x="52" y="35"/>
                        <a:pt x="46" y="40"/>
                        <a:pt x="40" y="40"/>
                      </a:cubicBezTo>
                      <a:cubicBezTo>
                        <a:pt x="33" y="40"/>
                        <a:pt x="28" y="35"/>
                        <a:pt x="28" y="28"/>
                      </a:cubicBezTo>
                      <a:cubicBezTo>
                        <a:pt x="28" y="22"/>
                        <a:pt x="33" y="16"/>
                        <a:pt x="40" y="16"/>
                      </a:cubicBezTo>
                      <a:cubicBezTo>
                        <a:pt x="46" y="16"/>
                        <a:pt x="52" y="22"/>
                        <a:pt x="52" y="28"/>
                      </a:cubicBezTo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</p:spPr>
              <p:txBody>
                <a:bodyPr vert="horz" wrap="square" lIns="68578" tIns="34288" rIns="68578" bIns="3428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23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66BB63-7A92-4CFE-B817-78088F36353C}"/>
                </a:ext>
              </a:extLst>
            </p:cNvPr>
            <p:cNvGrpSpPr/>
            <p:nvPr/>
          </p:nvGrpSpPr>
          <p:grpSpPr>
            <a:xfrm>
              <a:off x="632009" y="2955564"/>
              <a:ext cx="5643379" cy="1323439"/>
              <a:chOff x="632009" y="2965089"/>
              <a:chExt cx="5643379" cy="1323439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27686FC-6D6A-4AD4-941E-DB9231F28246}"/>
                  </a:ext>
                </a:extLst>
              </p:cNvPr>
              <p:cNvCxnSpPr/>
              <p:nvPr/>
            </p:nvCxnSpPr>
            <p:spPr>
              <a:xfrm>
                <a:off x="1843909" y="3215328"/>
                <a:ext cx="0" cy="822960"/>
              </a:xfrm>
              <a:prstGeom prst="line">
                <a:avLst/>
              </a:prstGeom>
              <a:ln w="381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B9D4CD-6EE7-498E-B29D-6954A7DD85E1}"/>
                  </a:ext>
                </a:extLst>
              </p:cNvPr>
              <p:cNvSpPr txBox="1"/>
              <p:nvPr/>
            </p:nvSpPr>
            <p:spPr>
              <a:xfrm>
                <a:off x="1977708" y="2965089"/>
                <a:ext cx="42976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Shorter time to market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Fixed costs converted to variable costs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Better service stability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Better development and testing management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Less waste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38274E8-12A3-4BA4-A638-7E1EC8C7DDBE}"/>
                  </a:ext>
                </a:extLst>
              </p:cNvPr>
              <p:cNvGrpSpPr/>
              <p:nvPr/>
            </p:nvGrpSpPr>
            <p:grpSpPr>
              <a:xfrm>
                <a:off x="632009" y="3232910"/>
                <a:ext cx="1188720" cy="787796"/>
                <a:chOff x="578221" y="3008289"/>
                <a:chExt cx="1188720" cy="787796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B598C7A-1FB3-443B-A012-57F96FA12A73}"/>
                    </a:ext>
                  </a:extLst>
                </p:cNvPr>
                <p:cNvSpPr txBox="1"/>
                <p:nvPr/>
              </p:nvSpPr>
              <p:spPr>
                <a:xfrm>
                  <a:off x="578221" y="3457531"/>
                  <a:ext cx="1188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568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8D4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Efficiency</a:t>
                  </a:r>
                </a:p>
              </p:txBody>
            </p:sp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3160EB0E-D6AC-49FB-9606-9DD6D46251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845" y="3008289"/>
                  <a:ext cx="347472" cy="4190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3CC4A5-FA8C-4D33-83F7-EB33BB28689F}"/>
                </a:ext>
              </a:extLst>
            </p:cNvPr>
            <p:cNvGrpSpPr/>
            <p:nvPr/>
          </p:nvGrpSpPr>
          <p:grpSpPr>
            <a:xfrm>
              <a:off x="632009" y="4836207"/>
              <a:ext cx="5647861" cy="1323439"/>
              <a:chOff x="632009" y="4836207"/>
              <a:chExt cx="5647861" cy="132343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CAE478D-1F5D-4325-9E64-D139926F3947}"/>
                  </a:ext>
                </a:extLst>
              </p:cNvPr>
              <p:cNvCxnSpPr/>
              <p:nvPr/>
            </p:nvCxnSpPr>
            <p:spPr>
              <a:xfrm>
                <a:off x="1843909" y="5086446"/>
                <a:ext cx="0" cy="822960"/>
              </a:xfrm>
              <a:prstGeom prst="line">
                <a:avLst/>
              </a:prstGeom>
              <a:ln w="38100">
                <a:solidFill>
                  <a:srgbClr val="0078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CC4A2A-8E27-4733-81DF-D2669477AAC1}"/>
                  </a:ext>
                </a:extLst>
              </p:cNvPr>
              <p:cNvSpPr txBox="1"/>
              <p:nvPr/>
            </p:nvSpPr>
            <p:spPr>
              <a:xfrm>
                <a:off x="1982190" y="4836207"/>
                <a:ext cx="42976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Simplified starting experience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Easier pivoting means more flexibility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Easier experimentation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Scale at your pace—don’t bet the farm on Day 1</a:t>
                </a:r>
              </a:p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94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72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1250">
                          <a:srgbClr val="1A1A1A"/>
                        </a:gs>
                        <a:gs pos="10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rPr>
                  <a:t>Natural fit for microservices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F3D7A2-CA5D-4807-AD9A-5CC8F2625F86}"/>
                  </a:ext>
                </a:extLst>
              </p:cNvPr>
              <p:cNvGrpSpPr/>
              <p:nvPr/>
            </p:nvGrpSpPr>
            <p:grpSpPr>
              <a:xfrm>
                <a:off x="632009" y="5127145"/>
                <a:ext cx="1188720" cy="741562"/>
                <a:chOff x="578221" y="4925641"/>
                <a:chExt cx="1188720" cy="741562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682C7D-7D98-43A2-BF90-3957D3FA05AC}"/>
                    </a:ext>
                  </a:extLst>
                </p:cNvPr>
                <p:cNvSpPr txBox="1"/>
                <p:nvPr/>
              </p:nvSpPr>
              <p:spPr>
                <a:xfrm>
                  <a:off x="578221" y="5328649"/>
                  <a:ext cx="11887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568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8D4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Flexibility</a:t>
                  </a:r>
                </a:p>
              </p:txBody>
            </p: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0783A7C-7178-4B44-85C5-6847422046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469" y="4925641"/>
                  <a:ext cx="348224" cy="36576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6F1FD6-9A5F-45E4-90C3-75F3C319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benefits?</a:t>
            </a:r>
          </a:p>
        </p:txBody>
      </p:sp>
    </p:spTree>
    <p:extLst>
      <p:ext uri="{BB962C8B-B14F-4D97-AF65-F5344CB8AC3E}">
        <p14:creationId xmlns:p14="http://schemas.microsoft.com/office/powerpoint/2010/main" val="367687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260B03F5-0C9C-4674-BC2B-7B71E1EAED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87"/>
            <a:ext cx="12191377" cy="17288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9D8C4E-C789-45FB-9C19-076ACF3E10E7}"/>
              </a:ext>
            </a:extLst>
          </p:cNvPr>
          <p:cNvCxnSpPr>
            <a:cxnSpLocks/>
          </p:cNvCxnSpPr>
          <p:nvPr/>
        </p:nvCxnSpPr>
        <p:spPr>
          <a:xfrm>
            <a:off x="1" y="1692177"/>
            <a:ext cx="12192000" cy="0"/>
          </a:xfrm>
          <a:prstGeom prst="line">
            <a:avLst/>
          </a:prstGeom>
          <a:ln w="1270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3C65ED-ECF2-473E-8147-8D67B67CA088}"/>
              </a:ext>
            </a:extLst>
          </p:cNvPr>
          <p:cNvSpPr txBox="1"/>
          <p:nvPr/>
        </p:nvSpPr>
        <p:spPr>
          <a:xfrm>
            <a:off x="269241" y="1865503"/>
            <a:ext cx="7660239" cy="153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3" b="0" i="0" u="none" strike="noStrike" kern="1200" cap="none" spc="-147" normalizeH="0" baseline="0" noProof="0">
                <a:ln w="3175"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Focus</a:t>
            </a:r>
            <a:r>
              <a:rPr kumimoji="0" lang="en-US" sz="4703" b="0" i="0" u="none" strike="noStrike" kern="1200" cap="none" spc="-147" normalizeH="0" baseline="0" noProof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on code, not plumbing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03" b="0" i="0" u="none" strike="noStrike" kern="1200" cap="none" spc="-147" normalizeH="0" baseline="0" noProof="0">
              <a:ln w="3175"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019EF0-235A-4E10-8A91-700DA2C491E4}"/>
              </a:ext>
            </a:extLst>
          </p:cNvPr>
          <p:cNvCxnSpPr>
            <a:cxnSpLocks/>
          </p:cNvCxnSpPr>
          <p:nvPr/>
        </p:nvCxnSpPr>
        <p:spPr>
          <a:xfrm>
            <a:off x="4066967" y="3983363"/>
            <a:ext cx="0" cy="1120531"/>
          </a:xfrm>
          <a:prstGeom prst="line">
            <a:avLst/>
          </a:prstGeom>
          <a:ln w="381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170E3B-6AC0-4084-85C0-0BA07EA8A5C0}"/>
              </a:ext>
            </a:extLst>
          </p:cNvPr>
          <p:cNvCxnSpPr>
            <a:cxnSpLocks/>
          </p:cNvCxnSpPr>
          <p:nvPr/>
        </p:nvCxnSpPr>
        <p:spPr>
          <a:xfrm>
            <a:off x="7794817" y="3983363"/>
            <a:ext cx="0" cy="1120531"/>
          </a:xfrm>
          <a:prstGeom prst="line">
            <a:avLst/>
          </a:prstGeom>
          <a:ln w="38100">
            <a:solidFill>
              <a:srgbClr val="007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0D88F8-08E1-4943-A3F2-53830661FD7E}"/>
              </a:ext>
            </a:extLst>
          </p:cNvPr>
          <p:cNvSpPr txBox="1"/>
          <p:nvPr/>
        </p:nvSpPr>
        <p:spPr>
          <a:xfrm>
            <a:off x="1304266" y="4399669"/>
            <a:ext cx="1796339" cy="5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No infrastructure </a:t>
            </a:r>
            <a:b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D613F7-9BCD-4CBB-AE11-F22C42C0A99B}"/>
              </a:ext>
            </a:extLst>
          </p:cNvPr>
          <p:cNvSpPr txBox="1"/>
          <p:nvPr/>
        </p:nvSpPr>
        <p:spPr>
          <a:xfrm>
            <a:off x="8383650" y="4399669"/>
            <a:ext cx="2532868" cy="5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No wasted resources, </a:t>
            </a:r>
            <a:b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pay only for what you 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E5EBE0-2ECC-434E-B78A-35FB461E6503}"/>
              </a:ext>
            </a:extLst>
          </p:cNvPr>
          <p:cNvSpPr txBox="1"/>
          <p:nvPr/>
        </p:nvSpPr>
        <p:spPr>
          <a:xfrm>
            <a:off x="5036316" y="4399669"/>
            <a:ext cx="1797661" cy="5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Auto-scale based </a:t>
            </a:r>
            <a:b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0D0D0D"/>
                    </a:gs>
                    <a:gs pos="100000">
                      <a:srgbClr val="0D0D0D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 your workload</a:t>
            </a:r>
          </a:p>
        </p:txBody>
      </p:sp>
      <p:grpSp>
        <p:nvGrpSpPr>
          <p:cNvPr id="35" name="Group 81">
            <a:extLst>
              <a:ext uri="{FF2B5EF4-FFF2-40B4-BE49-F238E27FC236}">
                <a16:creationId xmlns:a16="http://schemas.microsoft.com/office/drawing/2014/main" id="{A46AC3FC-97DD-4606-ADDC-9D88D282C9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25029" y="3666967"/>
            <a:ext cx="450110" cy="582676"/>
            <a:chOff x="15271" y="4801"/>
            <a:chExt cx="1460" cy="1890"/>
          </a:xfrm>
          <a:solidFill>
            <a:srgbClr val="0078D7"/>
          </a:solidFill>
        </p:grpSpPr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3E7A45A4-979F-4385-B767-BAC17065A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1" y="4801"/>
              <a:ext cx="1460" cy="1890"/>
            </a:xfrm>
            <a:custGeom>
              <a:avLst/>
              <a:gdLst>
                <a:gd name="T0" fmla="*/ 564 w 618"/>
                <a:gd name="T1" fmla="*/ 87 h 800"/>
                <a:gd name="T2" fmla="*/ 476 w 618"/>
                <a:gd name="T3" fmla="*/ 87 h 800"/>
                <a:gd name="T4" fmla="*/ 476 w 618"/>
                <a:gd name="T5" fmla="*/ 68 h 800"/>
                <a:gd name="T6" fmla="*/ 408 w 618"/>
                <a:gd name="T7" fmla="*/ 0 h 800"/>
                <a:gd name="T8" fmla="*/ 210 w 618"/>
                <a:gd name="T9" fmla="*/ 0 h 800"/>
                <a:gd name="T10" fmla="*/ 142 w 618"/>
                <a:gd name="T11" fmla="*/ 68 h 800"/>
                <a:gd name="T12" fmla="*/ 142 w 618"/>
                <a:gd name="T13" fmla="*/ 87 h 800"/>
                <a:gd name="T14" fmla="*/ 54 w 618"/>
                <a:gd name="T15" fmla="*/ 87 h 800"/>
                <a:gd name="T16" fmla="*/ 0 w 618"/>
                <a:gd name="T17" fmla="*/ 140 h 800"/>
                <a:gd name="T18" fmla="*/ 0 w 618"/>
                <a:gd name="T19" fmla="*/ 175 h 800"/>
                <a:gd name="T20" fmla="*/ 33 w 618"/>
                <a:gd name="T21" fmla="*/ 175 h 800"/>
                <a:gd name="T22" fmla="*/ 33 w 618"/>
                <a:gd name="T23" fmla="*/ 716 h 800"/>
                <a:gd name="T24" fmla="*/ 117 w 618"/>
                <a:gd name="T25" fmla="*/ 800 h 800"/>
                <a:gd name="T26" fmla="*/ 501 w 618"/>
                <a:gd name="T27" fmla="*/ 800 h 800"/>
                <a:gd name="T28" fmla="*/ 585 w 618"/>
                <a:gd name="T29" fmla="*/ 716 h 800"/>
                <a:gd name="T30" fmla="*/ 585 w 618"/>
                <a:gd name="T31" fmla="*/ 175 h 800"/>
                <a:gd name="T32" fmla="*/ 618 w 618"/>
                <a:gd name="T33" fmla="*/ 175 h 800"/>
                <a:gd name="T34" fmla="*/ 618 w 618"/>
                <a:gd name="T35" fmla="*/ 140 h 800"/>
                <a:gd name="T36" fmla="*/ 564 w 618"/>
                <a:gd name="T37" fmla="*/ 87 h 800"/>
                <a:gd name="T38" fmla="*/ 191 w 618"/>
                <a:gd name="T39" fmla="*/ 68 h 800"/>
                <a:gd name="T40" fmla="*/ 210 w 618"/>
                <a:gd name="T41" fmla="*/ 49 h 800"/>
                <a:gd name="T42" fmla="*/ 408 w 618"/>
                <a:gd name="T43" fmla="*/ 49 h 800"/>
                <a:gd name="T44" fmla="*/ 427 w 618"/>
                <a:gd name="T45" fmla="*/ 68 h 800"/>
                <a:gd name="T46" fmla="*/ 427 w 618"/>
                <a:gd name="T47" fmla="*/ 87 h 800"/>
                <a:gd name="T48" fmla="*/ 191 w 618"/>
                <a:gd name="T49" fmla="*/ 87 h 800"/>
                <a:gd name="T50" fmla="*/ 191 w 618"/>
                <a:gd name="T51" fmla="*/ 68 h 800"/>
                <a:gd name="T52" fmla="*/ 524 w 618"/>
                <a:gd name="T53" fmla="*/ 716 h 800"/>
                <a:gd name="T54" fmla="*/ 501 w 618"/>
                <a:gd name="T55" fmla="*/ 739 h 800"/>
                <a:gd name="T56" fmla="*/ 117 w 618"/>
                <a:gd name="T57" fmla="*/ 739 h 800"/>
                <a:gd name="T58" fmla="*/ 94 w 618"/>
                <a:gd name="T59" fmla="*/ 716 h 800"/>
                <a:gd name="T60" fmla="*/ 94 w 618"/>
                <a:gd name="T61" fmla="*/ 175 h 800"/>
                <a:gd name="T62" fmla="*/ 524 w 618"/>
                <a:gd name="T63" fmla="*/ 175 h 800"/>
                <a:gd name="T64" fmla="*/ 524 w 618"/>
                <a:gd name="T65" fmla="*/ 71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8" h="800">
                  <a:moveTo>
                    <a:pt x="564" y="87"/>
                  </a:moveTo>
                  <a:cubicBezTo>
                    <a:pt x="476" y="87"/>
                    <a:pt x="476" y="87"/>
                    <a:pt x="476" y="87"/>
                  </a:cubicBezTo>
                  <a:cubicBezTo>
                    <a:pt x="476" y="68"/>
                    <a:pt x="476" y="68"/>
                    <a:pt x="476" y="68"/>
                  </a:cubicBezTo>
                  <a:cubicBezTo>
                    <a:pt x="476" y="30"/>
                    <a:pt x="446" y="0"/>
                    <a:pt x="4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2" y="0"/>
                    <a:pt x="142" y="30"/>
                    <a:pt x="142" y="6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24" y="87"/>
                    <a:pt x="0" y="111"/>
                    <a:pt x="0" y="14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3" y="716"/>
                    <a:pt x="33" y="716"/>
                    <a:pt x="33" y="716"/>
                  </a:cubicBezTo>
                  <a:cubicBezTo>
                    <a:pt x="33" y="762"/>
                    <a:pt x="71" y="800"/>
                    <a:pt x="117" y="800"/>
                  </a:cubicBezTo>
                  <a:cubicBezTo>
                    <a:pt x="501" y="800"/>
                    <a:pt x="501" y="800"/>
                    <a:pt x="501" y="800"/>
                  </a:cubicBezTo>
                  <a:cubicBezTo>
                    <a:pt x="547" y="800"/>
                    <a:pt x="585" y="762"/>
                    <a:pt x="585" y="716"/>
                  </a:cubicBezTo>
                  <a:cubicBezTo>
                    <a:pt x="585" y="175"/>
                    <a:pt x="585" y="175"/>
                    <a:pt x="585" y="175"/>
                  </a:cubicBezTo>
                  <a:cubicBezTo>
                    <a:pt x="618" y="175"/>
                    <a:pt x="618" y="175"/>
                    <a:pt x="618" y="175"/>
                  </a:cubicBezTo>
                  <a:cubicBezTo>
                    <a:pt x="618" y="140"/>
                    <a:pt x="618" y="140"/>
                    <a:pt x="618" y="140"/>
                  </a:cubicBezTo>
                  <a:cubicBezTo>
                    <a:pt x="618" y="111"/>
                    <a:pt x="594" y="87"/>
                    <a:pt x="564" y="87"/>
                  </a:cubicBezTo>
                  <a:close/>
                  <a:moveTo>
                    <a:pt x="191" y="68"/>
                  </a:moveTo>
                  <a:cubicBezTo>
                    <a:pt x="191" y="57"/>
                    <a:pt x="199" y="49"/>
                    <a:pt x="210" y="49"/>
                  </a:cubicBezTo>
                  <a:cubicBezTo>
                    <a:pt x="408" y="49"/>
                    <a:pt x="408" y="49"/>
                    <a:pt x="408" y="49"/>
                  </a:cubicBezTo>
                  <a:cubicBezTo>
                    <a:pt x="419" y="49"/>
                    <a:pt x="427" y="57"/>
                    <a:pt x="427" y="68"/>
                  </a:cubicBezTo>
                  <a:cubicBezTo>
                    <a:pt x="427" y="87"/>
                    <a:pt x="427" y="87"/>
                    <a:pt x="427" y="87"/>
                  </a:cubicBezTo>
                  <a:cubicBezTo>
                    <a:pt x="191" y="87"/>
                    <a:pt x="191" y="87"/>
                    <a:pt x="191" y="87"/>
                  </a:cubicBezTo>
                  <a:lnTo>
                    <a:pt x="191" y="68"/>
                  </a:lnTo>
                  <a:close/>
                  <a:moveTo>
                    <a:pt x="524" y="716"/>
                  </a:moveTo>
                  <a:cubicBezTo>
                    <a:pt x="524" y="729"/>
                    <a:pt x="513" y="739"/>
                    <a:pt x="501" y="739"/>
                  </a:cubicBezTo>
                  <a:cubicBezTo>
                    <a:pt x="117" y="739"/>
                    <a:pt x="117" y="739"/>
                    <a:pt x="117" y="739"/>
                  </a:cubicBezTo>
                  <a:cubicBezTo>
                    <a:pt x="105" y="739"/>
                    <a:pt x="94" y="729"/>
                    <a:pt x="94" y="716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524" y="175"/>
                    <a:pt x="524" y="175"/>
                    <a:pt x="524" y="175"/>
                  </a:cubicBezTo>
                  <a:lnTo>
                    <a:pt x="524" y="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219F4D03-78CE-4D9E-997D-5EC021B95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0" y="5274"/>
              <a:ext cx="144" cy="12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2CB98860-AF6D-486C-8EB7-829F84C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1" y="5274"/>
              <a:ext cx="144" cy="12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049F4DE9-2AC0-412C-80DA-A26781C4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6" y="5274"/>
              <a:ext cx="144" cy="12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C0B2F4-697D-45A4-A8EA-68CB359560CF}"/>
              </a:ext>
            </a:extLst>
          </p:cNvPr>
          <p:cNvGrpSpPr/>
          <p:nvPr/>
        </p:nvGrpSpPr>
        <p:grpSpPr>
          <a:xfrm>
            <a:off x="5653909" y="3708794"/>
            <a:ext cx="562475" cy="540850"/>
            <a:chOff x="7860760" y="1415401"/>
            <a:chExt cx="623243" cy="599281"/>
          </a:xfrm>
          <a:solidFill>
            <a:srgbClr val="0078D7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8E545E1-8225-4D10-A12E-5CB64227C4FA}"/>
                </a:ext>
              </a:extLst>
            </p:cNvPr>
            <p:cNvSpPr/>
            <p:nvPr/>
          </p:nvSpPr>
          <p:spPr>
            <a:xfrm>
              <a:off x="8028502" y="1415401"/>
              <a:ext cx="446918" cy="446918"/>
            </a:xfrm>
            <a:custGeom>
              <a:avLst/>
              <a:gdLst>
                <a:gd name="connsiteX0" fmla="*/ 0 w 446918"/>
                <a:gd name="connsiteY0" fmla="*/ 0 h 446918"/>
                <a:gd name="connsiteX1" fmla="*/ 446918 w 446918"/>
                <a:gd name="connsiteY1" fmla="*/ 0 h 446918"/>
                <a:gd name="connsiteX2" fmla="*/ 446918 w 446918"/>
                <a:gd name="connsiteY2" fmla="*/ 446918 h 446918"/>
                <a:gd name="connsiteX3" fmla="*/ 158236 w 446918"/>
                <a:gd name="connsiteY3" fmla="*/ 446918 h 446918"/>
                <a:gd name="connsiteX4" fmla="*/ 158236 w 446918"/>
                <a:gd name="connsiteY4" fmla="*/ 391053 h 446918"/>
                <a:gd name="connsiteX5" fmla="*/ 391053 w 446918"/>
                <a:gd name="connsiteY5" fmla="*/ 391053 h 446918"/>
                <a:gd name="connsiteX6" fmla="*/ 391053 w 446918"/>
                <a:gd name="connsiteY6" fmla="*/ 55865 h 446918"/>
                <a:gd name="connsiteX7" fmla="*/ 55865 w 446918"/>
                <a:gd name="connsiteY7" fmla="*/ 55865 h 446918"/>
                <a:gd name="connsiteX8" fmla="*/ 55865 w 446918"/>
                <a:gd name="connsiteY8" fmla="*/ 306243 h 446918"/>
                <a:gd name="connsiteX9" fmla="*/ 0 w 446918"/>
                <a:gd name="connsiteY9" fmla="*/ 306243 h 44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918" h="446918">
                  <a:moveTo>
                    <a:pt x="0" y="0"/>
                  </a:moveTo>
                  <a:lnTo>
                    <a:pt x="446918" y="0"/>
                  </a:lnTo>
                  <a:lnTo>
                    <a:pt x="446918" y="446918"/>
                  </a:lnTo>
                  <a:lnTo>
                    <a:pt x="158236" y="446918"/>
                  </a:lnTo>
                  <a:lnTo>
                    <a:pt x="158236" y="391053"/>
                  </a:lnTo>
                  <a:lnTo>
                    <a:pt x="391053" y="391053"/>
                  </a:lnTo>
                  <a:lnTo>
                    <a:pt x="391053" y="55865"/>
                  </a:lnTo>
                  <a:lnTo>
                    <a:pt x="55865" y="55865"/>
                  </a:lnTo>
                  <a:lnTo>
                    <a:pt x="55865" y="306243"/>
                  </a:lnTo>
                  <a:lnTo>
                    <a:pt x="0" y="306243"/>
                  </a:lnTo>
                  <a:close/>
                </a:path>
              </a:pathLst>
            </a:custGeom>
            <a:grpFill/>
            <a:ln w="127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052E9F-65D6-46A1-B6E5-0EEBBEBF327C}"/>
                </a:ext>
              </a:extLst>
            </p:cNvPr>
            <p:cNvSpPr/>
            <p:nvPr/>
          </p:nvSpPr>
          <p:spPr>
            <a:xfrm>
              <a:off x="7890516" y="1744642"/>
              <a:ext cx="270040" cy="270040"/>
            </a:xfrm>
            <a:custGeom>
              <a:avLst/>
              <a:gdLst>
                <a:gd name="connsiteX0" fmla="*/ 0 w 270040"/>
                <a:gd name="connsiteY0" fmla="*/ 0 h 270040"/>
                <a:gd name="connsiteX1" fmla="*/ 184107 w 270040"/>
                <a:gd name="connsiteY1" fmla="*/ 0 h 270040"/>
                <a:gd name="connsiteX2" fmla="*/ 131301 w 270040"/>
                <a:gd name="connsiteY2" fmla="*/ 52806 h 270040"/>
                <a:gd name="connsiteX3" fmla="*/ 52806 w 270040"/>
                <a:gd name="connsiteY3" fmla="*/ 52806 h 270040"/>
                <a:gd name="connsiteX4" fmla="*/ 52806 w 270040"/>
                <a:gd name="connsiteY4" fmla="*/ 217234 h 270040"/>
                <a:gd name="connsiteX5" fmla="*/ 217234 w 270040"/>
                <a:gd name="connsiteY5" fmla="*/ 217234 h 270040"/>
                <a:gd name="connsiteX6" fmla="*/ 217234 w 270040"/>
                <a:gd name="connsiteY6" fmla="*/ 105995 h 270040"/>
                <a:gd name="connsiteX7" fmla="*/ 270040 w 270040"/>
                <a:gd name="connsiteY7" fmla="*/ 53189 h 270040"/>
                <a:gd name="connsiteX8" fmla="*/ 270040 w 270040"/>
                <a:gd name="connsiteY8" fmla="*/ 270040 h 270040"/>
                <a:gd name="connsiteX9" fmla="*/ 0 w 270040"/>
                <a:gd name="connsiteY9" fmla="*/ 270040 h 27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040" h="270040">
                  <a:moveTo>
                    <a:pt x="0" y="0"/>
                  </a:moveTo>
                  <a:lnTo>
                    <a:pt x="184107" y="0"/>
                  </a:lnTo>
                  <a:lnTo>
                    <a:pt x="131301" y="52806"/>
                  </a:lnTo>
                  <a:lnTo>
                    <a:pt x="52806" y="52806"/>
                  </a:lnTo>
                  <a:lnTo>
                    <a:pt x="52806" y="217234"/>
                  </a:lnTo>
                  <a:lnTo>
                    <a:pt x="217234" y="217234"/>
                  </a:lnTo>
                  <a:lnTo>
                    <a:pt x="217234" y="105995"/>
                  </a:lnTo>
                  <a:lnTo>
                    <a:pt x="270040" y="53189"/>
                  </a:lnTo>
                  <a:lnTo>
                    <a:pt x="270040" y="270040"/>
                  </a:lnTo>
                  <a:lnTo>
                    <a:pt x="0" y="270040"/>
                  </a:lnTo>
                  <a:close/>
                </a:path>
              </a:pathLst>
            </a:custGeom>
            <a:grpFill/>
            <a:ln w="127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0553C1B-2681-459B-BB7F-A25C1281DBB3}"/>
                </a:ext>
              </a:extLst>
            </p:cNvPr>
            <p:cNvSpPr/>
            <p:nvPr/>
          </p:nvSpPr>
          <p:spPr>
            <a:xfrm rot="18900000">
              <a:off x="7860760" y="1610359"/>
              <a:ext cx="623243" cy="209664"/>
            </a:xfrm>
            <a:custGeom>
              <a:avLst/>
              <a:gdLst>
                <a:gd name="connsiteX0" fmla="*/ 518411 w 623243"/>
                <a:gd name="connsiteY0" fmla="*/ 0 h 209664"/>
                <a:gd name="connsiteX1" fmla="*/ 623243 w 623243"/>
                <a:gd name="connsiteY1" fmla="*/ 104832 h 209664"/>
                <a:gd name="connsiteX2" fmla="*/ 518411 w 623243"/>
                <a:gd name="connsiteY2" fmla="*/ 209664 h 209664"/>
                <a:gd name="connsiteX3" fmla="*/ 518411 w 623243"/>
                <a:gd name="connsiteY3" fmla="*/ 126939 h 209664"/>
                <a:gd name="connsiteX4" fmla="*/ 0 w 623243"/>
                <a:gd name="connsiteY4" fmla="*/ 126939 h 209664"/>
                <a:gd name="connsiteX5" fmla="*/ 44214 w 623243"/>
                <a:gd name="connsiteY5" fmla="*/ 82725 h 209664"/>
                <a:gd name="connsiteX6" fmla="*/ 518411 w 623243"/>
                <a:gd name="connsiteY6" fmla="*/ 82725 h 20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3243" h="209664">
                  <a:moveTo>
                    <a:pt x="518411" y="0"/>
                  </a:moveTo>
                  <a:lnTo>
                    <a:pt x="623243" y="104832"/>
                  </a:lnTo>
                  <a:lnTo>
                    <a:pt x="518411" y="209664"/>
                  </a:lnTo>
                  <a:lnTo>
                    <a:pt x="518411" y="126939"/>
                  </a:lnTo>
                  <a:lnTo>
                    <a:pt x="0" y="126939"/>
                  </a:lnTo>
                  <a:lnTo>
                    <a:pt x="44214" y="82725"/>
                  </a:lnTo>
                  <a:lnTo>
                    <a:pt x="518411" y="82725"/>
                  </a:lnTo>
                  <a:close/>
                </a:path>
              </a:pathLst>
            </a:custGeom>
            <a:grpFill/>
            <a:ln w="127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89642" bIns="448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7" name="Rectangle 1">
            <a:extLst>
              <a:ext uri="{FF2B5EF4-FFF2-40B4-BE49-F238E27FC236}">
                <a16:creationId xmlns:a16="http://schemas.microsoft.com/office/drawing/2014/main" id="{812326ED-CFBE-44F7-9786-C6544A5854F9}"/>
              </a:ext>
            </a:extLst>
          </p:cNvPr>
          <p:cNvSpPr>
            <a:spLocks noChangeAspect="1"/>
          </p:cNvSpPr>
          <p:nvPr/>
        </p:nvSpPr>
        <p:spPr bwMode="auto">
          <a:xfrm>
            <a:off x="1911096" y="3712384"/>
            <a:ext cx="582676" cy="537259"/>
          </a:xfrm>
          <a:custGeom>
            <a:avLst/>
            <a:gdLst/>
            <a:ahLst/>
            <a:cxnLst/>
            <a:rect l="l" t="t" r="r" b="b"/>
            <a:pathLst>
              <a:path w="1631629" h="1504449">
                <a:moveTo>
                  <a:pt x="575213" y="0"/>
                </a:moveTo>
                <a:lnTo>
                  <a:pt x="1056416" y="0"/>
                </a:lnTo>
                <a:lnTo>
                  <a:pt x="1056416" y="398871"/>
                </a:lnTo>
                <a:lnTo>
                  <a:pt x="838674" y="398871"/>
                </a:lnTo>
                <a:lnTo>
                  <a:pt x="838674" y="502831"/>
                </a:lnTo>
                <a:lnTo>
                  <a:pt x="1413889" y="502831"/>
                </a:lnTo>
                <a:lnTo>
                  <a:pt x="1413889" y="548552"/>
                </a:lnTo>
                <a:lnTo>
                  <a:pt x="1413887" y="548552"/>
                </a:lnTo>
                <a:lnTo>
                  <a:pt x="1413887" y="618081"/>
                </a:lnTo>
                <a:lnTo>
                  <a:pt x="1631629" y="618081"/>
                </a:lnTo>
                <a:lnTo>
                  <a:pt x="1631629" y="859473"/>
                </a:lnTo>
                <a:lnTo>
                  <a:pt x="1239011" y="859473"/>
                </a:lnTo>
                <a:lnTo>
                  <a:pt x="1239011" y="1054144"/>
                </a:lnTo>
                <a:lnTo>
                  <a:pt x="1297471" y="1054144"/>
                </a:lnTo>
                <a:lnTo>
                  <a:pt x="1297471" y="956308"/>
                </a:lnTo>
                <a:lnTo>
                  <a:pt x="1626578" y="956308"/>
                </a:lnTo>
                <a:lnTo>
                  <a:pt x="1626578" y="1197700"/>
                </a:lnTo>
                <a:lnTo>
                  <a:pt x="1297471" y="1197700"/>
                </a:lnTo>
                <a:lnTo>
                  <a:pt x="1297471" y="1099863"/>
                </a:lnTo>
                <a:lnTo>
                  <a:pt x="1239011" y="1099863"/>
                </a:lnTo>
                <a:lnTo>
                  <a:pt x="1239011" y="1360894"/>
                </a:lnTo>
                <a:lnTo>
                  <a:pt x="1297471" y="1360894"/>
                </a:lnTo>
                <a:lnTo>
                  <a:pt x="1297471" y="1263057"/>
                </a:lnTo>
                <a:lnTo>
                  <a:pt x="1626578" y="1263057"/>
                </a:lnTo>
                <a:lnTo>
                  <a:pt x="1626578" y="1504449"/>
                </a:lnTo>
                <a:lnTo>
                  <a:pt x="1297471" y="1504449"/>
                </a:lnTo>
                <a:lnTo>
                  <a:pt x="1297471" y="1406613"/>
                </a:lnTo>
                <a:lnTo>
                  <a:pt x="1239011" y="1406613"/>
                </a:lnTo>
                <a:lnTo>
                  <a:pt x="1214557" y="1406613"/>
                </a:lnTo>
                <a:lnTo>
                  <a:pt x="1193292" y="1406613"/>
                </a:lnTo>
                <a:lnTo>
                  <a:pt x="1193292" y="859473"/>
                </a:lnTo>
                <a:lnTo>
                  <a:pt x="1150426" y="859473"/>
                </a:lnTo>
                <a:lnTo>
                  <a:pt x="1150426" y="618081"/>
                </a:lnTo>
                <a:lnTo>
                  <a:pt x="1368168" y="618081"/>
                </a:lnTo>
                <a:lnTo>
                  <a:pt x="1368168" y="548552"/>
                </a:lnTo>
                <a:lnTo>
                  <a:pt x="838674" y="548552"/>
                </a:lnTo>
                <a:lnTo>
                  <a:pt x="838674" y="618081"/>
                </a:lnTo>
                <a:lnTo>
                  <a:pt x="1056416" y="618081"/>
                </a:lnTo>
                <a:lnTo>
                  <a:pt x="1056416" y="859473"/>
                </a:lnTo>
                <a:lnTo>
                  <a:pt x="665382" y="859473"/>
                </a:lnTo>
                <a:lnTo>
                  <a:pt x="665382" y="1054144"/>
                </a:lnTo>
                <a:lnTo>
                  <a:pt x="725375" y="1054144"/>
                </a:lnTo>
                <a:lnTo>
                  <a:pt x="725375" y="956308"/>
                </a:lnTo>
                <a:lnTo>
                  <a:pt x="1054482" y="956308"/>
                </a:lnTo>
                <a:lnTo>
                  <a:pt x="1054482" y="1197700"/>
                </a:lnTo>
                <a:lnTo>
                  <a:pt x="725375" y="1197700"/>
                </a:lnTo>
                <a:lnTo>
                  <a:pt x="725375" y="1099863"/>
                </a:lnTo>
                <a:lnTo>
                  <a:pt x="665382" y="1099863"/>
                </a:lnTo>
                <a:lnTo>
                  <a:pt x="653864" y="1099863"/>
                </a:lnTo>
                <a:lnTo>
                  <a:pt x="619663" y="1099863"/>
                </a:lnTo>
                <a:lnTo>
                  <a:pt x="619663" y="859473"/>
                </a:lnTo>
                <a:lnTo>
                  <a:pt x="575213" y="859473"/>
                </a:lnTo>
                <a:lnTo>
                  <a:pt x="575213" y="618081"/>
                </a:lnTo>
                <a:lnTo>
                  <a:pt x="792955" y="618081"/>
                </a:lnTo>
                <a:lnTo>
                  <a:pt x="792955" y="548552"/>
                </a:lnTo>
                <a:lnTo>
                  <a:pt x="263461" y="548552"/>
                </a:lnTo>
                <a:lnTo>
                  <a:pt x="263461" y="618081"/>
                </a:lnTo>
                <a:lnTo>
                  <a:pt x="481203" y="618081"/>
                </a:lnTo>
                <a:lnTo>
                  <a:pt x="481203" y="859473"/>
                </a:lnTo>
                <a:lnTo>
                  <a:pt x="87546" y="859473"/>
                </a:lnTo>
                <a:lnTo>
                  <a:pt x="87546" y="1054144"/>
                </a:lnTo>
                <a:lnTo>
                  <a:pt x="152095" y="1054144"/>
                </a:lnTo>
                <a:lnTo>
                  <a:pt x="152095" y="956308"/>
                </a:lnTo>
                <a:lnTo>
                  <a:pt x="481202" y="956308"/>
                </a:lnTo>
                <a:lnTo>
                  <a:pt x="481202" y="1197700"/>
                </a:lnTo>
                <a:lnTo>
                  <a:pt x="152095" y="1197700"/>
                </a:lnTo>
                <a:lnTo>
                  <a:pt x="152095" y="1099863"/>
                </a:lnTo>
                <a:lnTo>
                  <a:pt x="87546" y="1099863"/>
                </a:lnTo>
                <a:lnTo>
                  <a:pt x="87546" y="1360894"/>
                </a:lnTo>
                <a:lnTo>
                  <a:pt x="152095" y="1360894"/>
                </a:lnTo>
                <a:lnTo>
                  <a:pt x="152095" y="1263057"/>
                </a:lnTo>
                <a:lnTo>
                  <a:pt x="481202" y="1263057"/>
                </a:lnTo>
                <a:lnTo>
                  <a:pt x="481202" y="1504449"/>
                </a:lnTo>
                <a:lnTo>
                  <a:pt x="152095" y="1504449"/>
                </a:lnTo>
                <a:lnTo>
                  <a:pt x="152095" y="1406613"/>
                </a:lnTo>
                <a:lnTo>
                  <a:pt x="87546" y="1406613"/>
                </a:lnTo>
                <a:lnTo>
                  <a:pt x="66947" y="1406613"/>
                </a:lnTo>
                <a:lnTo>
                  <a:pt x="41827" y="1406613"/>
                </a:lnTo>
                <a:lnTo>
                  <a:pt x="41827" y="859473"/>
                </a:lnTo>
                <a:lnTo>
                  <a:pt x="0" y="859473"/>
                </a:lnTo>
                <a:lnTo>
                  <a:pt x="0" y="618081"/>
                </a:lnTo>
                <a:lnTo>
                  <a:pt x="217742" y="618081"/>
                </a:lnTo>
                <a:lnTo>
                  <a:pt x="217742" y="545232"/>
                </a:lnTo>
                <a:lnTo>
                  <a:pt x="217742" y="545232"/>
                </a:lnTo>
                <a:lnTo>
                  <a:pt x="217742" y="502831"/>
                </a:lnTo>
                <a:lnTo>
                  <a:pt x="792955" y="502831"/>
                </a:lnTo>
                <a:lnTo>
                  <a:pt x="792955" y="398871"/>
                </a:lnTo>
                <a:lnTo>
                  <a:pt x="575213" y="398871"/>
                </a:lnTo>
                <a:close/>
              </a:path>
            </a:pathLst>
          </a:custGeom>
          <a:solidFill>
            <a:srgbClr val="0078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 err="1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5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chEd_2012_Template_16x9">
  <a:themeElements>
    <a:clrScheme name="TechED_201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TechEd_2012_Template_16x9">
  <a:themeElements>
    <a:clrScheme name="TechED_201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TechEd_2012_Template_16x9">
  <a:themeElements>
    <a:clrScheme name="TechED_201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TechEd_2012_Template_16x9">
  <a:themeElements>
    <a:clrScheme name="TechED_201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434</Words>
  <Application>Microsoft Office PowerPoint</Application>
  <PresentationFormat>Widescreen</PresentationFormat>
  <Paragraphs>134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Segoe UI Semibold</vt:lpstr>
      <vt:lpstr>Segoe UI Semilight</vt:lpstr>
      <vt:lpstr>Tw Cen MT</vt:lpstr>
      <vt:lpstr>Wingdings</vt:lpstr>
      <vt:lpstr>Circuit</vt:lpstr>
      <vt:lpstr>TechEd_2012_Template_16x9</vt:lpstr>
      <vt:lpstr>1_TechEd_2012_Template_16x9</vt:lpstr>
      <vt:lpstr>2_TechEd_2012_Template_16x9</vt:lpstr>
      <vt:lpstr>3_TechEd_2012_Template_16x9</vt:lpstr>
      <vt:lpstr>Adventures in Azure Function: Beyond HTTP Triggers</vt:lpstr>
      <vt:lpstr>Introductions</vt:lpstr>
      <vt:lpstr>Open Source</vt:lpstr>
      <vt:lpstr>Objective</vt:lpstr>
      <vt:lpstr>Agenda</vt:lpstr>
      <vt:lpstr>Assumptions</vt:lpstr>
      <vt:lpstr>PowerPoint Presentation</vt:lpstr>
      <vt:lpstr>What are the benefits?</vt:lpstr>
      <vt:lpstr>PowerPoint Presentation</vt:lpstr>
      <vt:lpstr>Full integration with Azure ecosystem</vt:lpstr>
      <vt:lpstr>Serverless</vt:lpstr>
      <vt:lpstr>Sample scenarios for Functions</vt:lpstr>
      <vt:lpstr>Scenarios for Serverless</vt:lpstr>
      <vt:lpstr>Function Creation</vt:lpstr>
      <vt:lpstr>Azure Function Triggers</vt:lpstr>
      <vt:lpstr>Demo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LightSwitch for Developers</dc:title>
  <dc:creator>Leonard Van Lowe</dc:creator>
  <cp:lastModifiedBy>Leonard Van Lowe</cp:lastModifiedBy>
  <cp:revision>58</cp:revision>
  <dcterms:created xsi:type="dcterms:W3CDTF">2012-10-06T11:24:32Z</dcterms:created>
  <dcterms:modified xsi:type="dcterms:W3CDTF">2019-10-11T18:33:06Z</dcterms:modified>
</cp:coreProperties>
</file>