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1BE6D-35ED-4FE1-9046-F143CFF4B751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2FF80-1BEC-44EF-BD15-D6BD3CBD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60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6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2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0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5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9B6FC-A752-4835-A9DF-33CB9DCA86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18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rgbClr val="1182D3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cover-v3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63121" cy="69205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91325" y="3958156"/>
            <a:ext cx="91440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Master title text style. </a:t>
            </a:r>
            <a:r>
              <a:rPr lang="en-US" sz="4800" dirty="0">
                <a:solidFill>
                  <a:srgbClr val="FD8C08"/>
                </a:solidFill>
                <a:cs typeface="Arial"/>
              </a:rPr>
              <a:t>Now.</a:t>
            </a:r>
            <a:br>
              <a:rPr lang="en-US" sz="4800" dirty="0">
                <a:cs typeface="Arial"/>
              </a:rPr>
            </a:b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88794" y="4755827"/>
            <a:ext cx="9167751" cy="409575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rgbClr val="FFFFFF"/>
                </a:solidFill>
              </a:defRPr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Subtitle text style.</a:t>
            </a:r>
          </a:p>
        </p:txBody>
      </p:sp>
      <p:pic>
        <p:nvPicPr>
          <p:cNvPr id="6" name="Picture 5" descr="mendix-notag-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33" y="2750379"/>
            <a:ext cx="3703067" cy="1083944"/>
          </a:xfrm>
          <a:prstGeom prst="rect">
            <a:avLst/>
          </a:prstGeom>
        </p:spPr>
      </p:pic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88794" y="5780293"/>
            <a:ext cx="9147406" cy="9337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aseline="0">
                <a:solidFill>
                  <a:srgbClr val="FFFFFF"/>
                </a:solidFill>
              </a:defRPr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Name Style and Date Style</a:t>
            </a:r>
          </a:p>
        </p:txBody>
      </p:sp>
    </p:spTree>
    <p:extLst>
      <p:ext uri="{BB962C8B-B14F-4D97-AF65-F5344CB8AC3E}">
        <p14:creationId xmlns:p14="http://schemas.microsoft.com/office/powerpoint/2010/main" val="21179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4400" y="6308349"/>
            <a:ext cx="454925" cy="221191"/>
          </a:xfrm>
          <a:prstGeom prst="rect">
            <a:avLst/>
          </a:prstGeom>
        </p:spPr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377906"/>
            <a:ext cx="10972800" cy="4795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50810" y="6180667"/>
            <a:ext cx="454925" cy="457209"/>
          </a:xfrm>
          <a:prstGeom prst="rect">
            <a:avLst/>
          </a:prstGeom>
        </p:spPr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Picture 4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88368"/>
            <a:ext cx="10972800" cy="114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FA3ED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1FA3ED"/>
                </a:solidFill>
              </a:rPr>
              <a:t>Click to edit slide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7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82232"/>
            <a:ext cx="5388864" cy="47747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379191"/>
            <a:ext cx="5388864" cy="4774727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50810" y="6180667"/>
            <a:ext cx="454925" cy="457209"/>
          </a:xfrm>
          <a:prstGeom prst="rect">
            <a:avLst/>
          </a:prstGeom>
        </p:spPr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88368"/>
            <a:ext cx="10972800" cy="114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FA3ED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1FA3ED"/>
                </a:solidFill>
              </a:rPr>
              <a:t>Click to edit slide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2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6" y="1295400"/>
            <a:ext cx="5389033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 cap="none" baseline="0">
                <a:solidFill>
                  <a:srgbClr val="1182D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1FA3ED"/>
                </a:solidFill>
              </a:rPr>
              <a:t>Click to edit master text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>
              <a:buClr>
                <a:schemeClr val="accent1"/>
              </a:buClr>
              <a:defRPr sz="2600"/>
            </a:lvl1pPr>
            <a:lvl2pPr>
              <a:buClr>
                <a:schemeClr val="accent1"/>
              </a:buClr>
              <a:defRPr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>
              <a:defRPr sz="26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039533" y="58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 cap="none" baseline="0">
                <a:solidFill>
                  <a:srgbClr val="1E8EE9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1FA3ED"/>
                </a:solidFill>
              </a:rPr>
              <a:t>Click to edit master text style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50810" y="6180667"/>
            <a:ext cx="454925" cy="457209"/>
          </a:xfrm>
          <a:prstGeom prst="rect">
            <a:avLst/>
          </a:prstGeom>
        </p:spPr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88368"/>
            <a:ext cx="10972800" cy="114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82D3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1FA3ED"/>
                </a:solidFill>
              </a:rPr>
              <a:t>Click to edit slide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0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7"/>
          <p:cNvSpPr>
            <a:spLocks noGrp="1"/>
          </p:cNvSpPr>
          <p:nvPr>
            <p:ph type="ctrTitle" hasCustomPrompt="1"/>
          </p:nvPr>
        </p:nvSpPr>
        <p:spPr>
          <a:xfrm>
            <a:off x="1529603" y="2786299"/>
            <a:ext cx="91440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400">
                <a:solidFill>
                  <a:srgbClr val="1182D3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1FA3ED"/>
                </a:solidFill>
              </a:rPr>
              <a:t>Click to edit slide title style</a:t>
            </a:r>
            <a:endParaRPr lang="en-US" sz="4200" dirty="0">
              <a:solidFill>
                <a:srgbClr val="1FA3ED"/>
              </a:solidFill>
            </a:endParaRPr>
          </a:p>
        </p:txBody>
      </p:sp>
      <p:pic>
        <p:nvPicPr>
          <p:cNvPr id="9" name="Picture 8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597727"/>
            <a:ext cx="2242027" cy="11446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313270"/>
            <a:ext cx="10972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rgbClr val="1E8EE9"/>
                </a:solidFill>
                <a:latin typeface="Arial"/>
                <a:ea typeface="+mj-ea"/>
                <a:cs typeface="Calibri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1182D3"/>
                </a:solidFill>
              </a:rPr>
              <a:t>Click to edit slide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7"/>
          <p:cNvSpPr>
            <a:spLocks noGrp="1"/>
          </p:cNvSpPr>
          <p:nvPr>
            <p:ph type="ctrTitle" hasCustomPrompt="1"/>
          </p:nvPr>
        </p:nvSpPr>
        <p:spPr>
          <a:xfrm>
            <a:off x="1108369" y="3431969"/>
            <a:ext cx="9204031" cy="91989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400" baseline="0">
                <a:solidFill>
                  <a:srgbClr val="1182D3"/>
                </a:solidFill>
                <a:latin typeface="Arial"/>
                <a:cs typeface="Calibri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1FA3ED"/>
                </a:solidFill>
              </a:rPr>
              <a:t>Click to edit chapter title style</a:t>
            </a:r>
            <a:endParaRPr lang="en-US" sz="4200" dirty="0">
              <a:solidFill>
                <a:srgbClr val="1FA3ED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115729" y="4245442"/>
            <a:ext cx="8629237" cy="71278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1182D3"/>
                </a:solidFill>
              </a:defRPr>
            </a:lvl1pPr>
          </a:lstStyle>
          <a:p>
            <a:pPr lvl="0"/>
            <a:r>
              <a:rPr lang="en-US" sz="3200" b="0" dirty="0">
                <a:solidFill>
                  <a:srgbClr val="1FA3ED"/>
                </a:solidFill>
              </a:rPr>
              <a:t>Subtitle text style.</a:t>
            </a:r>
            <a:endParaRPr lang="en-US" dirty="0"/>
          </a:p>
        </p:txBody>
      </p:sp>
      <p:pic>
        <p:nvPicPr>
          <p:cNvPr id="9" name="Picture 8" descr="MENDIX-LOGO-FLAT-FINAL-MAY13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44351"/>
            <a:ext cx="1473200" cy="4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736" y="-6"/>
            <a:ext cx="12210679" cy="6858000"/>
          </a:xfrm>
          <a:prstGeom prst="rect">
            <a:avLst/>
          </a:prstGeom>
          <a:solidFill>
            <a:srgbClr val="1182D3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14661" y="2933694"/>
            <a:ext cx="9144000" cy="990600"/>
          </a:xfrm>
        </p:spPr>
        <p:txBody>
          <a:bodyPr anchor="t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12130" y="4264766"/>
            <a:ext cx="9167751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aseline="0">
                <a:solidFill>
                  <a:srgbClr val="FFFFFF"/>
                </a:solidFill>
              </a:defRPr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7" name="Picture 6" descr="mendix-notag-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6" y="6149302"/>
            <a:ext cx="1488135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371602"/>
            <a:ext cx="10972800" cy="47579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3" name="Picture 2" descr="MENDIX-LOGO-FLAT-FINAL-MAY13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6172449"/>
            <a:ext cx="1346200" cy="406151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50810" y="6180667"/>
            <a:ext cx="454925" cy="457209"/>
          </a:xfrm>
          <a:prstGeom prst="rect">
            <a:avLst/>
          </a:prstGeom>
        </p:spPr>
        <p:txBody>
          <a:bodyPr/>
          <a:lstStyle/>
          <a:p>
            <a:fld id="{B0D5AA81-B222-43A8-8BB6-D84E433D6E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368"/>
            <a:ext cx="10972800" cy="1147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1FA3ED"/>
                </a:solidFill>
              </a:rPr>
              <a:t>Click to edit Master title style</a:t>
            </a:r>
            <a:endParaRPr lang="en-US" sz="4200" dirty="0">
              <a:solidFill>
                <a:srgbClr val="1FA3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200" b="1" kern="1200">
          <a:solidFill>
            <a:srgbClr val="1FA3ED"/>
          </a:solidFill>
          <a:latin typeface="Arial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>
          <a:schemeClr val="accent1"/>
        </a:buClr>
        <a:buSzPct val="80000"/>
        <a:buFont typeface="Wingdings 3" pitchFamily="18" charset="2"/>
        <a:buChar char=""/>
        <a:defRPr kumimoji="0" sz="2800" kern="1200">
          <a:solidFill>
            <a:srgbClr val="5F5F5F"/>
          </a:solidFill>
          <a:latin typeface="Arial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SzPct val="100000"/>
        <a:buFont typeface="Wingdings" pitchFamily="2" charset="2"/>
        <a:buChar char="§"/>
        <a:defRPr kumimoji="0" sz="2400" kern="1200">
          <a:solidFill>
            <a:srgbClr val="5F5F5F"/>
          </a:solidFill>
          <a:latin typeface="Arial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600"/>
        </a:spcBef>
        <a:spcAft>
          <a:spcPts val="600"/>
        </a:spcAft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rgbClr val="5F5F5F"/>
          </a:solidFill>
          <a:latin typeface="Arial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kumimoji="0" sz="1800" kern="1200">
          <a:solidFill>
            <a:srgbClr val="5F5F5F"/>
          </a:solidFill>
          <a:latin typeface="Arial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 typeface="Symbol" pitchFamily="18" charset="2"/>
        <a:buChar char=""/>
        <a:defRPr kumimoji="0" sz="1600" kern="1200" baseline="0">
          <a:solidFill>
            <a:srgbClr val="5F5F5F"/>
          </a:solidFill>
          <a:latin typeface="Arial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1.jpe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959471" y="3721551"/>
            <a:ext cx="955146" cy="287999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422524" y="5650866"/>
            <a:ext cx="3588020" cy="1151604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0" dirty="0">
                <a:solidFill>
                  <a:srgbClr val="0595DB"/>
                </a:solidFill>
                <a:latin typeface="Arial" charset="0"/>
                <a:ea typeface="Arial" charset="0"/>
                <a:cs typeface="Arial" charset="0"/>
              </a:rPr>
              <a:t>App Dev Process –Waterfall + 3GL</a:t>
            </a:r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2785895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1186" y="3773676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38" y="2848425"/>
            <a:ext cx="803981" cy="8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8768" y="3705942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</a:p>
        </p:txBody>
      </p:sp>
      <p:pic>
        <p:nvPicPr>
          <p:cNvPr id="1030" name="Picture 6" descr="Image result for develop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73" y="4565386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67324" y="5217760"/>
            <a:ext cx="955146" cy="35895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8" descr="Image result for design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89" y="4590901"/>
            <a:ext cx="673620" cy="6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25397" y="5199500"/>
            <a:ext cx="955146" cy="37721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UI/UX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4" name="Picture 10" descr="Image result for database administrato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18" y="2811650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tabase administrato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79" y="4559427"/>
            <a:ext cx="736070" cy="7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base administrato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05" y="2827873"/>
            <a:ext cx="893678" cy="8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7498" y="3702765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9941" y="5251627"/>
            <a:ext cx="955146" cy="325086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DBA</a:t>
            </a: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2" y="1448185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requirement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95" y="2893227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  <a:endCxn id="1028" idx="1"/>
          </p:cNvCxnSpPr>
          <p:nvPr/>
        </p:nvCxnSpPr>
        <p:spPr>
          <a:xfrm>
            <a:off x="1415586" y="3249975"/>
            <a:ext cx="453752" cy="44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28" idx="3"/>
            <a:endCxn id="1044" idx="1"/>
          </p:cNvCxnSpPr>
          <p:nvPr/>
        </p:nvCxnSpPr>
        <p:spPr>
          <a:xfrm>
            <a:off x="2673319" y="3250416"/>
            <a:ext cx="472376" cy="485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6906" y="3671194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</a:t>
            </a:r>
          </a:p>
        </p:txBody>
      </p:sp>
      <p:cxnSp>
        <p:nvCxnSpPr>
          <p:cNvPr id="29" name="Straight Arrow Connector 28"/>
          <p:cNvCxnSpPr>
            <a:stCxn id="1044" idx="3"/>
            <a:endCxn id="1034" idx="1"/>
          </p:cNvCxnSpPr>
          <p:nvPr/>
        </p:nvCxnSpPr>
        <p:spPr>
          <a:xfrm flipV="1">
            <a:off x="3869773" y="3251563"/>
            <a:ext cx="533045" cy="370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0" descr="Image result for requirement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68" y="2891731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14090" y="3690866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Specifications</a:t>
            </a:r>
          </a:p>
        </p:txBody>
      </p:sp>
      <p:cxnSp>
        <p:nvCxnSpPr>
          <p:cNvPr id="42" name="Straight Arrow Connector 41"/>
          <p:cNvCxnSpPr>
            <a:stCxn id="1034" idx="3"/>
            <a:endCxn id="40" idx="1"/>
          </p:cNvCxnSpPr>
          <p:nvPr/>
        </p:nvCxnSpPr>
        <p:spPr>
          <a:xfrm>
            <a:off x="5282644" y="3251563"/>
            <a:ext cx="411524" cy="220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1050" idx="0"/>
          </p:cNvCxnSpPr>
          <p:nvPr/>
        </p:nvCxnSpPr>
        <p:spPr>
          <a:xfrm>
            <a:off x="6037514" y="5576713"/>
            <a:ext cx="5907" cy="33675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052" idx="0"/>
          </p:cNvCxnSpPr>
          <p:nvPr/>
        </p:nvCxnSpPr>
        <p:spPr>
          <a:xfrm>
            <a:off x="7244897" y="5576713"/>
            <a:ext cx="3576" cy="38384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0" idx="2"/>
            <a:endCxn id="1032" idx="0"/>
          </p:cNvCxnSpPr>
          <p:nvPr/>
        </p:nvCxnSpPr>
        <p:spPr>
          <a:xfrm>
            <a:off x="7235793" y="4145941"/>
            <a:ext cx="1273506" cy="44496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0" idx="2"/>
            <a:endCxn id="1030" idx="0"/>
          </p:cNvCxnSpPr>
          <p:nvPr/>
        </p:nvCxnSpPr>
        <p:spPr>
          <a:xfrm>
            <a:off x="7235793" y="4145941"/>
            <a:ext cx="9104" cy="41944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0" idx="2"/>
            <a:endCxn id="1036" idx="0"/>
          </p:cNvCxnSpPr>
          <p:nvPr/>
        </p:nvCxnSpPr>
        <p:spPr>
          <a:xfrm flipH="1">
            <a:off x="6037514" y="4145941"/>
            <a:ext cx="1198279" cy="41348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21" y="5913465"/>
            <a:ext cx="522999" cy="5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81544" y="6502399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01552" y="6507185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5397" y="6498883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  <p:pic>
        <p:nvPicPr>
          <p:cNvPr id="1052" name="Picture 28" descr="Image result for code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40" y="5960556"/>
            <a:ext cx="848866" cy="3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css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03" y="590720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stCxn id="12" idx="2"/>
            <a:endCxn id="1054" idx="0"/>
          </p:cNvCxnSpPr>
          <p:nvPr/>
        </p:nvCxnSpPr>
        <p:spPr>
          <a:xfrm flipH="1">
            <a:off x="8402716" y="5576713"/>
            <a:ext cx="254" cy="3304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6" idx="1"/>
            <a:endCxn id="1042" idx="3"/>
          </p:cNvCxnSpPr>
          <p:nvPr/>
        </p:nvCxnSpPr>
        <p:spPr>
          <a:xfrm flipH="1" flipV="1">
            <a:off x="9001316" y="1791262"/>
            <a:ext cx="1009088" cy="230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950004" y="2004778"/>
            <a:ext cx="955146" cy="331318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4157" y="2173994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stCxn id="1042" idx="1"/>
            <a:endCxn id="1026" idx="0"/>
          </p:cNvCxnSpPr>
          <p:nvPr/>
        </p:nvCxnSpPr>
        <p:spPr>
          <a:xfrm rot="10800000" flipV="1">
            <a:off x="951508" y="1791261"/>
            <a:ext cx="7363655" cy="994633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04" y="1396343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stCxn id="1038" idx="0"/>
            <a:endCxn id="79" idx="2"/>
          </p:cNvCxnSpPr>
          <p:nvPr/>
        </p:nvCxnSpPr>
        <p:spPr>
          <a:xfrm flipH="1" flipV="1">
            <a:off x="10427577" y="2336096"/>
            <a:ext cx="9467" cy="49177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Image result for testing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428" y="5596747"/>
            <a:ext cx="769232" cy="7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10010404" y="6403909"/>
            <a:ext cx="955146" cy="33929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Tester</a:t>
            </a:r>
          </a:p>
        </p:txBody>
      </p:sp>
      <p:cxnSp>
        <p:nvCxnSpPr>
          <p:cNvPr id="98" name="Straight Arrow Connector 97"/>
          <p:cNvCxnSpPr>
            <a:stCxn id="1060" idx="3"/>
            <a:endCxn id="1038" idx="1"/>
          </p:cNvCxnSpPr>
          <p:nvPr/>
        </p:nvCxnSpPr>
        <p:spPr>
          <a:xfrm>
            <a:off x="7751795" y="3248856"/>
            <a:ext cx="2238410" cy="2585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058" idx="1"/>
          </p:cNvCxnSpPr>
          <p:nvPr/>
        </p:nvCxnSpPr>
        <p:spPr>
          <a:xfrm>
            <a:off x="9010544" y="5973968"/>
            <a:ext cx="1041884" cy="739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Image result for project manager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39" y="2795778"/>
            <a:ext cx="906156" cy="9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6731111" y="3652407"/>
            <a:ext cx="1009363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cxnSp>
        <p:nvCxnSpPr>
          <p:cNvPr id="111" name="Straight Arrow Connector 110"/>
          <p:cNvCxnSpPr>
            <a:stCxn id="40" idx="3"/>
            <a:endCxn id="1060" idx="1"/>
          </p:cNvCxnSpPr>
          <p:nvPr/>
        </p:nvCxnSpPr>
        <p:spPr>
          <a:xfrm flipV="1">
            <a:off x="6418246" y="3248856"/>
            <a:ext cx="427393" cy="4914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58" idx="0"/>
            <a:endCxn id="136" idx="2"/>
          </p:cNvCxnSpPr>
          <p:nvPr/>
        </p:nvCxnSpPr>
        <p:spPr>
          <a:xfrm flipV="1">
            <a:off x="10437044" y="5252303"/>
            <a:ext cx="5777" cy="344444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Image result for test results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182" y="4082368"/>
            <a:ext cx="707278" cy="7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9965248" y="4750150"/>
            <a:ext cx="955146" cy="502153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</a:t>
            </a:r>
          </a:p>
        </p:txBody>
      </p:sp>
      <p:cxnSp>
        <p:nvCxnSpPr>
          <p:cNvPr id="138" name="Straight Arrow Connector 137"/>
          <p:cNvCxnSpPr>
            <a:stCxn id="1062" idx="1"/>
            <a:endCxn id="1060" idx="3"/>
          </p:cNvCxnSpPr>
          <p:nvPr/>
        </p:nvCxnSpPr>
        <p:spPr>
          <a:xfrm flipH="1" flipV="1">
            <a:off x="7751795" y="3248856"/>
            <a:ext cx="2337387" cy="118715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60" idx="0"/>
            <a:endCxn id="1028" idx="0"/>
          </p:cNvCxnSpPr>
          <p:nvPr/>
        </p:nvCxnSpPr>
        <p:spPr>
          <a:xfrm rot="16200000" flipH="1" flipV="1">
            <a:off x="4758699" y="308407"/>
            <a:ext cx="52647" cy="5027388"/>
          </a:xfrm>
          <a:prstGeom prst="bentConnector3">
            <a:avLst>
              <a:gd name="adj1" fmla="val -1356248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endCxn id="1034" idx="0"/>
          </p:cNvCxnSpPr>
          <p:nvPr/>
        </p:nvCxnSpPr>
        <p:spPr>
          <a:xfrm rot="10800000">
            <a:off x="4842731" y="2811650"/>
            <a:ext cx="2169412" cy="12704"/>
          </a:xfrm>
          <a:prstGeom prst="bentConnector4">
            <a:avLst>
              <a:gd name="adj1" fmla="val -1248"/>
              <a:gd name="adj2" fmla="val 3321206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86">
            <a:extLst>
              <a:ext uri="{FF2B5EF4-FFF2-40B4-BE49-F238E27FC236}">
                <a16:creationId xmlns:a16="http://schemas.microsoft.com/office/drawing/2014/main" id="{A27D79AB-67ED-4684-92F9-C06EFE5C829A}"/>
              </a:ext>
            </a:extLst>
          </p:cNvPr>
          <p:cNvSpPr/>
          <p:nvPr/>
        </p:nvSpPr>
        <p:spPr>
          <a:xfrm>
            <a:off x="388449" y="2018224"/>
            <a:ext cx="2947713" cy="1949718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20648" y="3721551"/>
            <a:ext cx="955146" cy="287999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5526" y="5650866"/>
            <a:ext cx="5800095" cy="1151604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0" dirty="0">
                <a:solidFill>
                  <a:srgbClr val="0595DB"/>
                </a:solidFill>
                <a:latin typeface="Arial" charset="0"/>
                <a:ea typeface="Arial" charset="0"/>
                <a:cs typeface="Arial" charset="0"/>
              </a:rPr>
              <a:t>App Dev Process –Agile + 3GL</a:t>
            </a:r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5" y="2217999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471" y="3204807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1" y="2234214"/>
            <a:ext cx="803981" cy="8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1807" y="3174544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</a:p>
        </p:txBody>
      </p:sp>
      <p:pic>
        <p:nvPicPr>
          <p:cNvPr id="1030" name="Picture 6" descr="Image result for develop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73" y="4565386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67324" y="5217760"/>
            <a:ext cx="955146" cy="35895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8" descr="Image result for design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89" y="4590901"/>
            <a:ext cx="673620" cy="6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25397" y="5199500"/>
            <a:ext cx="955146" cy="37721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UI/UX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4" name="Picture 10" descr="Image result for database administrato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26" y="2821506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tabase administrato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79" y="4559427"/>
            <a:ext cx="736070" cy="7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base administrato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82" y="2768531"/>
            <a:ext cx="893678" cy="8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7498" y="3702765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9941" y="5251627"/>
            <a:ext cx="955146" cy="325086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DBA</a:t>
            </a: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2" y="1448185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  <a:endCxn id="1034" idx="1"/>
          </p:cNvCxnSpPr>
          <p:nvPr/>
        </p:nvCxnSpPr>
        <p:spPr>
          <a:xfrm>
            <a:off x="3336162" y="3261419"/>
            <a:ext cx="1049364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0" descr="Image result for requirement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68" y="2891731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14090" y="3690866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Stories</a:t>
            </a:r>
          </a:p>
        </p:txBody>
      </p:sp>
      <p:cxnSp>
        <p:nvCxnSpPr>
          <p:cNvPr id="42" name="Straight Arrow Connector 41"/>
          <p:cNvCxnSpPr>
            <a:stCxn id="1034" idx="3"/>
            <a:endCxn id="40" idx="1"/>
          </p:cNvCxnSpPr>
          <p:nvPr/>
        </p:nvCxnSpPr>
        <p:spPr>
          <a:xfrm flipV="1">
            <a:off x="5265352" y="3253770"/>
            <a:ext cx="428816" cy="764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1050" idx="0"/>
          </p:cNvCxnSpPr>
          <p:nvPr/>
        </p:nvCxnSpPr>
        <p:spPr>
          <a:xfrm>
            <a:off x="6037514" y="5576713"/>
            <a:ext cx="5907" cy="33675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052" idx="0"/>
          </p:cNvCxnSpPr>
          <p:nvPr/>
        </p:nvCxnSpPr>
        <p:spPr>
          <a:xfrm>
            <a:off x="7244897" y="5576713"/>
            <a:ext cx="3576" cy="38384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0" idx="2"/>
            <a:endCxn id="1032" idx="0"/>
          </p:cNvCxnSpPr>
          <p:nvPr/>
        </p:nvCxnSpPr>
        <p:spPr>
          <a:xfrm>
            <a:off x="7235793" y="4145941"/>
            <a:ext cx="1273506" cy="44496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0" idx="2"/>
            <a:endCxn id="1030" idx="0"/>
          </p:cNvCxnSpPr>
          <p:nvPr/>
        </p:nvCxnSpPr>
        <p:spPr>
          <a:xfrm>
            <a:off x="7235793" y="4145941"/>
            <a:ext cx="9104" cy="41944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0" idx="2"/>
            <a:endCxn id="1036" idx="0"/>
          </p:cNvCxnSpPr>
          <p:nvPr/>
        </p:nvCxnSpPr>
        <p:spPr>
          <a:xfrm flipH="1">
            <a:off x="6037514" y="4145941"/>
            <a:ext cx="1198279" cy="41348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21" y="5913465"/>
            <a:ext cx="522999" cy="5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581544" y="6502399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01552" y="6507185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5397" y="6498883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  <p:pic>
        <p:nvPicPr>
          <p:cNvPr id="1052" name="Picture 28" descr="Image result for code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40" y="5960556"/>
            <a:ext cx="848866" cy="3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css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03" y="590720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stCxn id="12" idx="2"/>
            <a:endCxn id="1054" idx="0"/>
          </p:cNvCxnSpPr>
          <p:nvPr/>
        </p:nvCxnSpPr>
        <p:spPr>
          <a:xfrm flipH="1">
            <a:off x="8402716" y="5576713"/>
            <a:ext cx="254" cy="3304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6" idx="1"/>
            <a:endCxn id="1042" idx="3"/>
          </p:cNvCxnSpPr>
          <p:nvPr/>
        </p:nvCxnSpPr>
        <p:spPr>
          <a:xfrm flipH="1" flipV="1">
            <a:off x="9001316" y="1791262"/>
            <a:ext cx="1470265" cy="230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411181" y="2004778"/>
            <a:ext cx="955146" cy="331318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4157" y="2173994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cxnSpLocks/>
            <a:stCxn id="1042" idx="1"/>
            <a:endCxn id="67" idx="0"/>
          </p:cNvCxnSpPr>
          <p:nvPr/>
        </p:nvCxnSpPr>
        <p:spPr>
          <a:xfrm rot="10800000" flipV="1">
            <a:off x="1862306" y="1791262"/>
            <a:ext cx="6452856" cy="226962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581" y="1396343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stCxn id="1038" idx="0"/>
            <a:endCxn id="79" idx="2"/>
          </p:cNvCxnSpPr>
          <p:nvPr/>
        </p:nvCxnSpPr>
        <p:spPr>
          <a:xfrm flipH="1" flipV="1">
            <a:off x="10888754" y="2336096"/>
            <a:ext cx="9467" cy="43243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Image result for testing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303" y="4470114"/>
            <a:ext cx="769232" cy="7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8974559" y="5251220"/>
            <a:ext cx="955146" cy="33929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Tester</a:t>
            </a:r>
          </a:p>
        </p:txBody>
      </p:sp>
      <p:cxnSp>
        <p:nvCxnSpPr>
          <p:cNvPr id="102" name="Straight Arrow Connector 101"/>
          <p:cNvCxnSpPr>
            <a:cxnSpLocks/>
            <a:stCxn id="110" idx="2"/>
            <a:endCxn id="1058" idx="0"/>
          </p:cNvCxnSpPr>
          <p:nvPr/>
        </p:nvCxnSpPr>
        <p:spPr>
          <a:xfrm>
            <a:off x="7235793" y="4145941"/>
            <a:ext cx="2298126" cy="3241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Image result for project manager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19" y="2812364"/>
            <a:ext cx="906156" cy="9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6731111" y="3652407"/>
            <a:ext cx="1009363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Scrum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</a:t>
            </a:r>
          </a:p>
        </p:txBody>
      </p:sp>
      <p:cxnSp>
        <p:nvCxnSpPr>
          <p:cNvPr id="111" name="Straight Arrow Connector 110"/>
          <p:cNvCxnSpPr>
            <a:stCxn id="40" idx="3"/>
            <a:endCxn id="1060" idx="1"/>
          </p:cNvCxnSpPr>
          <p:nvPr/>
        </p:nvCxnSpPr>
        <p:spPr>
          <a:xfrm>
            <a:off x="6418246" y="3253770"/>
            <a:ext cx="467673" cy="1167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Image result for test results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41" y="5853971"/>
            <a:ext cx="496182" cy="4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8974559" y="6485012"/>
            <a:ext cx="955146" cy="36877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</a:t>
            </a:r>
          </a:p>
        </p:txBody>
      </p:sp>
      <p:pic>
        <p:nvPicPr>
          <p:cNvPr id="89" name="Picture 10" descr="Image result for database administrator icon">
            <a:extLst>
              <a:ext uri="{FF2B5EF4-FFF2-40B4-BE49-F238E27FC236}">
                <a16:creationId xmlns:a16="http://schemas.microsoft.com/office/drawing/2014/main" id="{C8B80F5C-5854-4564-B866-DC2CEABF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18" y="4453680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14912C9-4EEC-42B0-A1B9-28246CDF3084}"/>
              </a:ext>
            </a:extLst>
          </p:cNvPr>
          <p:cNvSpPr txBox="1"/>
          <p:nvPr/>
        </p:nvSpPr>
        <p:spPr>
          <a:xfrm>
            <a:off x="4268721" y="5329959"/>
            <a:ext cx="1628089" cy="38919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 Lead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89B909-B49D-489B-9452-BDF40BE95160}"/>
              </a:ext>
            </a:extLst>
          </p:cNvPr>
          <p:cNvCxnSpPr>
            <a:cxnSpLocks/>
          </p:cNvCxnSpPr>
          <p:nvPr/>
        </p:nvCxnSpPr>
        <p:spPr>
          <a:xfrm>
            <a:off x="9420324" y="5590511"/>
            <a:ext cx="0" cy="26346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64">
            <a:extLst>
              <a:ext uri="{FF2B5EF4-FFF2-40B4-BE49-F238E27FC236}">
                <a16:creationId xmlns:a16="http://schemas.microsoft.com/office/drawing/2014/main" id="{8D8F5131-C40F-4386-9355-EEE7A21AA483}"/>
              </a:ext>
            </a:extLst>
          </p:cNvPr>
          <p:cNvCxnSpPr>
            <a:cxnSpLocks/>
            <a:stCxn id="87" idx="3"/>
            <a:endCxn id="18" idx="2"/>
          </p:cNvCxnSpPr>
          <p:nvPr/>
        </p:nvCxnSpPr>
        <p:spPr>
          <a:xfrm flipV="1">
            <a:off x="10185621" y="4009550"/>
            <a:ext cx="712600" cy="2217118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4">
            <a:extLst>
              <a:ext uri="{FF2B5EF4-FFF2-40B4-BE49-F238E27FC236}">
                <a16:creationId xmlns:a16="http://schemas.microsoft.com/office/drawing/2014/main" id="{746F0D51-5438-48B9-8455-B2BC9FDB7609}"/>
              </a:ext>
            </a:extLst>
          </p:cNvPr>
          <p:cNvCxnSpPr>
            <a:cxnSpLocks/>
            <a:stCxn id="1060" idx="0"/>
          </p:cNvCxnSpPr>
          <p:nvPr/>
        </p:nvCxnSpPr>
        <p:spPr>
          <a:xfrm rot="16200000" flipV="1">
            <a:off x="5211043" y="684409"/>
            <a:ext cx="288876" cy="3967033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B27BC8-083B-4F0E-8113-D95F79453EAF}"/>
              </a:ext>
            </a:extLst>
          </p:cNvPr>
          <p:cNvSpPr txBox="1"/>
          <p:nvPr/>
        </p:nvSpPr>
        <p:spPr>
          <a:xfrm>
            <a:off x="4647373" y="2188545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F5C2A8-D4CD-4D11-93FE-6379190D9B33}"/>
              </a:ext>
            </a:extLst>
          </p:cNvPr>
          <p:cNvCxnSpPr>
            <a:cxnSpLocks/>
            <a:stCxn id="110" idx="2"/>
            <a:endCxn id="89" idx="0"/>
          </p:cNvCxnSpPr>
          <p:nvPr/>
        </p:nvCxnSpPr>
        <p:spPr>
          <a:xfrm flipH="1">
            <a:off x="5211431" y="4145941"/>
            <a:ext cx="2024362" cy="30773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20" descr="Image result for requirements icon">
            <a:extLst>
              <a:ext uri="{FF2B5EF4-FFF2-40B4-BE49-F238E27FC236}">
                <a16:creationId xmlns:a16="http://schemas.microsoft.com/office/drawing/2014/main" id="{7AA59307-FEC0-4857-980D-0DA4E449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11" y="5700867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821F6A9-D59F-4590-82AA-D6EF54F77BA3}"/>
              </a:ext>
            </a:extLst>
          </p:cNvPr>
          <p:cNvSpPr txBox="1"/>
          <p:nvPr/>
        </p:nvSpPr>
        <p:spPr>
          <a:xfrm>
            <a:off x="4524614" y="6511971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372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86">
            <a:extLst>
              <a:ext uri="{FF2B5EF4-FFF2-40B4-BE49-F238E27FC236}">
                <a16:creationId xmlns:a16="http://schemas.microsoft.com/office/drawing/2014/main" id="{A27D79AB-67ED-4684-92F9-C06EFE5C829A}"/>
              </a:ext>
            </a:extLst>
          </p:cNvPr>
          <p:cNvSpPr/>
          <p:nvPr/>
        </p:nvSpPr>
        <p:spPr>
          <a:xfrm>
            <a:off x="388449" y="2018224"/>
            <a:ext cx="2947713" cy="1855507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672241" y="5654130"/>
            <a:ext cx="6753581" cy="1151604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0" dirty="0">
                <a:solidFill>
                  <a:srgbClr val="0595DB"/>
                </a:solidFill>
                <a:latin typeface="Arial" charset="0"/>
                <a:ea typeface="Arial" charset="0"/>
                <a:cs typeface="Arial" charset="0"/>
              </a:rPr>
              <a:t>App Dev Process –Agile + DevOps + 3GL</a:t>
            </a:r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5" y="2217999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471" y="3204807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16" y="2166857"/>
            <a:ext cx="803981" cy="8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4432" y="3107187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</a:p>
        </p:txBody>
      </p:sp>
      <p:pic>
        <p:nvPicPr>
          <p:cNvPr id="1030" name="Picture 6" descr="Image result for develop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07" y="4546201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59658" y="5198575"/>
            <a:ext cx="955146" cy="35895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2" name="Picture 8" descr="Image result for design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23" y="4571716"/>
            <a:ext cx="673620" cy="6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17731" y="5180315"/>
            <a:ext cx="955146" cy="37721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UI/UX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4" name="Picture 10" descr="Image result for database administrato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26" y="2821506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tabase administrato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13" y="4540242"/>
            <a:ext cx="736070" cy="7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base administrator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789" y="4427506"/>
            <a:ext cx="893678" cy="89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7498" y="3702765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2275" y="5232442"/>
            <a:ext cx="955146" cy="325086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DBA</a:t>
            </a: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62" y="1448185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  <a:endCxn id="1034" idx="1"/>
          </p:cNvCxnSpPr>
          <p:nvPr/>
        </p:nvCxnSpPr>
        <p:spPr>
          <a:xfrm>
            <a:off x="3336162" y="3261419"/>
            <a:ext cx="1049364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0" descr="Image result for requirement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68" y="2891731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14090" y="3690866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Stories</a:t>
            </a:r>
          </a:p>
        </p:txBody>
      </p:sp>
      <p:cxnSp>
        <p:nvCxnSpPr>
          <p:cNvPr id="42" name="Straight Arrow Connector 41"/>
          <p:cNvCxnSpPr>
            <a:stCxn id="1034" idx="3"/>
            <a:endCxn id="40" idx="1"/>
          </p:cNvCxnSpPr>
          <p:nvPr/>
        </p:nvCxnSpPr>
        <p:spPr>
          <a:xfrm flipV="1">
            <a:off x="5265352" y="3253770"/>
            <a:ext cx="428816" cy="764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2"/>
            <a:endCxn id="1050" idx="0"/>
          </p:cNvCxnSpPr>
          <p:nvPr/>
        </p:nvCxnSpPr>
        <p:spPr>
          <a:xfrm>
            <a:off x="5329848" y="5557528"/>
            <a:ext cx="5907" cy="33675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052" idx="0"/>
          </p:cNvCxnSpPr>
          <p:nvPr/>
        </p:nvCxnSpPr>
        <p:spPr>
          <a:xfrm>
            <a:off x="6537231" y="5557528"/>
            <a:ext cx="3576" cy="38384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10" idx="2"/>
            <a:endCxn id="1032" idx="0"/>
          </p:cNvCxnSpPr>
          <p:nvPr/>
        </p:nvCxnSpPr>
        <p:spPr>
          <a:xfrm>
            <a:off x="7235793" y="4145941"/>
            <a:ext cx="565840" cy="42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10" idx="2"/>
            <a:endCxn id="1030" idx="0"/>
          </p:cNvCxnSpPr>
          <p:nvPr/>
        </p:nvCxnSpPr>
        <p:spPr>
          <a:xfrm flipH="1">
            <a:off x="6537231" y="4145941"/>
            <a:ext cx="698562" cy="40026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10" idx="2"/>
            <a:endCxn id="1036" idx="0"/>
          </p:cNvCxnSpPr>
          <p:nvPr/>
        </p:nvCxnSpPr>
        <p:spPr>
          <a:xfrm flipH="1">
            <a:off x="5329848" y="4145941"/>
            <a:ext cx="1905945" cy="394301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55" y="5894280"/>
            <a:ext cx="522999" cy="52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873878" y="6483214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3886" y="6488000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17731" y="6479698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  <p:pic>
        <p:nvPicPr>
          <p:cNvPr id="1052" name="Picture 28" descr="Image result for code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74" y="5941371"/>
            <a:ext cx="848866" cy="3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css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37" y="5888017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stCxn id="12" idx="2"/>
            <a:endCxn id="1054" idx="0"/>
          </p:cNvCxnSpPr>
          <p:nvPr/>
        </p:nvCxnSpPr>
        <p:spPr>
          <a:xfrm flipH="1">
            <a:off x="7695050" y="5557528"/>
            <a:ext cx="254" cy="3304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6" idx="1"/>
            <a:endCxn id="1042" idx="3"/>
          </p:cNvCxnSpPr>
          <p:nvPr/>
        </p:nvCxnSpPr>
        <p:spPr>
          <a:xfrm flipH="1" flipV="1">
            <a:off x="9001316" y="1791262"/>
            <a:ext cx="1470265" cy="230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411181" y="2004778"/>
            <a:ext cx="955146" cy="331318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4157" y="2173994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cxnSpLocks/>
            <a:stCxn id="1042" idx="1"/>
            <a:endCxn id="67" idx="0"/>
          </p:cNvCxnSpPr>
          <p:nvPr/>
        </p:nvCxnSpPr>
        <p:spPr>
          <a:xfrm rot="10800000" flipV="1">
            <a:off x="1862306" y="1791262"/>
            <a:ext cx="6452856" cy="226962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581" y="1396343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testing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37" y="4450929"/>
            <a:ext cx="769232" cy="7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8266893" y="5232035"/>
            <a:ext cx="955146" cy="33929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Tester</a:t>
            </a:r>
          </a:p>
        </p:txBody>
      </p:sp>
      <p:cxnSp>
        <p:nvCxnSpPr>
          <p:cNvPr id="102" name="Straight Arrow Connector 101"/>
          <p:cNvCxnSpPr>
            <a:cxnSpLocks/>
            <a:stCxn id="110" idx="2"/>
            <a:endCxn id="1058" idx="0"/>
          </p:cNvCxnSpPr>
          <p:nvPr/>
        </p:nvCxnSpPr>
        <p:spPr>
          <a:xfrm>
            <a:off x="7235793" y="4145941"/>
            <a:ext cx="1590460" cy="30498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Image result for project manager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19" y="2812364"/>
            <a:ext cx="906156" cy="90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6731111" y="3652407"/>
            <a:ext cx="1009363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Scrum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</a:t>
            </a:r>
          </a:p>
        </p:txBody>
      </p:sp>
      <p:cxnSp>
        <p:nvCxnSpPr>
          <p:cNvPr id="111" name="Straight Arrow Connector 110"/>
          <p:cNvCxnSpPr>
            <a:stCxn id="40" idx="3"/>
            <a:endCxn id="1060" idx="1"/>
          </p:cNvCxnSpPr>
          <p:nvPr/>
        </p:nvCxnSpPr>
        <p:spPr>
          <a:xfrm>
            <a:off x="6418246" y="3253770"/>
            <a:ext cx="467673" cy="1167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Image result for test results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75" y="5834786"/>
            <a:ext cx="496182" cy="4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8266893" y="6465827"/>
            <a:ext cx="955146" cy="36877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</a:t>
            </a:r>
          </a:p>
        </p:txBody>
      </p:sp>
      <p:pic>
        <p:nvPicPr>
          <p:cNvPr id="89" name="Picture 10" descr="Image result for database administrator icon">
            <a:extLst>
              <a:ext uri="{FF2B5EF4-FFF2-40B4-BE49-F238E27FC236}">
                <a16:creationId xmlns:a16="http://schemas.microsoft.com/office/drawing/2014/main" id="{C8B80F5C-5854-4564-B866-DC2CEABF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24" y="4502181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14912C9-4EEC-42B0-A1B9-28246CDF3084}"/>
              </a:ext>
            </a:extLst>
          </p:cNvPr>
          <p:cNvSpPr txBox="1"/>
          <p:nvPr/>
        </p:nvSpPr>
        <p:spPr>
          <a:xfrm>
            <a:off x="3872779" y="5354427"/>
            <a:ext cx="955146" cy="91868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 lead </a:t>
            </a:r>
          </a:p>
        </p:txBody>
      </p:sp>
      <p:cxnSp>
        <p:nvCxnSpPr>
          <p:cNvPr id="112" name="Elbow Connector 64">
            <a:extLst>
              <a:ext uri="{FF2B5EF4-FFF2-40B4-BE49-F238E27FC236}">
                <a16:creationId xmlns:a16="http://schemas.microsoft.com/office/drawing/2014/main" id="{8D8F5131-C40F-4386-9355-EEE7A21AA483}"/>
              </a:ext>
            </a:extLst>
          </p:cNvPr>
          <p:cNvCxnSpPr>
            <a:cxnSpLocks/>
            <a:stCxn id="87" idx="3"/>
            <a:endCxn id="1056" idx="2"/>
          </p:cNvCxnSpPr>
          <p:nvPr/>
        </p:nvCxnSpPr>
        <p:spPr>
          <a:xfrm flipV="1">
            <a:off x="10425822" y="2190799"/>
            <a:ext cx="442987" cy="4039133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4">
            <a:extLst>
              <a:ext uri="{FF2B5EF4-FFF2-40B4-BE49-F238E27FC236}">
                <a16:creationId xmlns:a16="http://schemas.microsoft.com/office/drawing/2014/main" id="{746F0D51-5438-48B9-8455-B2BC9FDB7609}"/>
              </a:ext>
            </a:extLst>
          </p:cNvPr>
          <p:cNvCxnSpPr>
            <a:cxnSpLocks/>
            <a:stCxn id="1060" idx="0"/>
          </p:cNvCxnSpPr>
          <p:nvPr/>
        </p:nvCxnSpPr>
        <p:spPr>
          <a:xfrm rot="16200000" flipV="1">
            <a:off x="5211043" y="684409"/>
            <a:ext cx="288876" cy="3967033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B27BC8-083B-4F0E-8113-D95F79453EAF}"/>
              </a:ext>
            </a:extLst>
          </p:cNvPr>
          <p:cNvSpPr txBox="1"/>
          <p:nvPr/>
        </p:nvSpPr>
        <p:spPr>
          <a:xfrm>
            <a:off x="4647373" y="2188545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D7E769-DED7-49B7-A243-C182E6560711}"/>
              </a:ext>
            </a:extLst>
          </p:cNvPr>
          <p:cNvSpPr txBox="1"/>
          <p:nvPr/>
        </p:nvSpPr>
        <p:spPr>
          <a:xfrm>
            <a:off x="9402781" y="5285606"/>
            <a:ext cx="955146" cy="287999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25998C-34B4-4829-81C1-DFAB59FA5003}"/>
              </a:ext>
            </a:extLst>
          </p:cNvPr>
          <p:cNvCxnSpPr>
            <a:cxnSpLocks/>
            <a:stCxn id="110" idx="2"/>
            <a:endCxn id="1038" idx="0"/>
          </p:cNvCxnSpPr>
          <p:nvPr/>
        </p:nvCxnSpPr>
        <p:spPr>
          <a:xfrm>
            <a:off x="7235793" y="4145941"/>
            <a:ext cx="2557835" cy="28156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7F3ADC4-5796-4A2C-9330-7CD6182524DF}"/>
              </a:ext>
            </a:extLst>
          </p:cNvPr>
          <p:cNvSpPr txBox="1"/>
          <p:nvPr/>
        </p:nvSpPr>
        <p:spPr>
          <a:xfrm>
            <a:off x="9258875" y="6465827"/>
            <a:ext cx="955146" cy="36877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Infra</a:t>
            </a:r>
          </a:p>
        </p:txBody>
      </p:sp>
      <p:pic>
        <p:nvPicPr>
          <p:cNvPr id="57" name="Picture 20" descr="Image result for requirements icon">
            <a:extLst>
              <a:ext uri="{FF2B5EF4-FFF2-40B4-BE49-F238E27FC236}">
                <a16:creationId xmlns:a16="http://schemas.microsoft.com/office/drawing/2014/main" id="{C9FFE0FD-86AC-4EF2-BE7A-36536903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01" y="5720838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A6809D7-36D0-458F-9A21-31FF9C19CC4D}"/>
              </a:ext>
            </a:extLst>
          </p:cNvPr>
          <p:cNvSpPr txBox="1"/>
          <p:nvPr/>
        </p:nvSpPr>
        <p:spPr>
          <a:xfrm>
            <a:off x="3959404" y="6488000"/>
            <a:ext cx="955146" cy="303587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653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86">
            <a:extLst>
              <a:ext uri="{FF2B5EF4-FFF2-40B4-BE49-F238E27FC236}">
                <a16:creationId xmlns:a16="http://schemas.microsoft.com/office/drawing/2014/main" id="{A27D79AB-67ED-4684-92F9-C06EFE5C829A}"/>
              </a:ext>
            </a:extLst>
          </p:cNvPr>
          <p:cNvSpPr/>
          <p:nvPr/>
        </p:nvSpPr>
        <p:spPr>
          <a:xfrm>
            <a:off x="1286836" y="2001751"/>
            <a:ext cx="1963196" cy="3246298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123433" y="3017408"/>
            <a:ext cx="2574178" cy="1141124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0" dirty="0">
                <a:solidFill>
                  <a:srgbClr val="0595DB"/>
                </a:solidFill>
                <a:latin typeface="Arial" charset="0"/>
                <a:ea typeface="Arial" charset="0"/>
                <a:cs typeface="Arial" charset="0"/>
              </a:rPr>
              <a:t>OS Dev Process –Agile + DevOps + </a:t>
            </a:r>
            <a:r>
              <a:rPr lang="en-US" sz="3800" b="0" dirty="0" err="1">
                <a:solidFill>
                  <a:srgbClr val="0595DB"/>
                </a:solidFill>
                <a:latin typeface="Arial" charset="0"/>
                <a:ea typeface="Arial" charset="0"/>
                <a:cs typeface="Arial" charset="0"/>
              </a:rPr>
              <a:t>LowCode</a:t>
            </a:r>
            <a:endParaRPr lang="en-US" sz="3800" b="0" dirty="0">
              <a:solidFill>
                <a:srgbClr val="0595DB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5" y="2217999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471" y="3204807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07" y="3641373"/>
            <a:ext cx="803981" cy="8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90842" y="4528445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</a:p>
        </p:txBody>
      </p:sp>
      <p:pic>
        <p:nvPicPr>
          <p:cNvPr id="1030" name="Picture 6" descr="Image result for develop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87" y="3066261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36838" y="3718635"/>
            <a:ext cx="955146" cy="35895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4" name="Picture 10" descr="Image result for database administrato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40" y="3153297"/>
            <a:ext cx="879826" cy="8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36784" y="4039519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41" y="1429212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  <a:endCxn id="1034" idx="1"/>
          </p:cNvCxnSpPr>
          <p:nvPr/>
        </p:nvCxnSpPr>
        <p:spPr>
          <a:xfrm>
            <a:off x="3267042" y="3585561"/>
            <a:ext cx="355998" cy="764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0" descr="Image result for requirement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82" y="3223522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15626" y="4003342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Stories</a:t>
            </a:r>
          </a:p>
        </p:txBody>
      </p:sp>
      <p:cxnSp>
        <p:nvCxnSpPr>
          <p:cNvPr id="42" name="Straight Arrow Connector 41"/>
          <p:cNvCxnSpPr>
            <a:stCxn id="1034" idx="3"/>
            <a:endCxn id="40" idx="1"/>
          </p:cNvCxnSpPr>
          <p:nvPr/>
        </p:nvCxnSpPr>
        <p:spPr>
          <a:xfrm flipV="1">
            <a:off x="4502866" y="3585561"/>
            <a:ext cx="428816" cy="764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1056" idx="1"/>
            <a:endCxn id="1042" idx="3"/>
          </p:cNvCxnSpPr>
          <p:nvPr/>
        </p:nvCxnSpPr>
        <p:spPr>
          <a:xfrm flipH="1" flipV="1">
            <a:off x="6616095" y="1772289"/>
            <a:ext cx="3652491" cy="32858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194201" y="2007145"/>
            <a:ext cx="943226" cy="35033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09560" y="1840975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cxnSpLocks/>
            <a:stCxn id="1042" idx="1"/>
            <a:endCxn id="67" idx="0"/>
          </p:cNvCxnSpPr>
          <p:nvPr/>
        </p:nvCxnSpPr>
        <p:spPr>
          <a:xfrm rot="10800000" flipV="1">
            <a:off x="2268435" y="1772289"/>
            <a:ext cx="3661507" cy="229462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86" y="1407919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/>
          <p:cNvCxnSpPr>
            <a:cxnSpLocks/>
            <a:stCxn id="40" idx="3"/>
          </p:cNvCxnSpPr>
          <p:nvPr/>
        </p:nvCxnSpPr>
        <p:spPr>
          <a:xfrm>
            <a:off x="5655760" y="3585561"/>
            <a:ext cx="467673" cy="1167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64">
            <a:extLst>
              <a:ext uri="{FF2B5EF4-FFF2-40B4-BE49-F238E27FC236}">
                <a16:creationId xmlns:a16="http://schemas.microsoft.com/office/drawing/2014/main" id="{8D8F5131-C40F-4386-9355-EEE7A21AA48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046136" y="2350112"/>
            <a:ext cx="649230" cy="1224804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Image result for developer icon">
            <a:extLst>
              <a:ext uri="{FF2B5EF4-FFF2-40B4-BE49-F238E27FC236}">
                <a16:creationId xmlns:a16="http://schemas.microsoft.com/office/drawing/2014/main" id="{A8B75025-2171-4AEA-A67F-CB13F099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10" y="3066261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19C8A87-E34B-42AD-99AB-5736D9A0F55A}"/>
              </a:ext>
            </a:extLst>
          </p:cNvPr>
          <p:cNvSpPr txBox="1"/>
          <p:nvPr/>
        </p:nvSpPr>
        <p:spPr>
          <a:xfrm>
            <a:off x="7431205" y="3703327"/>
            <a:ext cx="955146" cy="358953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746E6-AB73-40E2-B34A-4C599E552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9745" y="3251720"/>
            <a:ext cx="646391" cy="6463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70C2B18-DFC1-4FA7-BB32-A52C3A587D79}"/>
              </a:ext>
            </a:extLst>
          </p:cNvPr>
          <p:cNvSpPr txBox="1"/>
          <p:nvPr/>
        </p:nvSpPr>
        <p:spPr>
          <a:xfrm>
            <a:off x="9245367" y="3930792"/>
            <a:ext cx="955146" cy="50284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2FA97E-1460-427E-AEFC-1F5AAD3026D7}"/>
              </a:ext>
            </a:extLst>
          </p:cNvPr>
          <p:cNvCxnSpPr>
            <a:cxnSpLocks/>
          </p:cNvCxnSpPr>
          <p:nvPr/>
        </p:nvCxnSpPr>
        <p:spPr>
          <a:xfrm>
            <a:off x="8743762" y="3574915"/>
            <a:ext cx="566624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86">
            <a:extLst>
              <a:ext uri="{FF2B5EF4-FFF2-40B4-BE49-F238E27FC236}">
                <a16:creationId xmlns:a16="http://schemas.microsoft.com/office/drawing/2014/main" id="{4FB3F75B-D6DB-4B20-B6E1-ECF64666E762}"/>
              </a:ext>
            </a:extLst>
          </p:cNvPr>
          <p:cNvSpPr/>
          <p:nvPr/>
        </p:nvSpPr>
        <p:spPr>
          <a:xfrm>
            <a:off x="5267425" y="2770507"/>
            <a:ext cx="2804559" cy="1998745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8368"/>
            <a:ext cx="11325308" cy="1147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b="0" dirty="0"/>
              <a:t>The Mendix Development Process =  </a:t>
            </a:r>
            <a:br>
              <a:rPr lang="en-US" sz="3800" b="0" dirty="0"/>
            </a:br>
            <a:r>
              <a:rPr lang="en-US" sz="3800" b="0" dirty="0"/>
              <a:t>Agile + DevOps + Low code + Collaboration = </a:t>
            </a:r>
            <a:r>
              <a:rPr lang="en-US" sz="3800" b="0" dirty="0" err="1"/>
              <a:t>BizDevOps</a:t>
            </a:r>
            <a:endParaRPr lang="en-US" sz="3800" b="0" dirty="0"/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34" y="3023496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2993" y="4011277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= PO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39" y="3267585"/>
            <a:ext cx="655301" cy="6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79480" y="3908727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  <a:r>
              <a:rPr lang="en-US" sz="1600" kern="0" dirty="0">
                <a:solidFill>
                  <a:srgbClr val="1FA3ED"/>
                </a:solidFill>
                <a:latin typeface="Calibri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60" y="1465392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  <a:endCxn id="78" idx="1"/>
          </p:cNvCxnSpPr>
          <p:nvPr/>
        </p:nvCxnSpPr>
        <p:spPr>
          <a:xfrm>
            <a:off x="3107393" y="3487576"/>
            <a:ext cx="658714" cy="564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6" idx="1"/>
            <a:endCxn id="1042" idx="3"/>
          </p:cNvCxnSpPr>
          <p:nvPr/>
        </p:nvCxnSpPr>
        <p:spPr>
          <a:xfrm flipH="1" flipV="1">
            <a:off x="6472914" y="1808469"/>
            <a:ext cx="2859671" cy="230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72185" y="2078430"/>
            <a:ext cx="955146" cy="331318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65755" y="2191201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cxnSpLocks/>
            <a:stCxn id="1042" idx="1"/>
            <a:endCxn id="1026" idx="0"/>
          </p:cNvCxnSpPr>
          <p:nvPr/>
        </p:nvCxnSpPr>
        <p:spPr>
          <a:xfrm rot="10800000" flipV="1">
            <a:off x="2643314" y="1808468"/>
            <a:ext cx="3143446" cy="1215027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85" y="1413550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x icon mendi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3138463"/>
            <a:ext cx="698225" cy="6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Elbow Connector 63"/>
          <p:cNvCxnSpPr>
            <a:stCxn id="2050" idx="3"/>
            <a:endCxn id="79" idx="2"/>
          </p:cNvCxnSpPr>
          <p:nvPr/>
        </p:nvCxnSpPr>
        <p:spPr>
          <a:xfrm flipV="1">
            <a:off x="9471339" y="2409748"/>
            <a:ext cx="278419" cy="1077828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55942" y="3906607"/>
            <a:ext cx="955146" cy="50284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</a:p>
        </p:txBody>
      </p:sp>
      <p:pic>
        <p:nvPicPr>
          <p:cNvPr id="78" name="Picture 20" descr="Image result for requirements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07" y="3131182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397318" y="3907739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Stories</a:t>
            </a:r>
          </a:p>
        </p:txBody>
      </p:sp>
      <p:cxnSp>
        <p:nvCxnSpPr>
          <p:cNvPr id="82" name="Straight Arrow Connector 81"/>
          <p:cNvCxnSpPr>
            <a:cxnSpLocks/>
            <a:stCxn id="78" idx="3"/>
          </p:cNvCxnSpPr>
          <p:nvPr/>
        </p:nvCxnSpPr>
        <p:spPr>
          <a:xfrm>
            <a:off x="4490185" y="3493221"/>
            <a:ext cx="698225" cy="1523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Image result for developer icon">
            <a:extLst>
              <a:ext uri="{FF2B5EF4-FFF2-40B4-BE49-F238E27FC236}">
                <a16:creationId xmlns:a16="http://schemas.microsoft.com/office/drawing/2014/main" id="{DE621F6C-EBE8-4128-A4C7-1B15FFE2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13" y="3275536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DBFF98-5BDF-448F-B5A1-2887A2BD02EB}"/>
              </a:ext>
            </a:extLst>
          </p:cNvPr>
          <p:cNvSpPr txBox="1"/>
          <p:nvPr/>
        </p:nvSpPr>
        <p:spPr>
          <a:xfrm>
            <a:off x="6834568" y="3977384"/>
            <a:ext cx="955146" cy="41771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3A0848-1BB1-43E1-9132-15860C731A2B}"/>
              </a:ext>
            </a:extLst>
          </p:cNvPr>
          <p:cNvCxnSpPr>
            <a:cxnSpLocks/>
          </p:cNvCxnSpPr>
          <p:nvPr/>
        </p:nvCxnSpPr>
        <p:spPr>
          <a:xfrm>
            <a:off x="8149253" y="3537755"/>
            <a:ext cx="594749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4">
            <a:extLst>
              <a:ext uri="{FF2B5EF4-FFF2-40B4-BE49-F238E27FC236}">
                <a16:creationId xmlns:a16="http://schemas.microsoft.com/office/drawing/2014/main" id="{EF4B519C-AD57-4C24-88B7-2F288603A195}"/>
              </a:ext>
            </a:extLst>
          </p:cNvPr>
          <p:cNvCxnSpPr>
            <a:cxnSpLocks/>
            <a:stCxn id="32" idx="0"/>
            <a:endCxn id="1028" idx="0"/>
          </p:cNvCxnSpPr>
          <p:nvPr/>
        </p:nvCxnSpPr>
        <p:spPr>
          <a:xfrm rot="16200000" flipV="1">
            <a:off x="6674589" y="2660287"/>
            <a:ext cx="7951" cy="1222547"/>
          </a:xfrm>
          <a:prstGeom prst="bentConnector3">
            <a:avLst>
              <a:gd name="adj1" fmla="val 2975110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4">
            <a:extLst>
              <a:ext uri="{FF2B5EF4-FFF2-40B4-BE49-F238E27FC236}">
                <a16:creationId xmlns:a16="http://schemas.microsoft.com/office/drawing/2014/main" id="{543B861B-1601-45FC-83BF-D1BC948B47A2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5400000" flipH="1" flipV="1">
            <a:off x="6681016" y="3771136"/>
            <a:ext cx="7162" cy="1255088"/>
          </a:xfrm>
          <a:prstGeom prst="bentConnector3">
            <a:avLst>
              <a:gd name="adj1" fmla="val -3191846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86">
            <a:extLst>
              <a:ext uri="{FF2B5EF4-FFF2-40B4-BE49-F238E27FC236}">
                <a16:creationId xmlns:a16="http://schemas.microsoft.com/office/drawing/2014/main" id="{4FB3F75B-D6DB-4B20-B6E1-ECF64666E762}"/>
              </a:ext>
            </a:extLst>
          </p:cNvPr>
          <p:cNvSpPr/>
          <p:nvPr/>
        </p:nvSpPr>
        <p:spPr>
          <a:xfrm>
            <a:off x="5267425" y="2770507"/>
            <a:ext cx="2804559" cy="1998745"/>
          </a:xfrm>
          <a:prstGeom prst="roundRect">
            <a:avLst/>
          </a:prstGeom>
          <a:solidFill>
            <a:srgbClr val="EDEDEA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8368"/>
            <a:ext cx="11325308" cy="1147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b="0" dirty="0"/>
              <a:t>The Mendix Development Process =  </a:t>
            </a:r>
            <a:br>
              <a:rPr lang="en-US" sz="3800" b="0" dirty="0"/>
            </a:br>
            <a:r>
              <a:rPr lang="en-US" sz="3800" b="0" dirty="0"/>
              <a:t>Agile + DevOps + Low code + Collaboration = </a:t>
            </a:r>
            <a:r>
              <a:rPr lang="en-US" sz="3800" b="0" dirty="0" err="1"/>
              <a:t>BizDevOps</a:t>
            </a:r>
            <a:endParaRPr lang="en-US" sz="3800" b="0" dirty="0"/>
          </a:p>
        </p:txBody>
      </p:sp>
      <p:pic>
        <p:nvPicPr>
          <p:cNvPr id="1026" name="Picture 2" descr="Image result for business u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34" y="3023496"/>
            <a:ext cx="928159" cy="9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2993" y="4011277"/>
            <a:ext cx="914400" cy="38382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= PO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39" y="3267585"/>
            <a:ext cx="655301" cy="6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79480" y="3908727"/>
            <a:ext cx="95514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Analyst</a:t>
            </a:r>
            <a:r>
              <a:rPr lang="en-US" sz="1600" kern="0" dirty="0">
                <a:solidFill>
                  <a:srgbClr val="1FA3ED"/>
                </a:solidFill>
                <a:latin typeface="Calibri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60" y="1465392"/>
            <a:ext cx="686154" cy="6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  <a:endCxn id="78" idx="1"/>
          </p:cNvCxnSpPr>
          <p:nvPr/>
        </p:nvCxnSpPr>
        <p:spPr>
          <a:xfrm>
            <a:off x="3107393" y="3487576"/>
            <a:ext cx="658714" cy="564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6" idx="1"/>
            <a:endCxn id="1042" idx="3"/>
          </p:cNvCxnSpPr>
          <p:nvPr/>
        </p:nvCxnSpPr>
        <p:spPr>
          <a:xfrm flipH="1" flipV="1">
            <a:off x="6472914" y="1808469"/>
            <a:ext cx="2859671" cy="230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72185" y="2078430"/>
            <a:ext cx="955146" cy="331318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65755" y="2191201"/>
            <a:ext cx="955146" cy="49353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cxnSp>
        <p:nvCxnSpPr>
          <p:cNvPr id="65" name="Elbow Connector 64"/>
          <p:cNvCxnSpPr>
            <a:cxnSpLocks/>
            <a:stCxn id="1042" idx="1"/>
            <a:endCxn id="1026" idx="0"/>
          </p:cNvCxnSpPr>
          <p:nvPr/>
        </p:nvCxnSpPr>
        <p:spPr>
          <a:xfrm rot="10800000" flipV="1">
            <a:off x="2643314" y="1808468"/>
            <a:ext cx="3143446" cy="1215027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Image result for clou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85" y="1413550"/>
            <a:ext cx="794456" cy="7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x icon mendi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3138463"/>
            <a:ext cx="698225" cy="6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Elbow Connector 63"/>
          <p:cNvCxnSpPr>
            <a:stCxn id="2050" idx="3"/>
            <a:endCxn id="79" idx="2"/>
          </p:cNvCxnSpPr>
          <p:nvPr/>
        </p:nvCxnSpPr>
        <p:spPr>
          <a:xfrm flipV="1">
            <a:off x="9471339" y="2409748"/>
            <a:ext cx="278419" cy="1077828"/>
          </a:xfrm>
          <a:prstGeom prst="bentConnector2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55942" y="3906607"/>
            <a:ext cx="955146" cy="50284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</a:p>
        </p:txBody>
      </p:sp>
      <p:pic>
        <p:nvPicPr>
          <p:cNvPr id="78" name="Picture 20" descr="Image result for requirements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07" y="3131182"/>
            <a:ext cx="724078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397318" y="3907739"/>
            <a:ext cx="1461656" cy="49353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Stories</a:t>
            </a:r>
          </a:p>
        </p:txBody>
      </p:sp>
      <p:cxnSp>
        <p:nvCxnSpPr>
          <p:cNvPr id="82" name="Straight Arrow Connector 81"/>
          <p:cNvCxnSpPr>
            <a:cxnSpLocks/>
            <a:stCxn id="78" idx="3"/>
          </p:cNvCxnSpPr>
          <p:nvPr/>
        </p:nvCxnSpPr>
        <p:spPr>
          <a:xfrm>
            <a:off x="4490185" y="3493221"/>
            <a:ext cx="698225" cy="1523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Image result for developer icon">
            <a:extLst>
              <a:ext uri="{FF2B5EF4-FFF2-40B4-BE49-F238E27FC236}">
                <a16:creationId xmlns:a16="http://schemas.microsoft.com/office/drawing/2014/main" id="{DE621F6C-EBE8-4128-A4C7-1B15FFE2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13" y="3275536"/>
            <a:ext cx="701848" cy="7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DBFF98-5BDF-448F-B5A1-2887A2BD02EB}"/>
              </a:ext>
            </a:extLst>
          </p:cNvPr>
          <p:cNvSpPr txBox="1"/>
          <p:nvPr/>
        </p:nvSpPr>
        <p:spPr>
          <a:xfrm>
            <a:off x="6834568" y="3977384"/>
            <a:ext cx="955146" cy="41771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Developer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3A0848-1BB1-43E1-9132-15860C731A2B}"/>
              </a:ext>
            </a:extLst>
          </p:cNvPr>
          <p:cNvCxnSpPr>
            <a:cxnSpLocks/>
          </p:cNvCxnSpPr>
          <p:nvPr/>
        </p:nvCxnSpPr>
        <p:spPr>
          <a:xfrm>
            <a:off x="8149253" y="3537755"/>
            <a:ext cx="594749" cy="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4">
            <a:extLst>
              <a:ext uri="{FF2B5EF4-FFF2-40B4-BE49-F238E27FC236}">
                <a16:creationId xmlns:a16="http://schemas.microsoft.com/office/drawing/2014/main" id="{EF4B519C-AD57-4C24-88B7-2F288603A195}"/>
              </a:ext>
            </a:extLst>
          </p:cNvPr>
          <p:cNvCxnSpPr>
            <a:cxnSpLocks/>
            <a:stCxn id="32" idx="0"/>
            <a:endCxn id="1028" idx="0"/>
          </p:cNvCxnSpPr>
          <p:nvPr/>
        </p:nvCxnSpPr>
        <p:spPr>
          <a:xfrm rot="16200000" flipV="1">
            <a:off x="6674589" y="2660287"/>
            <a:ext cx="7951" cy="1222547"/>
          </a:xfrm>
          <a:prstGeom prst="bentConnector3">
            <a:avLst>
              <a:gd name="adj1" fmla="val 2975110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4">
            <a:extLst>
              <a:ext uri="{FF2B5EF4-FFF2-40B4-BE49-F238E27FC236}">
                <a16:creationId xmlns:a16="http://schemas.microsoft.com/office/drawing/2014/main" id="{543B861B-1601-45FC-83BF-D1BC948B47A2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5400000" flipH="1" flipV="1">
            <a:off x="6681016" y="3771136"/>
            <a:ext cx="7162" cy="1255088"/>
          </a:xfrm>
          <a:prstGeom prst="bentConnector3">
            <a:avLst>
              <a:gd name="adj1" fmla="val -3191846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designer icon">
            <a:extLst>
              <a:ext uri="{FF2B5EF4-FFF2-40B4-BE49-F238E27FC236}">
                <a16:creationId xmlns:a16="http://schemas.microsoft.com/office/drawing/2014/main" id="{B005C9AB-6E2E-4BC5-BD1D-15BD606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10" y="4686391"/>
            <a:ext cx="673620" cy="6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CE5FF8-7967-4752-97B8-5F369A47FE01}"/>
              </a:ext>
            </a:extLst>
          </p:cNvPr>
          <p:cNvSpPr txBox="1"/>
          <p:nvPr/>
        </p:nvSpPr>
        <p:spPr>
          <a:xfrm>
            <a:off x="4437518" y="5285105"/>
            <a:ext cx="955146" cy="36463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UI/UX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1FA3E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12" descr="Image result for database administrator icon">
            <a:extLst>
              <a:ext uri="{FF2B5EF4-FFF2-40B4-BE49-F238E27FC236}">
                <a16:creationId xmlns:a16="http://schemas.microsoft.com/office/drawing/2014/main" id="{5F1214DC-43DC-4337-BE94-C8BAB696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13" y="5689981"/>
            <a:ext cx="736070" cy="7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Image result for database administrator icon">
            <a:extLst>
              <a:ext uri="{FF2B5EF4-FFF2-40B4-BE49-F238E27FC236}">
                <a16:creationId xmlns:a16="http://schemas.microsoft.com/office/drawing/2014/main" id="{2C2BC2C1-C434-43DF-81EE-DE52FD26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83" y="4693341"/>
            <a:ext cx="893678" cy="8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0B7406-352A-4B08-A842-9857EC7243AD}"/>
              </a:ext>
            </a:extLst>
          </p:cNvPr>
          <p:cNvSpPr txBox="1"/>
          <p:nvPr/>
        </p:nvSpPr>
        <p:spPr>
          <a:xfrm>
            <a:off x="4816981" y="6491290"/>
            <a:ext cx="955146" cy="314244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DBA</a:t>
            </a:r>
          </a:p>
        </p:txBody>
      </p:sp>
      <p:pic>
        <p:nvPicPr>
          <p:cNvPr id="40" name="Picture 34" descr="Image result for testing icon">
            <a:extLst>
              <a:ext uri="{FF2B5EF4-FFF2-40B4-BE49-F238E27FC236}">
                <a16:creationId xmlns:a16="http://schemas.microsoft.com/office/drawing/2014/main" id="{7813C396-E07B-47B6-AF24-5FFE331C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96" y="5795318"/>
            <a:ext cx="769232" cy="74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E7F4DB4-C6B4-49A4-8F18-9AD6BB4ADBC1}"/>
              </a:ext>
            </a:extLst>
          </p:cNvPr>
          <p:cNvSpPr txBox="1"/>
          <p:nvPr/>
        </p:nvSpPr>
        <p:spPr>
          <a:xfrm>
            <a:off x="7425176" y="6538895"/>
            <a:ext cx="955146" cy="327975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538C38-CFC2-46A5-BA77-9B7FA6AADCEF}"/>
              </a:ext>
            </a:extLst>
          </p:cNvPr>
          <p:cNvSpPr txBox="1"/>
          <p:nvPr/>
        </p:nvSpPr>
        <p:spPr>
          <a:xfrm>
            <a:off x="8223775" y="5531242"/>
            <a:ext cx="955146" cy="278394"/>
          </a:xfrm>
          <a:prstGeom prst="rect">
            <a:avLst/>
          </a:prstGeom>
        </p:spPr>
        <p:txBody>
          <a:bodyPr wrap="none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</a:p>
        </p:txBody>
      </p:sp>
      <p:pic>
        <p:nvPicPr>
          <p:cNvPr id="43" name="Picture 2" descr="Image result for mx icon mendix">
            <a:extLst>
              <a:ext uri="{FF2B5EF4-FFF2-40B4-BE49-F238E27FC236}">
                <a16:creationId xmlns:a16="http://schemas.microsoft.com/office/drawing/2014/main" id="{901EBCEA-73D3-4246-9F48-73271A768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91" y="4937952"/>
            <a:ext cx="698225" cy="6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737686E-1C43-443E-BDF0-5D6A03B10A2B}"/>
              </a:ext>
            </a:extLst>
          </p:cNvPr>
          <p:cNvSpPr txBox="1"/>
          <p:nvPr/>
        </p:nvSpPr>
        <p:spPr>
          <a:xfrm>
            <a:off x="6188523" y="5664258"/>
            <a:ext cx="955146" cy="50284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A3E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Store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1E297E-C6C5-4E7F-A3E5-12947B44F4E4}"/>
              </a:ext>
            </a:extLst>
          </p:cNvPr>
          <p:cNvCxnSpPr>
            <a:cxnSpLocks/>
          </p:cNvCxnSpPr>
          <p:nvPr/>
        </p:nvCxnSpPr>
        <p:spPr>
          <a:xfrm>
            <a:off x="5479183" y="5209140"/>
            <a:ext cx="709340" cy="8812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B73C8F-7DAA-4933-9924-9B8D91E57A3E}"/>
              </a:ext>
            </a:extLst>
          </p:cNvPr>
          <p:cNvCxnSpPr>
            <a:cxnSpLocks/>
          </p:cNvCxnSpPr>
          <p:nvPr/>
        </p:nvCxnSpPr>
        <p:spPr>
          <a:xfrm flipV="1">
            <a:off x="5514993" y="5633075"/>
            <a:ext cx="620686" cy="289962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B417DA-47D6-4C2D-BF9A-BD6A16E749BA}"/>
              </a:ext>
            </a:extLst>
          </p:cNvPr>
          <p:cNvCxnSpPr>
            <a:cxnSpLocks/>
          </p:cNvCxnSpPr>
          <p:nvPr/>
        </p:nvCxnSpPr>
        <p:spPr>
          <a:xfrm flipH="1">
            <a:off x="7150884" y="5203412"/>
            <a:ext cx="813128" cy="13413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AEB8BE-67EB-4CED-BB62-E4101323975E}"/>
              </a:ext>
            </a:extLst>
          </p:cNvPr>
          <p:cNvCxnSpPr>
            <a:cxnSpLocks/>
          </p:cNvCxnSpPr>
          <p:nvPr/>
        </p:nvCxnSpPr>
        <p:spPr>
          <a:xfrm flipH="1" flipV="1">
            <a:off x="7164618" y="5670870"/>
            <a:ext cx="560580" cy="20167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AFF87FD-1995-4BC9-A3E4-C87FA8DC7D53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669704" y="4624736"/>
            <a:ext cx="8860" cy="31321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8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Mendix Corporate Template 2015">
  <a:themeElements>
    <a:clrScheme name="Custom 4">
      <a:dk1>
        <a:srgbClr val="1FA3ED"/>
      </a:dk1>
      <a:lt1>
        <a:sysClr val="window" lastClr="FFFFFF"/>
      </a:lt1>
      <a:dk2>
        <a:srgbClr val="434343"/>
      </a:dk2>
      <a:lt2>
        <a:srgbClr val="EDEDEA"/>
      </a:lt2>
      <a:accent1>
        <a:srgbClr val="F68918"/>
      </a:accent1>
      <a:accent2>
        <a:srgbClr val="176BAB"/>
      </a:accent2>
      <a:accent3>
        <a:srgbClr val="0F4B9D"/>
      </a:accent3>
      <a:accent4>
        <a:srgbClr val="66C407"/>
      </a:accent4>
      <a:accent5>
        <a:srgbClr val="CECECE"/>
      </a:accent5>
      <a:accent6>
        <a:srgbClr val="434343"/>
      </a:accent6>
      <a:hlink>
        <a:srgbClr val="F68918"/>
      </a:hlink>
      <a:folHlink>
        <a:srgbClr val="F6891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EDEDE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/>
      </a:bodyPr>
      <a:lstStyle>
        <a:defPPr>
          <a:lnSpc>
            <a:spcPct val="90000"/>
          </a:lnSpc>
          <a:defRPr sz="4200" dirty="0" smtClean="0">
            <a:solidFill>
              <a:srgbClr val="1FA3E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114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Wingdings 3</vt:lpstr>
      <vt:lpstr>5_Mendix Corporate Template 2015</vt:lpstr>
      <vt:lpstr>App Dev Process –Waterfall + 3GL</vt:lpstr>
      <vt:lpstr>App Dev Process –Agile + 3GL</vt:lpstr>
      <vt:lpstr>App Dev Process –Agile + DevOps + 3GL</vt:lpstr>
      <vt:lpstr>OS Dev Process –Agile + DevOps + LowCode</vt:lpstr>
      <vt:lpstr>The Mendix Development Process =   Agile + DevOps + Low code + Collaboration = BizDevOps</vt:lpstr>
      <vt:lpstr>The Mendix Development Process =   Agile + DevOps + Low code + Collaboration = BizDevOps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App Dev Process –Waterfall 3GL</dc:title>
  <dc:creator>Guy Timmers</dc:creator>
  <cp:lastModifiedBy>Roald Kruit</cp:lastModifiedBy>
  <cp:revision>13</cp:revision>
  <dcterms:created xsi:type="dcterms:W3CDTF">2018-05-03T10:52:28Z</dcterms:created>
  <dcterms:modified xsi:type="dcterms:W3CDTF">2018-05-17T18:58:25Z</dcterms:modified>
</cp:coreProperties>
</file>