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8" r:id="rId2"/>
    <p:sldId id="259" r:id="rId3"/>
  </p:sldIdLst>
  <p:sldSz cx="15119350" cy="21383625"/>
  <p:notesSz cx="6858000" cy="9144000"/>
  <p:defaultTextStyle>
    <a:defPPr>
      <a:defRPr lang="pt-BR"/>
    </a:defPPr>
    <a:lvl1pPr marL="0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1pPr>
    <a:lvl2pPr marL="619460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2pPr>
    <a:lvl3pPr marL="1238921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3pPr>
    <a:lvl4pPr marL="1858381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4pPr>
    <a:lvl5pPr marL="2477841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5pPr>
    <a:lvl6pPr marL="3097301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6pPr>
    <a:lvl7pPr marL="3716762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7pPr>
    <a:lvl8pPr marL="4336222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8pPr>
    <a:lvl9pPr marL="4955682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734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ão Oliveira" initials="JO" lastIdx="8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DA"/>
    <a:srgbClr val="FF0000"/>
    <a:srgbClr val="0023D0"/>
    <a:srgbClr val="A86ED4"/>
    <a:srgbClr val="FFFFFF"/>
    <a:srgbClr val="FFC000"/>
    <a:srgbClr val="9BE5FF"/>
    <a:srgbClr val="4B4C50"/>
    <a:srgbClr val="91F4A2"/>
    <a:srgbClr val="5A9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 autoAdjust="0"/>
    <p:restoredTop sz="98249" autoAdjust="0"/>
  </p:normalViewPr>
  <p:slideViewPr>
    <p:cSldViewPr snapToGrid="0">
      <p:cViewPr>
        <p:scale>
          <a:sx n="50" d="100"/>
          <a:sy n="50" d="100"/>
        </p:scale>
        <p:origin x="-2730" y="-72"/>
      </p:cViewPr>
      <p:guideLst>
        <p:guide orient="horz" pos="6734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27T12:55:50.447" idx="1">
    <p:pos x="4359" y="3760"/>
    <p:text>Cliente do chat (para enviar notificações de pessoas entrando).</p:text>
    <p:extLst>
      <p:ext uri="{C676402C-5697-4E1C-873F-D02D1690AC5C}">
        <p15:threadingInfo xmlns:p15="http://schemas.microsoft.com/office/powerpoint/2012/main" timeZoneBias="180"/>
      </p:ext>
    </p:extLst>
  </p:cm>
  <p:cm authorId="1" dt="2020-02-27T12:56:00.753" idx="2">
    <p:pos x="3476" y="9983"/>
    <p:text>Servidor do chat.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2T10:08:54.971" idx="6">
    <p:pos x="8440" y="6744"/>
    <p:text>Para níveis de acesso</p:text>
    <p:extLst>
      <p:ext uri="{C676402C-5697-4E1C-873F-D02D1690AC5C}">
        <p15:threadingInfo xmlns:p15="http://schemas.microsoft.com/office/powerpoint/2012/main" timeZoneBias="180"/>
      </p:ext>
    </p:extLst>
  </p:cm>
  <p:cm authorId="1" dt="2020-03-02T10:11:20.512" idx="8">
    <p:pos x="2178" y="1463"/>
    <p:text>Já existia, mas foi completamente recriada.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18982-3407-49DB-A037-46B8512C8C13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D2C78-5489-4D68-A652-336EE40EF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111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095E-B86B-4A41-AC8E-AFA443CAB370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F0A5-65E2-4597-BF2E-0BAEC94CE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78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095E-B86B-4A41-AC8E-AFA443CAB370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F0A5-65E2-4597-BF2E-0BAEC94CE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50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095E-B86B-4A41-AC8E-AFA443CAB370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F0A5-65E2-4597-BF2E-0BAEC94CE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61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095E-B86B-4A41-AC8E-AFA443CAB370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F0A5-65E2-4597-BF2E-0BAEC94CE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38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095E-B86B-4A41-AC8E-AFA443CAB370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F0A5-65E2-4597-BF2E-0BAEC94CE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23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095E-B86B-4A41-AC8E-AFA443CAB370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F0A5-65E2-4597-BF2E-0BAEC94CE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78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095E-B86B-4A41-AC8E-AFA443CAB370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F0A5-65E2-4597-BF2E-0BAEC94CE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18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095E-B86B-4A41-AC8E-AFA443CAB370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F0A5-65E2-4597-BF2E-0BAEC94CE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77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095E-B86B-4A41-AC8E-AFA443CAB370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F0A5-65E2-4597-BF2E-0BAEC94CE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50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095E-B86B-4A41-AC8E-AFA443CAB370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F0A5-65E2-4597-BF2E-0BAEC94CE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90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095E-B86B-4A41-AC8E-AFA443CAB370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F0A5-65E2-4597-BF2E-0BAEC94CE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18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D095E-B86B-4A41-AC8E-AFA443CAB370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F0A5-65E2-4597-BF2E-0BAEC94CE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86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o 38"/>
          <p:cNvGrpSpPr/>
          <p:nvPr/>
        </p:nvGrpSpPr>
        <p:grpSpPr>
          <a:xfrm>
            <a:off x="7666579" y="15740689"/>
            <a:ext cx="3642792" cy="2812969"/>
            <a:chOff x="4994138" y="8217723"/>
            <a:chExt cx="3642792" cy="2812969"/>
          </a:xfrm>
        </p:grpSpPr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0628" y="8217723"/>
              <a:ext cx="1219200" cy="1219200"/>
            </a:xfrm>
            <a:prstGeom prst="rect">
              <a:avLst/>
            </a:prstGeom>
          </p:spPr>
        </p:pic>
        <p:sp>
          <p:nvSpPr>
            <p:cNvPr id="20" name="CaixaDeTexto 19"/>
            <p:cNvSpPr txBox="1"/>
            <p:nvPr/>
          </p:nvSpPr>
          <p:spPr>
            <a:xfrm>
              <a:off x="4994138" y="9436922"/>
              <a:ext cx="3642792" cy="1593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Front </a:t>
              </a:r>
              <a:r>
                <a:rPr lang="pt-BR" dirty="0" err="1"/>
                <a:t>End</a:t>
              </a:r>
              <a:r>
                <a:rPr lang="pt-BR" dirty="0"/>
                <a:t> - C</a:t>
              </a:r>
              <a:r>
                <a:rPr lang="pt-BR" dirty="0" smtClean="0"/>
                <a:t>#</a:t>
              </a:r>
            </a:p>
            <a:p>
              <a:r>
                <a:rPr lang="pt-BR" dirty="0" smtClean="0">
                  <a:solidFill>
                    <a:srgbClr val="00B050"/>
                  </a:solidFill>
                </a:rPr>
                <a:t>- Fazer requisitar </a:t>
              </a:r>
              <a:br>
                <a:rPr lang="pt-BR" dirty="0" smtClean="0">
                  <a:solidFill>
                    <a:srgbClr val="00B050"/>
                  </a:solidFill>
                </a:rPr>
              </a:br>
              <a:r>
                <a:rPr lang="pt-BR" dirty="0" smtClean="0">
                  <a:solidFill>
                    <a:srgbClr val="00B050"/>
                  </a:solidFill>
                </a:rPr>
                <a:t>imagens via API</a:t>
              </a:r>
              <a:endParaRPr lang="pt-BR" dirty="0">
                <a:solidFill>
                  <a:srgbClr val="00B050"/>
                </a:solidFill>
              </a:endParaRPr>
            </a:p>
            <a:p>
              <a:r>
                <a:rPr lang="pt-BR" dirty="0">
                  <a:solidFill>
                    <a:srgbClr val="FF0000"/>
                  </a:solidFill>
                </a:rPr>
                <a:t>- </a:t>
              </a:r>
              <a:r>
                <a:rPr lang="pt-BR" dirty="0" smtClean="0">
                  <a:solidFill>
                    <a:srgbClr val="FF0000"/>
                  </a:solidFill>
                </a:rPr>
                <a:t>Descontinuar para </a:t>
              </a:r>
              <a:r>
                <a:rPr lang="pt-BR" dirty="0" err="1" smtClean="0">
                  <a:solidFill>
                    <a:srgbClr val="FF0000"/>
                  </a:solidFill>
                </a:rPr>
                <a:t>Django</a:t>
              </a:r>
              <a:endParaRPr lang="pt-B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4207326" y="19565184"/>
            <a:ext cx="1402948" cy="1686892"/>
            <a:chOff x="5389619" y="4829420"/>
            <a:chExt cx="1402948" cy="1686892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1493" y="4829420"/>
              <a:ext cx="1219200" cy="1219200"/>
            </a:xfrm>
            <a:prstGeom prst="rect">
              <a:avLst/>
            </a:prstGeom>
          </p:spPr>
        </p:pic>
        <p:sp>
          <p:nvSpPr>
            <p:cNvPr id="12" name="CaixaDeTexto 11"/>
            <p:cNvSpPr txBox="1"/>
            <p:nvPr/>
          </p:nvSpPr>
          <p:spPr>
            <a:xfrm>
              <a:off x="5389619" y="6048620"/>
              <a:ext cx="1402948" cy="467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Operador</a:t>
              </a: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1444512" y="19565184"/>
            <a:ext cx="1219200" cy="1686892"/>
            <a:chOff x="5481493" y="1923328"/>
            <a:chExt cx="1219200" cy="1686892"/>
          </a:xfrm>
        </p:grpSpPr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1493" y="1923328"/>
              <a:ext cx="1219200" cy="1219200"/>
            </a:xfrm>
            <a:prstGeom prst="rect">
              <a:avLst/>
            </a:prstGeom>
          </p:spPr>
        </p:pic>
        <p:sp>
          <p:nvSpPr>
            <p:cNvPr id="19" name="CaixaDeTexto 18"/>
            <p:cNvSpPr txBox="1"/>
            <p:nvPr/>
          </p:nvSpPr>
          <p:spPr>
            <a:xfrm>
              <a:off x="5532767" y="3142528"/>
              <a:ext cx="1116652" cy="467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Público</a:t>
              </a: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1093415" y="15740688"/>
            <a:ext cx="3435043" cy="2437609"/>
            <a:chOff x="9650542" y="4829420"/>
            <a:chExt cx="3435043" cy="2437609"/>
          </a:xfrm>
        </p:grpSpPr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8463" y="4829420"/>
              <a:ext cx="1219200" cy="1219200"/>
            </a:xfrm>
            <a:prstGeom prst="rect">
              <a:avLst/>
            </a:prstGeom>
          </p:spPr>
        </p:pic>
        <p:sp>
          <p:nvSpPr>
            <p:cNvPr id="25" name="CaixaDeTexto 24"/>
            <p:cNvSpPr txBox="1"/>
            <p:nvPr/>
          </p:nvSpPr>
          <p:spPr>
            <a:xfrm>
              <a:off x="9650542" y="6048619"/>
              <a:ext cx="3435043" cy="1218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rgbClr val="FF0000"/>
                  </a:solidFill>
                </a:rPr>
                <a:t>Card</a:t>
              </a:r>
              <a:r>
                <a:rPr lang="pt-BR" dirty="0">
                  <a:solidFill>
                    <a:srgbClr val="FF0000"/>
                  </a:solidFill>
                </a:rPr>
                <a:t> Reader</a:t>
              </a:r>
            </a:p>
            <a:p>
              <a:pPr marL="342900" indent="-342900">
                <a:buFontTx/>
                <a:buChar char="-"/>
              </a:pPr>
              <a:r>
                <a:rPr lang="pt-BR" dirty="0">
                  <a:solidFill>
                    <a:srgbClr val="FF0000"/>
                  </a:solidFill>
                </a:rPr>
                <a:t>Descontinuado</a:t>
              </a:r>
            </a:p>
            <a:p>
              <a:pPr marL="342900" indent="-342900">
                <a:buFontTx/>
                <a:buChar char="-"/>
              </a:pPr>
              <a:r>
                <a:rPr lang="pt-BR" dirty="0">
                  <a:solidFill>
                    <a:srgbClr val="FF0000"/>
                  </a:solidFill>
                </a:rPr>
                <a:t>Trocar por leitores USB</a:t>
              </a:r>
            </a:p>
          </p:txBody>
        </p:sp>
      </p:grpSp>
      <p:cxnSp>
        <p:nvCxnSpPr>
          <p:cNvPr id="27" name="Conector de seta reta 26"/>
          <p:cNvCxnSpPr>
            <a:stCxn id="18" idx="3"/>
            <a:endCxn id="4" idx="1"/>
          </p:cNvCxnSpPr>
          <p:nvPr/>
        </p:nvCxnSpPr>
        <p:spPr>
          <a:xfrm>
            <a:off x="2663712" y="20174784"/>
            <a:ext cx="1635488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4" idx="0"/>
            <a:endCxn id="20" idx="2"/>
          </p:cNvCxnSpPr>
          <p:nvPr/>
        </p:nvCxnSpPr>
        <p:spPr>
          <a:xfrm flipV="1">
            <a:off x="4908800" y="18553658"/>
            <a:ext cx="4579175" cy="1011526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13" idx="3"/>
            <a:endCxn id="14" idx="1"/>
          </p:cNvCxnSpPr>
          <p:nvPr/>
        </p:nvCxnSpPr>
        <p:spPr>
          <a:xfrm flipV="1">
            <a:off x="9682269" y="16350287"/>
            <a:ext cx="2519066" cy="2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4" idx="0"/>
            <a:endCxn id="22" idx="2"/>
          </p:cNvCxnSpPr>
          <p:nvPr/>
        </p:nvCxnSpPr>
        <p:spPr>
          <a:xfrm flipV="1">
            <a:off x="4908800" y="18178298"/>
            <a:ext cx="4811" cy="1386886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28" idx="2"/>
            <a:endCxn id="23" idx="0"/>
          </p:cNvCxnSpPr>
          <p:nvPr/>
        </p:nvCxnSpPr>
        <p:spPr>
          <a:xfrm>
            <a:off x="4826470" y="10894460"/>
            <a:ext cx="82331" cy="4846227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1"/>
          <p:cNvGrpSpPr/>
          <p:nvPr/>
        </p:nvGrpSpPr>
        <p:grpSpPr>
          <a:xfrm>
            <a:off x="2888056" y="15740687"/>
            <a:ext cx="4051109" cy="2437611"/>
            <a:chOff x="8039456" y="8217721"/>
            <a:chExt cx="4051109" cy="2437611"/>
          </a:xfrm>
        </p:grpSpPr>
        <p:sp>
          <p:nvSpPr>
            <p:cNvPr id="22" name="CaixaDeTexto 21"/>
            <p:cNvSpPr txBox="1"/>
            <p:nvPr/>
          </p:nvSpPr>
          <p:spPr>
            <a:xfrm>
              <a:off x="8039456" y="9436922"/>
              <a:ext cx="4051109" cy="1218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Front </a:t>
              </a:r>
              <a:r>
                <a:rPr lang="pt-BR" dirty="0" err="1"/>
                <a:t>End</a:t>
              </a:r>
              <a:r>
                <a:rPr lang="pt-BR" dirty="0"/>
                <a:t> </a:t>
              </a:r>
              <a:r>
                <a:rPr lang="pt-BR" dirty="0" smtClean="0"/>
                <a:t>– </a:t>
              </a:r>
              <a:r>
                <a:rPr lang="pt-BR" dirty="0" err="1" smtClean="0"/>
                <a:t>Django</a:t>
              </a:r>
              <a:endParaRPr lang="pt-BR" dirty="0" smtClean="0"/>
            </a:p>
            <a:p>
              <a:r>
                <a:rPr lang="pt-BR" dirty="0" smtClean="0"/>
                <a:t>- Inclui </a:t>
              </a:r>
              <a:r>
                <a:rPr lang="pt-BR" dirty="0" err="1" smtClean="0"/>
                <a:t>Dashboard</a:t>
              </a:r>
              <a:endParaRPr lang="pt-BR" dirty="0"/>
            </a:p>
            <a:p>
              <a:pPr algn="ctr"/>
              <a:r>
                <a:rPr lang="pt-BR" dirty="0">
                  <a:solidFill>
                    <a:srgbClr val="00B050"/>
                  </a:solidFill>
                </a:rPr>
                <a:t>- Incluir funcionalidades do C#</a:t>
              </a:r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0601" y="8217721"/>
              <a:ext cx="1219200" cy="1219200"/>
            </a:xfrm>
            <a:prstGeom prst="rect">
              <a:avLst/>
            </a:prstGeom>
          </p:spPr>
        </p:pic>
      </p:grpSp>
      <p:grpSp>
        <p:nvGrpSpPr>
          <p:cNvPr id="60" name="Grupo 59"/>
          <p:cNvGrpSpPr/>
          <p:nvPr/>
        </p:nvGrpSpPr>
        <p:grpSpPr>
          <a:xfrm>
            <a:off x="4918329" y="1240581"/>
            <a:ext cx="1170657" cy="1639725"/>
            <a:chOff x="5839171" y="8492"/>
            <a:chExt cx="1170657" cy="1639725"/>
          </a:xfrm>
        </p:grpSpPr>
        <p:sp>
          <p:nvSpPr>
            <p:cNvPr id="51" name="Rosca 50"/>
            <p:cNvSpPr/>
            <p:nvPr/>
          </p:nvSpPr>
          <p:spPr>
            <a:xfrm>
              <a:off x="5839171" y="8492"/>
              <a:ext cx="1170657" cy="1170657"/>
            </a:xfrm>
            <a:prstGeom prst="donut">
              <a:avLst/>
            </a:prstGeom>
            <a:solidFill>
              <a:srgbClr val="0080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931672" y="1180525"/>
              <a:ext cx="985654" cy="467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Portas</a:t>
              </a:r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3438365" y="8467050"/>
            <a:ext cx="2776209" cy="2427410"/>
            <a:chOff x="4576596" y="11747933"/>
            <a:chExt cx="2776209" cy="2427410"/>
          </a:xfrm>
        </p:grpSpPr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7432" y="11747933"/>
              <a:ext cx="1219200" cy="1219200"/>
            </a:xfrm>
            <a:prstGeom prst="rect">
              <a:avLst/>
            </a:prstGeom>
          </p:spPr>
        </p:pic>
        <p:sp>
          <p:nvSpPr>
            <p:cNvPr id="28" name="CaixaDeTexto 27"/>
            <p:cNvSpPr txBox="1"/>
            <p:nvPr/>
          </p:nvSpPr>
          <p:spPr>
            <a:xfrm>
              <a:off x="4576596" y="12956933"/>
              <a:ext cx="2776209" cy="1218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API</a:t>
              </a:r>
            </a:p>
            <a:p>
              <a:r>
                <a:rPr lang="pt-BR" dirty="0" err="1" smtClean="0"/>
                <a:t>.Net</a:t>
              </a:r>
              <a:r>
                <a:rPr lang="pt-BR" dirty="0" smtClean="0"/>
                <a:t> Core</a:t>
              </a:r>
            </a:p>
            <a:p>
              <a:r>
                <a:rPr lang="pt-BR" dirty="0" smtClean="0">
                  <a:solidFill>
                    <a:srgbClr val="00B050"/>
                  </a:solidFill>
                </a:rPr>
                <a:t>Migrar para </a:t>
              </a:r>
              <a:r>
                <a:rPr lang="pt-BR" dirty="0" err="1" smtClean="0">
                  <a:solidFill>
                    <a:srgbClr val="00B050"/>
                  </a:solidFill>
                </a:rPr>
                <a:t>Django</a:t>
              </a:r>
              <a:r>
                <a:rPr lang="pt-BR" dirty="0" smtClean="0">
                  <a:solidFill>
                    <a:srgbClr val="00B050"/>
                  </a:solidFill>
                </a:rPr>
                <a:t>?</a:t>
              </a:r>
              <a:endParaRPr lang="pt-BR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9" name="Grupo 48"/>
          <p:cNvGrpSpPr/>
          <p:nvPr/>
        </p:nvGrpSpPr>
        <p:grpSpPr>
          <a:xfrm>
            <a:off x="7666579" y="4642553"/>
            <a:ext cx="2812180" cy="2062251"/>
            <a:chOff x="5572209" y="2214663"/>
            <a:chExt cx="2812180" cy="2062251"/>
          </a:xfrm>
        </p:grpSpPr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8699" y="2214663"/>
              <a:ext cx="1219200" cy="1219200"/>
            </a:xfrm>
            <a:prstGeom prst="rect">
              <a:avLst/>
            </a:prstGeom>
          </p:spPr>
        </p:pic>
        <p:sp>
          <p:nvSpPr>
            <p:cNvPr id="45" name="CaixaDeTexto 44"/>
            <p:cNvSpPr txBox="1"/>
            <p:nvPr/>
          </p:nvSpPr>
          <p:spPr>
            <a:xfrm>
              <a:off x="5572209" y="3433863"/>
              <a:ext cx="2812180" cy="843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Middleware – C#</a:t>
              </a:r>
            </a:p>
            <a:p>
              <a:r>
                <a:rPr lang="pt-BR" dirty="0">
                  <a:solidFill>
                    <a:srgbClr val="FF0000"/>
                  </a:solidFill>
                </a:rPr>
                <a:t>- Migrar para Python</a:t>
              </a:r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13118851" y="1240581"/>
            <a:ext cx="1254831" cy="1639725"/>
            <a:chOff x="9246505" y="8492"/>
            <a:chExt cx="1254831" cy="1639725"/>
          </a:xfrm>
        </p:grpSpPr>
        <p:sp>
          <p:nvSpPr>
            <p:cNvPr id="55" name="Rosca 54"/>
            <p:cNvSpPr/>
            <p:nvPr/>
          </p:nvSpPr>
          <p:spPr>
            <a:xfrm>
              <a:off x="9288592" y="8492"/>
              <a:ext cx="1170657" cy="1170657"/>
            </a:xfrm>
            <a:prstGeom prst="donut">
              <a:avLst/>
            </a:prstGeom>
            <a:solidFill>
              <a:srgbClr val="0080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9246505" y="1180525"/>
              <a:ext cx="1254831" cy="467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Catracas</a:t>
              </a: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2897674" y="4642553"/>
            <a:ext cx="4022255" cy="2062251"/>
            <a:chOff x="8680039" y="2263205"/>
            <a:chExt cx="4022255" cy="2062251"/>
          </a:xfrm>
        </p:grpSpPr>
        <p:pic>
          <p:nvPicPr>
            <p:cNvPr id="46" name="Imagem 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1566" y="2263205"/>
              <a:ext cx="1219200" cy="1219200"/>
            </a:xfrm>
            <a:prstGeom prst="rect">
              <a:avLst/>
            </a:prstGeom>
          </p:spPr>
        </p:pic>
        <p:sp>
          <p:nvSpPr>
            <p:cNvPr id="47" name="CaixaDeTexto 46"/>
            <p:cNvSpPr txBox="1"/>
            <p:nvPr/>
          </p:nvSpPr>
          <p:spPr>
            <a:xfrm>
              <a:off x="8680039" y="3482405"/>
              <a:ext cx="4022255" cy="843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Middleware – Python</a:t>
              </a:r>
            </a:p>
            <a:p>
              <a:r>
                <a:rPr lang="pt-BR" dirty="0">
                  <a:solidFill>
                    <a:srgbClr val="00B050"/>
                  </a:solidFill>
                </a:rPr>
                <a:t>- Incluir funcionalidades do C#</a:t>
              </a:r>
            </a:p>
          </p:txBody>
        </p:sp>
      </p:grpSp>
      <p:grpSp>
        <p:nvGrpSpPr>
          <p:cNvPr id="59" name="Grupo 58"/>
          <p:cNvGrpSpPr/>
          <p:nvPr/>
        </p:nvGrpSpPr>
        <p:grpSpPr>
          <a:xfrm>
            <a:off x="772455" y="1240581"/>
            <a:ext cx="1279517" cy="1639725"/>
            <a:chOff x="3911481" y="8492"/>
            <a:chExt cx="1279517" cy="1639725"/>
          </a:xfrm>
        </p:grpSpPr>
        <p:sp>
          <p:nvSpPr>
            <p:cNvPr id="53" name="Rosca 52"/>
            <p:cNvSpPr/>
            <p:nvPr/>
          </p:nvSpPr>
          <p:spPr>
            <a:xfrm>
              <a:off x="3965911" y="8492"/>
              <a:ext cx="1170657" cy="1170657"/>
            </a:xfrm>
            <a:prstGeom prst="donut">
              <a:avLst/>
            </a:prstGeom>
            <a:solidFill>
              <a:srgbClr val="0080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3911481" y="1180525"/>
              <a:ext cx="1279517" cy="467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00B050"/>
                  </a:solidFill>
                </a:rPr>
                <a:t>Câmeras</a:t>
              </a: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8955342" y="1240581"/>
            <a:ext cx="1297150" cy="1639725"/>
            <a:chOff x="7402989" y="8492"/>
            <a:chExt cx="1297150" cy="1639725"/>
          </a:xfrm>
        </p:grpSpPr>
        <p:sp>
          <p:nvSpPr>
            <p:cNvPr id="57" name="Rosca 56"/>
            <p:cNvSpPr/>
            <p:nvPr/>
          </p:nvSpPr>
          <p:spPr>
            <a:xfrm>
              <a:off x="7466236" y="8492"/>
              <a:ext cx="1170657" cy="1170657"/>
            </a:xfrm>
            <a:prstGeom prst="donut">
              <a:avLst/>
            </a:prstGeom>
            <a:solidFill>
              <a:srgbClr val="0080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7402989" y="1180525"/>
              <a:ext cx="1297150" cy="467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Cancelas</a:t>
              </a:r>
            </a:p>
          </p:txBody>
        </p:sp>
      </p:grpSp>
      <p:grpSp>
        <p:nvGrpSpPr>
          <p:cNvPr id="66" name="Grupo 65"/>
          <p:cNvGrpSpPr/>
          <p:nvPr/>
        </p:nvGrpSpPr>
        <p:grpSpPr>
          <a:xfrm>
            <a:off x="10843882" y="8467050"/>
            <a:ext cx="3859198" cy="1686892"/>
            <a:chOff x="10843882" y="6538509"/>
            <a:chExt cx="3859198" cy="1686892"/>
          </a:xfrm>
        </p:grpSpPr>
        <p:sp>
          <p:nvSpPr>
            <p:cNvPr id="64" name="Fluxograma: Disco magnético 63"/>
            <p:cNvSpPr/>
            <p:nvPr/>
          </p:nvSpPr>
          <p:spPr>
            <a:xfrm>
              <a:off x="12163881" y="6538509"/>
              <a:ext cx="1219200" cy="1219200"/>
            </a:xfrm>
            <a:prstGeom prst="flowChartMagneticDisk">
              <a:avLst/>
            </a:prstGeom>
            <a:solidFill>
              <a:srgbClr val="0080DA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10843882" y="7757709"/>
              <a:ext cx="3859198" cy="467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Banco de dados – SQL Server</a:t>
              </a:r>
            </a:p>
          </p:txBody>
        </p:sp>
      </p:grpSp>
      <p:cxnSp>
        <p:nvCxnSpPr>
          <p:cNvPr id="68" name="Conector de seta reta 67"/>
          <p:cNvCxnSpPr>
            <a:stCxn id="16" idx="3"/>
            <a:endCxn id="64" idx="2"/>
          </p:cNvCxnSpPr>
          <p:nvPr/>
        </p:nvCxnSpPr>
        <p:spPr>
          <a:xfrm>
            <a:off x="5518401" y="9076650"/>
            <a:ext cx="6645481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>
            <a:stCxn id="16" idx="0"/>
            <a:endCxn id="47" idx="2"/>
          </p:cNvCxnSpPr>
          <p:nvPr/>
        </p:nvCxnSpPr>
        <p:spPr>
          <a:xfrm flipV="1">
            <a:off x="4908801" y="6704804"/>
            <a:ext cx="1" cy="176224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>
            <a:stCxn id="45" idx="2"/>
            <a:endCxn id="64" idx="2"/>
          </p:cNvCxnSpPr>
          <p:nvPr/>
        </p:nvCxnSpPr>
        <p:spPr>
          <a:xfrm>
            <a:off x="9072669" y="6704804"/>
            <a:ext cx="3091212" cy="2371847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>
            <a:stCxn id="46" idx="0"/>
            <a:endCxn id="52" idx="2"/>
          </p:cNvCxnSpPr>
          <p:nvPr/>
        </p:nvCxnSpPr>
        <p:spPr>
          <a:xfrm flipV="1">
            <a:off x="4908800" y="2880306"/>
            <a:ext cx="594856" cy="176224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>
            <a:stCxn id="46" idx="0"/>
            <a:endCxn id="54" idx="2"/>
          </p:cNvCxnSpPr>
          <p:nvPr/>
        </p:nvCxnSpPr>
        <p:spPr>
          <a:xfrm flipH="1" flipV="1">
            <a:off x="1412214" y="2880306"/>
            <a:ext cx="3496587" cy="1762247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>
            <a:stCxn id="17" idx="0"/>
            <a:endCxn id="52" idx="2"/>
          </p:cNvCxnSpPr>
          <p:nvPr/>
        </p:nvCxnSpPr>
        <p:spPr>
          <a:xfrm flipH="1" flipV="1">
            <a:off x="5503657" y="2880306"/>
            <a:ext cx="3569013" cy="1762247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/>
          <p:cNvCxnSpPr>
            <a:stCxn id="17" idx="0"/>
            <a:endCxn id="58" idx="2"/>
          </p:cNvCxnSpPr>
          <p:nvPr/>
        </p:nvCxnSpPr>
        <p:spPr>
          <a:xfrm flipV="1">
            <a:off x="9072669" y="2880306"/>
            <a:ext cx="531248" cy="1762247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91"/>
          <p:cNvCxnSpPr>
            <a:stCxn id="17" idx="0"/>
            <a:endCxn id="56" idx="2"/>
          </p:cNvCxnSpPr>
          <p:nvPr/>
        </p:nvCxnSpPr>
        <p:spPr>
          <a:xfrm flipV="1">
            <a:off x="9072670" y="2880306"/>
            <a:ext cx="4673597" cy="1762247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/>
          <p:cNvCxnSpPr>
            <a:stCxn id="46" idx="0"/>
            <a:endCxn id="58" idx="2"/>
          </p:cNvCxnSpPr>
          <p:nvPr/>
        </p:nvCxnSpPr>
        <p:spPr>
          <a:xfrm flipV="1">
            <a:off x="4908801" y="2880306"/>
            <a:ext cx="4695117" cy="1762247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/>
          <p:cNvCxnSpPr>
            <a:stCxn id="46" idx="0"/>
            <a:endCxn id="56" idx="2"/>
          </p:cNvCxnSpPr>
          <p:nvPr/>
        </p:nvCxnSpPr>
        <p:spPr>
          <a:xfrm flipV="1">
            <a:off x="4908800" y="2880306"/>
            <a:ext cx="8837466" cy="176224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/>
          <p:cNvSpPr txBox="1"/>
          <p:nvPr/>
        </p:nvSpPr>
        <p:spPr>
          <a:xfrm>
            <a:off x="292101" y="4716156"/>
            <a:ext cx="2371611" cy="159377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pt-BR" u="sng" dirty="0"/>
              <a:t>Legenda</a:t>
            </a:r>
            <a:r>
              <a:rPr lang="pt-BR" dirty="0"/>
              <a:t>:</a:t>
            </a:r>
          </a:p>
          <a:p>
            <a:r>
              <a:rPr lang="pt-BR" dirty="0"/>
              <a:t>Manter</a:t>
            </a:r>
          </a:p>
          <a:p>
            <a:r>
              <a:rPr lang="pt-BR" dirty="0">
                <a:solidFill>
                  <a:srgbClr val="00B050"/>
                </a:solidFill>
              </a:rPr>
              <a:t>Criar</a:t>
            </a:r>
          </a:p>
          <a:p>
            <a:r>
              <a:rPr lang="pt-BR" dirty="0">
                <a:solidFill>
                  <a:srgbClr val="FF0000"/>
                </a:solidFill>
              </a:rPr>
              <a:t>Eliminar</a:t>
            </a:r>
          </a:p>
        </p:txBody>
      </p:sp>
      <p:cxnSp>
        <p:nvCxnSpPr>
          <p:cNvPr id="108" name="Conector de seta reta 107"/>
          <p:cNvCxnSpPr>
            <a:stCxn id="65" idx="2"/>
            <a:endCxn id="13" idx="0"/>
          </p:cNvCxnSpPr>
          <p:nvPr/>
        </p:nvCxnSpPr>
        <p:spPr>
          <a:xfrm flipH="1">
            <a:off x="9072669" y="10153943"/>
            <a:ext cx="3700812" cy="5586747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de seta reta 115"/>
          <p:cNvCxnSpPr>
            <a:stCxn id="115" idx="2"/>
            <a:endCxn id="13" idx="0"/>
          </p:cNvCxnSpPr>
          <p:nvPr/>
        </p:nvCxnSpPr>
        <p:spPr>
          <a:xfrm>
            <a:off x="9072669" y="13978441"/>
            <a:ext cx="0" cy="1762249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>
            <a:stCxn id="28" idx="2"/>
            <a:endCxn id="13" idx="0"/>
          </p:cNvCxnSpPr>
          <p:nvPr/>
        </p:nvCxnSpPr>
        <p:spPr>
          <a:xfrm>
            <a:off x="4826470" y="10894460"/>
            <a:ext cx="4246199" cy="4846229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upo 112"/>
          <p:cNvGrpSpPr/>
          <p:nvPr/>
        </p:nvGrpSpPr>
        <p:grpSpPr>
          <a:xfrm>
            <a:off x="7789946" y="11916190"/>
            <a:ext cx="2565446" cy="2062251"/>
            <a:chOff x="5421825" y="11747933"/>
            <a:chExt cx="2565446" cy="2062251"/>
          </a:xfrm>
        </p:grpSpPr>
        <p:pic>
          <p:nvPicPr>
            <p:cNvPr id="114" name="Imagem 1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4948" y="11747933"/>
              <a:ext cx="1219200" cy="1219200"/>
            </a:xfrm>
            <a:prstGeom prst="rect">
              <a:avLst/>
            </a:prstGeom>
          </p:spPr>
        </p:pic>
        <p:sp>
          <p:nvSpPr>
            <p:cNvPr id="115" name="CaixaDeTexto 114"/>
            <p:cNvSpPr txBox="1"/>
            <p:nvPr/>
          </p:nvSpPr>
          <p:spPr>
            <a:xfrm>
              <a:off x="5421825" y="12967133"/>
              <a:ext cx="2565446" cy="843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rgbClr val="FF0000"/>
                  </a:solidFill>
                </a:rPr>
                <a:t>Image</a:t>
              </a:r>
              <a:r>
                <a:rPr lang="pt-BR" dirty="0">
                  <a:solidFill>
                    <a:srgbClr val="FF0000"/>
                  </a:solidFill>
                </a:rPr>
                <a:t> Service – C#</a:t>
              </a:r>
            </a:p>
            <a:p>
              <a:r>
                <a:rPr lang="pt-BR" dirty="0">
                  <a:solidFill>
                    <a:srgbClr val="FF0000"/>
                  </a:solidFill>
                </a:rPr>
                <a:t>- Migrar para API</a:t>
              </a:r>
            </a:p>
          </p:txBody>
        </p:sp>
      </p:grpSp>
      <p:sp>
        <p:nvSpPr>
          <p:cNvPr id="124" name="CaixaDeTexto 123"/>
          <p:cNvSpPr txBox="1"/>
          <p:nvPr/>
        </p:nvSpPr>
        <p:spPr>
          <a:xfrm>
            <a:off x="6341559" y="13508640"/>
            <a:ext cx="1320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B050"/>
                </a:solidFill>
              </a:rPr>
              <a:t>Temporário, para acessar </a:t>
            </a:r>
            <a:r>
              <a:rPr lang="pt-BR" sz="1200" dirty="0" err="1">
                <a:solidFill>
                  <a:srgbClr val="00B050"/>
                </a:solidFill>
              </a:rPr>
              <a:t>Image</a:t>
            </a:r>
            <a:r>
              <a:rPr lang="pt-BR" sz="1200" dirty="0">
                <a:solidFill>
                  <a:srgbClr val="00B050"/>
                </a:solidFill>
              </a:rPr>
              <a:t> Service, enquanto Front </a:t>
            </a:r>
            <a:r>
              <a:rPr lang="pt-BR" sz="1200" dirty="0" err="1">
                <a:solidFill>
                  <a:srgbClr val="00B050"/>
                </a:solidFill>
              </a:rPr>
              <a:t>End</a:t>
            </a:r>
            <a:r>
              <a:rPr lang="pt-BR" sz="1200" dirty="0">
                <a:solidFill>
                  <a:srgbClr val="00B050"/>
                </a:solidFill>
              </a:rPr>
              <a:t> C# existir.</a:t>
            </a:r>
          </a:p>
        </p:txBody>
      </p:sp>
      <p:grpSp>
        <p:nvGrpSpPr>
          <p:cNvPr id="125" name="Grupo 124"/>
          <p:cNvGrpSpPr/>
          <p:nvPr/>
        </p:nvGrpSpPr>
        <p:grpSpPr>
          <a:xfrm>
            <a:off x="11639196" y="11916190"/>
            <a:ext cx="2412840" cy="2062251"/>
            <a:chOff x="10979196" y="6538509"/>
            <a:chExt cx="2412840" cy="2062251"/>
          </a:xfrm>
        </p:grpSpPr>
        <p:sp>
          <p:nvSpPr>
            <p:cNvPr id="126" name="Fluxograma: Disco magnético 125"/>
            <p:cNvSpPr/>
            <p:nvPr/>
          </p:nvSpPr>
          <p:spPr>
            <a:xfrm>
              <a:off x="11503881" y="6538509"/>
              <a:ext cx="1219200" cy="1219200"/>
            </a:xfrm>
            <a:prstGeom prst="flowChartMagneticDisk">
              <a:avLst/>
            </a:prstGeom>
            <a:solidFill>
              <a:srgbClr val="0080DA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CaixaDeTexto 126"/>
            <p:cNvSpPr txBox="1"/>
            <p:nvPr/>
          </p:nvSpPr>
          <p:spPr>
            <a:xfrm>
              <a:off x="10979196" y="7757709"/>
              <a:ext cx="2412840" cy="843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HD – Imagens</a:t>
              </a:r>
            </a:p>
            <a:p>
              <a:r>
                <a:rPr lang="pt-BR" dirty="0">
                  <a:solidFill>
                    <a:srgbClr val="FF0000"/>
                  </a:solidFill>
                </a:rPr>
                <a:t>- Migrar para </a:t>
              </a:r>
              <a:r>
                <a:rPr lang="pt-BR" dirty="0" smtClean="0">
                  <a:solidFill>
                    <a:srgbClr val="FF0000"/>
                  </a:solidFill>
                </a:rPr>
                <a:t>BD?</a:t>
              </a:r>
              <a:endParaRPr lang="pt-BR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28" name="Conector de seta reta 127"/>
          <p:cNvCxnSpPr>
            <a:stCxn id="126" idx="2"/>
            <a:endCxn id="114" idx="3"/>
          </p:cNvCxnSpPr>
          <p:nvPr/>
        </p:nvCxnSpPr>
        <p:spPr>
          <a:xfrm flipH="1">
            <a:off x="9682269" y="12525789"/>
            <a:ext cx="2481612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130"/>
          <p:cNvCxnSpPr>
            <a:stCxn id="28" idx="2"/>
            <a:endCxn id="114" idx="0"/>
          </p:cNvCxnSpPr>
          <p:nvPr/>
        </p:nvCxnSpPr>
        <p:spPr>
          <a:xfrm>
            <a:off x="4826470" y="10894460"/>
            <a:ext cx="4246199" cy="1021730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ítulo 1"/>
          <p:cNvSpPr>
            <a:spLocks noGrp="1"/>
          </p:cNvSpPr>
          <p:nvPr>
            <p:ph type="title"/>
          </p:nvPr>
        </p:nvSpPr>
        <p:spPr>
          <a:xfrm>
            <a:off x="4401829" y="10064"/>
            <a:ext cx="6315692" cy="1090213"/>
          </a:xfrm>
        </p:spPr>
        <p:txBody>
          <a:bodyPr>
            <a:normAutofit/>
          </a:bodyPr>
          <a:lstStyle/>
          <a:p>
            <a:pPr algn="ctr"/>
            <a:r>
              <a:rPr lang="pt-BR" sz="2400" dirty="0"/>
              <a:t>Solução Global Access – </a:t>
            </a:r>
            <a:r>
              <a:rPr lang="pt-BR" sz="2400" dirty="0" smtClean="0"/>
              <a:t>Diagrama de interações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 smtClean="0"/>
              <a:t>2020-08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6804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/>
          <p:cNvSpPr txBox="1"/>
          <p:nvPr/>
        </p:nvSpPr>
        <p:spPr>
          <a:xfrm>
            <a:off x="0" y="7201599"/>
            <a:ext cx="236582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/>
              <a:t>TB_EVENTO_PESSOA</a:t>
            </a:r>
          </a:p>
        </p:txBody>
      </p:sp>
      <p:sp>
        <p:nvSpPr>
          <p:cNvPr id="26" name="Espaço Reservado para Conteúdo 2"/>
          <p:cNvSpPr>
            <a:spLocks noGrp="1"/>
          </p:cNvSpPr>
          <p:nvPr>
            <p:ph idx="1"/>
          </p:nvPr>
        </p:nvSpPr>
        <p:spPr>
          <a:xfrm>
            <a:off x="163156" y="1206431"/>
            <a:ext cx="13040439" cy="19563511"/>
          </a:xfrm>
        </p:spPr>
        <p:txBody>
          <a:bodyPr>
            <a:normAutofit/>
          </a:bodyPr>
          <a:lstStyle/>
          <a:p>
            <a:r>
              <a:rPr lang="pt-BR" sz="2400" dirty="0" smtClean="0"/>
              <a:t>Tabelas:</a:t>
            </a:r>
          </a:p>
          <a:p>
            <a:pPr lvl="1"/>
            <a:r>
              <a:rPr lang="pt-BR" sz="2400" dirty="0"/>
              <a:t>A</a:t>
            </a:r>
            <a:r>
              <a:rPr lang="pt-BR" sz="2400" dirty="0" smtClean="0"/>
              <a:t> </a:t>
            </a:r>
            <a:r>
              <a:rPr lang="pt-BR" sz="2400" dirty="0"/>
              <a:t>serem criadas</a:t>
            </a:r>
            <a:endParaRPr lang="pt-BR" sz="2400" dirty="0" smtClean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/>
          </a:p>
          <a:p>
            <a:pPr lvl="1"/>
            <a:endParaRPr lang="pt-BR" sz="2400" dirty="0" smtClean="0"/>
          </a:p>
          <a:p>
            <a:pPr lvl="1"/>
            <a:r>
              <a:rPr lang="pt-BR" sz="2400" dirty="0" smtClean="0"/>
              <a:t>Tabelas de junção (</a:t>
            </a:r>
            <a:r>
              <a:rPr lang="pt-BR" sz="2400" dirty="0" err="1" smtClean="0"/>
              <a:t>n:n</a:t>
            </a:r>
            <a:r>
              <a:rPr lang="pt-BR" sz="2400" dirty="0" smtClean="0"/>
              <a:t>):</a:t>
            </a:r>
          </a:p>
          <a:p>
            <a:pPr lvl="1"/>
            <a:endParaRPr lang="pt-BR" sz="2400" dirty="0"/>
          </a:p>
          <a:p>
            <a:pPr lvl="1"/>
            <a:endParaRPr lang="pt-BR" sz="2400" dirty="0" smtClean="0"/>
          </a:p>
          <a:p>
            <a:pPr lvl="1"/>
            <a:endParaRPr lang="pt-BR" sz="2400" dirty="0"/>
          </a:p>
          <a:p>
            <a:pPr lvl="1"/>
            <a:endParaRPr lang="pt-BR" sz="2400" dirty="0" smtClean="0"/>
          </a:p>
          <a:p>
            <a:pPr lvl="1"/>
            <a:endParaRPr lang="pt-BR" sz="2400" dirty="0"/>
          </a:p>
          <a:p>
            <a:pPr lvl="1"/>
            <a:endParaRPr lang="pt-BR" sz="2400" dirty="0" smtClean="0"/>
          </a:p>
          <a:p>
            <a:pPr lvl="1"/>
            <a:r>
              <a:rPr lang="pt-BR" sz="2400" dirty="0" smtClean="0"/>
              <a:t>Existentes: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3404" y="2322589"/>
            <a:ext cx="326470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/>
              <a:t>TB_EVENTO</a:t>
            </a:r>
          </a:p>
          <a:p>
            <a:pPr marL="435432" indent="-435432">
              <a:buFont typeface="Arial" panose="020B0604020202020204" pitchFamily="34" charset="0"/>
              <a:buChar char="•"/>
            </a:pPr>
            <a:r>
              <a:rPr lang="pt-BR" sz="1600" dirty="0"/>
              <a:t>CO_SEQ</a:t>
            </a:r>
          </a:p>
          <a:p>
            <a:pPr marL="435432" indent="-435432">
              <a:buFont typeface="Arial" panose="020B0604020202020204" pitchFamily="34" charset="0"/>
              <a:buChar char="•"/>
            </a:pPr>
            <a:r>
              <a:rPr lang="pt-BR" sz="1600" dirty="0"/>
              <a:t>Nome</a:t>
            </a:r>
          </a:p>
          <a:p>
            <a:pPr marL="435432" indent="-435432">
              <a:buFont typeface="Arial" panose="020B0604020202020204" pitchFamily="34" charset="0"/>
              <a:buChar char="•"/>
            </a:pPr>
            <a:r>
              <a:rPr lang="pt-BR" sz="1600" dirty="0"/>
              <a:t>Descrição</a:t>
            </a:r>
          </a:p>
          <a:p>
            <a:pPr marL="435432" indent="-435432">
              <a:buFont typeface="Arial" panose="020B0604020202020204" pitchFamily="34" charset="0"/>
              <a:buChar char="•"/>
            </a:pPr>
            <a:r>
              <a:rPr lang="pt-BR" sz="1600" dirty="0"/>
              <a:t>Data início</a:t>
            </a:r>
          </a:p>
          <a:p>
            <a:pPr marL="435432" indent="-435432">
              <a:buFont typeface="Arial" panose="020B0604020202020204" pitchFamily="34" charset="0"/>
              <a:buChar char="•"/>
            </a:pPr>
            <a:r>
              <a:rPr lang="pt-BR" sz="1600" dirty="0"/>
              <a:t>Data fim</a:t>
            </a:r>
          </a:p>
          <a:p>
            <a:pPr marL="435432" indent="-435432">
              <a:buFont typeface="Arial" panose="020B0604020202020204" pitchFamily="34" charset="0"/>
              <a:buChar char="•"/>
            </a:pPr>
            <a:r>
              <a:rPr lang="pt-BR" sz="1600" dirty="0"/>
              <a:t>Tipo de evento (posterior implementação</a:t>
            </a:r>
            <a:r>
              <a:rPr lang="pt-BR" sz="1600" dirty="0" smtClean="0"/>
              <a:t>)</a:t>
            </a:r>
          </a:p>
          <a:p>
            <a:pPr marL="435432" indent="-435432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435432" indent="-435432">
              <a:buFont typeface="Arial" panose="020B0604020202020204" pitchFamily="34" charset="0"/>
              <a:buChar char="•"/>
            </a:pPr>
            <a:r>
              <a:rPr lang="pt-BR" sz="1600" dirty="0"/>
              <a:t>Pessoa que cadastrou</a:t>
            </a:r>
          </a:p>
          <a:p>
            <a:pPr marL="435432" indent="-435432">
              <a:buFont typeface="Arial" panose="020B0604020202020204" pitchFamily="34" charset="0"/>
              <a:buChar char="•"/>
            </a:pPr>
            <a:r>
              <a:rPr lang="pt-BR" sz="1600" dirty="0"/>
              <a:t>Data do cadastro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543165" y="2322589"/>
            <a:ext cx="3935589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/>
              <a:t>TB_CLIENTE</a:t>
            </a:r>
          </a:p>
          <a:p>
            <a:pPr marL="435432" indent="-435432">
              <a:buFont typeface="Arial" panose="020B0604020202020204" pitchFamily="34" charset="0"/>
              <a:buChar char="•"/>
            </a:pPr>
            <a:r>
              <a:rPr lang="pt-BR" sz="1600" dirty="0"/>
              <a:t>CO_SEQ</a:t>
            </a:r>
          </a:p>
          <a:p>
            <a:pPr marL="435432" indent="-435432">
              <a:buFont typeface="Arial" panose="020B0604020202020204" pitchFamily="34" charset="0"/>
              <a:buChar char="•"/>
            </a:pPr>
            <a:r>
              <a:rPr lang="pt-BR" sz="1600" dirty="0"/>
              <a:t>Nome</a:t>
            </a:r>
          </a:p>
          <a:p>
            <a:pPr marL="435432" indent="-435432">
              <a:buFont typeface="Arial" panose="020B0604020202020204" pitchFamily="34" charset="0"/>
              <a:buChar char="•"/>
            </a:pPr>
            <a:r>
              <a:rPr lang="pt-BR" sz="1600" dirty="0"/>
              <a:t>Descrição</a:t>
            </a:r>
          </a:p>
          <a:p>
            <a:pPr marL="435432" indent="-435432">
              <a:buFont typeface="Arial" panose="020B0604020202020204" pitchFamily="34" charset="0"/>
              <a:buChar char="•"/>
            </a:pPr>
            <a:r>
              <a:rPr lang="pt-BR" sz="1600" dirty="0"/>
              <a:t>Documento (CPF/CNPJ)</a:t>
            </a:r>
          </a:p>
          <a:p>
            <a:pPr marL="435432" indent="-435432">
              <a:buFont typeface="Arial" panose="020B0604020202020204" pitchFamily="34" charset="0"/>
              <a:buChar char="•"/>
            </a:pPr>
            <a:r>
              <a:rPr lang="pt-BR" sz="1600" dirty="0"/>
              <a:t>Nome do contato (caso PJ)</a:t>
            </a:r>
          </a:p>
          <a:p>
            <a:pPr marL="435432" indent="-435432">
              <a:buFont typeface="Arial" panose="020B0604020202020204" pitchFamily="34" charset="0"/>
              <a:buChar char="•"/>
            </a:pPr>
            <a:r>
              <a:rPr lang="pt-BR" sz="1600" dirty="0" err="1"/>
              <a:t>Tel</a:t>
            </a:r>
            <a:r>
              <a:rPr lang="pt-BR" sz="1600" dirty="0"/>
              <a:t> do contato</a:t>
            </a:r>
          </a:p>
          <a:p>
            <a:pPr marL="435432" indent="-435432">
              <a:buFont typeface="Arial" panose="020B0604020202020204" pitchFamily="34" charset="0"/>
              <a:buChar char="•"/>
            </a:pPr>
            <a:r>
              <a:rPr lang="pt-BR" sz="1600" dirty="0" err="1"/>
              <a:t>Email</a:t>
            </a:r>
            <a:r>
              <a:rPr lang="pt-BR" sz="1600" dirty="0"/>
              <a:t> do contato</a:t>
            </a:r>
          </a:p>
          <a:p>
            <a:pPr marL="435432" indent="-435432">
              <a:buFont typeface="Arial" panose="020B0604020202020204" pitchFamily="34" charset="0"/>
              <a:buChar char="•"/>
            </a:pPr>
            <a:r>
              <a:rPr lang="pt-BR" sz="1600" dirty="0" err="1"/>
              <a:t>CO_Licença</a:t>
            </a:r>
            <a:r>
              <a:rPr lang="pt-BR" sz="1600" dirty="0"/>
              <a:t> (posterior implementação</a:t>
            </a:r>
            <a:r>
              <a:rPr lang="pt-BR" sz="1600" dirty="0" smtClean="0"/>
              <a:t>)</a:t>
            </a:r>
          </a:p>
          <a:p>
            <a:pPr marL="435432" indent="-435432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435432" indent="-435432">
              <a:buFont typeface="Arial" panose="020B0604020202020204" pitchFamily="34" charset="0"/>
              <a:buChar char="•"/>
            </a:pPr>
            <a:r>
              <a:rPr lang="pt-BR" sz="1600" dirty="0"/>
              <a:t>Pessoa que cadastrou</a:t>
            </a:r>
          </a:p>
          <a:p>
            <a:pPr marL="435432" indent="-435432">
              <a:buFont typeface="Arial" panose="020B0604020202020204" pitchFamily="34" charset="0"/>
              <a:buChar char="•"/>
            </a:pPr>
            <a:r>
              <a:rPr lang="pt-BR" sz="1600" dirty="0"/>
              <a:t>Data do cadastro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642045" y="10916201"/>
            <a:ext cx="264906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/>
              <a:t>TB_PESSOA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698224" y="7201599"/>
            <a:ext cx="248022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/>
              <a:t>TB_CLIENTE_PESSOA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709366" y="6670882"/>
            <a:ext cx="242748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/>
              <a:t>TB_EVENTO_CLIENTE</a:t>
            </a:r>
          </a:p>
        </p:txBody>
      </p:sp>
      <p:cxnSp>
        <p:nvCxnSpPr>
          <p:cNvPr id="10" name="Conector em curva 9"/>
          <p:cNvCxnSpPr>
            <a:stCxn id="6" idx="1"/>
            <a:endCxn id="9" idx="3"/>
          </p:cNvCxnSpPr>
          <p:nvPr/>
        </p:nvCxnSpPr>
        <p:spPr>
          <a:xfrm rot="10800000" flipH="1" flipV="1">
            <a:off x="4543164" y="3876861"/>
            <a:ext cx="593683" cy="2994076"/>
          </a:xfrm>
          <a:prstGeom prst="curvedConnector5">
            <a:avLst>
              <a:gd name="adj1" fmla="val -38505"/>
              <a:gd name="adj2" fmla="val 72615"/>
              <a:gd name="adj3" fmla="val 13850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em curva 10"/>
          <p:cNvCxnSpPr>
            <a:stCxn id="9" idx="1"/>
            <a:endCxn id="5" idx="3"/>
          </p:cNvCxnSpPr>
          <p:nvPr/>
        </p:nvCxnSpPr>
        <p:spPr>
          <a:xfrm rot="10800000" flipH="1">
            <a:off x="2709366" y="3753751"/>
            <a:ext cx="748746" cy="3117187"/>
          </a:xfrm>
          <a:prstGeom prst="curvedConnector5">
            <a:avLst>
              <a:gd name="adj1" fmla="val -30531"/>
              <a:gd name="adj2" fmla="val 30253"/>
              <a:gd name="adj3" fmla="val 13053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em curva 11"/>
          <p:cNvCxnSpPr>
            <a:stCxn id="8" idx="1"/>
            <a:endCxn id="7" idx="3"/>
          </p:cNvCxnSpPr>
          <p:nvPr/>
        </p:nvCxnSpPr>
        <p:spPr>
          <a:xfrm rot="10800000" flipH="1" flipV="1">
            <a:off x="4698224" y="7401654"/>
            <a:ext cx="2592882" cy="3714602"/>
          </a:xfrm>
          <a:prstGeom prst="curvedConnector5">
            <a:avLst>
              <a:gd name="adj1" fmla="val -8816"/>
              <a:gd name="adj2" fmla="val 50000"/>
              <a:gd name="adj3" fmla="val 10881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12"/>
          <p:cNvCxnSpPr>
            <a:stCxn id="6" idx="1"/>
            <a:endCxn id="8" idx="1"/>
          </p:cNvCxnSpPr>
          <p:nvPr/>
        </p:nvCxnSpPr>
        <p:spPr>
          <a:xfrm rot="10800000" flipH="1" flipV="1">
            <a:off x="4543164" y="3876860"/>
            <a:ext cx="155059" cy="3524793"/>
          </a:xfrm>
          <a:prstGeom prst="curvedConnector3">
            <a:avLst>
              <a:gd name="adj1" fmla="val -14742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em curva 14"/>
          <p:cNvCxnSpPr>
            <a:stCxn id="14" idx="3"/>
            <a:endCxn id="7" idx="1"/>
          </p:cNvCxnSpPr>
          <p:nvPr/>
        </p:nvCxnSpPr>
        <p:spPr>
          <a:xfrm>
            <a:off x="2365829" y="7401654"/>
            <a:ext cx="2276216" cy="371460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em curva 15"/>
          <p:cNvCxnSpPr>
            <a:stCxn id="5" idx="3"/>
            <a:endCxn id="14" idx="3"/>
          </p:cNvCxnSpPr>
          <p:nvPr/>
        </p:nvCxnSpPr>
        <p:spPr>
          <a:xfrm flipH="1">
            <a:off x="2365829" y="3753750"/>
            <a:ext cx="1092283" cy="3647904"/>
          </a:xfrm>
          <a:prstGeom prst="curvedConnector3">
            <a:avLst>
              <a:gd name="adj1" fmla="val -2092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ítulo 1"/>
          <p:cNvSpPr txBox="1">
            <a:spLocks/>
          </p:cNvSpPr>
          <p:nvPr/>
        </p:nvSpPr>
        <p:spPr>
          <a:xfrm>
            <a:off x="4401829" y="10064"/>
            <a:ext cx="6315692" cy="1090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5119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/>
              <a:t>Banco de dados – SQL </a:t>
            </a:r>
            <a:r>
              <a:rPr lang="pt-BR" sz="2400" dirty="0" smtClean="0"/>
              <a:t>Server</a:t>
            </a:r>
          </a:p>
          <a:p>
            <a:pPr algn="ctr"/>
            <a:r>
              <a:rPr lang="pt-BR" sz="2400" dirty="0" smtClean="0"/>
              <a:t>Adaptações para eventos</a:t>
            </a:r>
          </a:p>
          <a:p>
            <a:pPr algn="ctr"/>
            <a:r>
              <a:rPr lang="pt-BR" sz="2400" dirty="0" smtClean="0"/>
              <a:t>2020-03</a:t>
            </a:r>
            <a:endParaRPr lang="pt-BR" sz="24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2279086" y="2278735"/>
            <a:ext cx="2545117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TB_FOTO</a:t>
            </a:r>
            <a:endParaRPr lang="pt-BR" sz="2000" dirty="0"/>
          </a:p>
          <a:p>
            <a:pPr marL="435432" indent="-435432">
              <a:buFont typeface="Arial" panose="020B0604020202020204" pitchFamily="34" charset="0"/>
              <a:buChar char="•"/>
            </a:pPr>
            <a:r>
              <a:rPr lang="pt-BR" sz="1600" dirty="0"/>
              <a:t>CO_SEQ</a:t>
            </a:r>
          </a:p>
          <a:p>
            <a:pPr marL="435432" indent="-435432">
              <a:buFont typeface="Arial" panose="020B0604020202020204" pitchFamily="34" charset="0"/>
              <a:buChar char="•"/>
            </a:pPr>
            <a:r>
              <a:rPr lang="pt-BR" sz="1600" dirty="0" smtClean="0"/>
              <a:t>CO_PESSOA</a:t>
            </a:r>
          </a:p>
          <a:p>
            <a:pPr marL="435432" indent="-435432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435432" indent="-435432">
              <a:buFont typeface="Arial" panose="020B0604020202020204" pitchFamily="34" charset="0"/>
              <a:buChar char="•"/>
            </a:pPr>
            <a:r>
              <a:rPr lang="pt-BR" sz="1600" dirty="0" smtClean="0"/>
              <a:t>Pessoa </a:t>
            </a:r>
            <a:r>
              <a:rPr lang="pt-BR" sz="1600" dirty="0"/>
              <a:t>que cadastrou</a:t>
            </a:r>
          </a:p>
          <a:p>
            <a:pPr marL="435432" indent="-435432">
              <a:buFont typeface="Arial" panose="020B0604020202020204" pitchFamily="34" charset="0"/>
              <a:buChar char="•"/>
            </a:pPr>
            <a:r>
              <a:rPr lang="pt-BR" sz="1600" dirty="0"/>
              <a:t>Data do cadastro</a:t>
            </a:r>
          </a:p>
        </p:txBody>
      </p:sp>
      <p:cxnSp>
        <p:nvCxnSpPr>
          <p:cNvPr id="20" name="Conector em curva 19"/>
          <p:cNvCxnSpPr>
            <a:stCxn id="7" idx="3"/>
            <a:endCxn id="18" idx="2"/>
          </p:cNvCxnSpPr>
          <p:nvPr/>
        </p:nvCxnSpPr>
        <p:spPr>
          <a:xfrm flipV="1">
            <a:off x="7291106" y="3909951"/>
            <a:ext cx="6260539" cy="720630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1047091" y="7208378"/>
            <a:ext cx="278502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/>
              <a:t>TB_CLIENTE_OPERADOR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9179855" y="10900135"/>
            <a:ext cx="416344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select</a:t>
            </a:r>
            <a:r>
              <a:rPr lang="pt-BR" sz="2000" dirty="0" smtClean="0"/>
              <a:t> </a:t>
            </a:r>
            <a:r>
              <a:rPr lang="pt-BR" sz="2000" dirty="0"/>
              <a:t>* </a:t>
            </a:r>
            <a:r>
              <a:rPr lang="pt-BR" sz="2000" dirty="0" err="1"/>
              <a:t>from</a:t>
            </a:r>
            <a:r>
              <a:rPr lang="pt-BR" sz="2000" dirty="0"/>
              <a:t> TB_OPERADOR</a:t>
            </a:r>
          </a:p>
          <a:p>
            <a:r>
              <a:rPr lang="pt-BR" sz="2000" dirty="0" err="1"/>
              <a:t>select</a:t>
            </a:r>
            <a:r>
              <a:rPr lang="pt-BR" sz="2000" dirty="0"/>
              <a:t> * </a:t>
            </a:r>
            <a:r>
              <a:rPr lang="pt-BR" sz="2000" dirty="0" err="1"/>
              <a:t>from</a:t>
            </a:r>
            <a:r>
              <a:rPr lang="pt-BR" sz="2000" dirty="0"/>
              <a:t> TB_PERFIL_OPERADOR</a:t>
            </a:r>
          </a:p>
          <a:p>
            <a:r>
              <a:rPr lang="pt-BR" sz="2000" dirty="0" err="1"/>
              <a:t>select</a:t>
            </a:r>
            <a:r>
              <a:rPr lang="pt-BR" sz="2000" dirty="0"/>
              <a:t> * </a:t>
            </a:r>
            <a:r>
              <a:rPr lang="pt-BR" sz="2000" dirty="0" err="1"/>
              <a:t>from</a:t>
            </a:r>
            <a:r>
              <a:rPr lang="pt-BR" sz="2000" dirty="0"/>
              <a:t> TB_PERFIL</a:t>
            </a:r>
          </a:p>
          <a:p>
            <a:r>
              <a:rPr lang="pt-BR" sz="2000" dirty="0" err="1"/>
              <a:t>select</a:t>
            </a:r>
            <a:r>
              <a:rPr lang="pt-BR" sz="2000" dirty="0"/>
              <a:t> * </a:t>
            </a:r>
            <a:r>
              <a:rPr lang="pt-BR" sz="2000" dirty="0" err="1"/>
              <a:t>from</a:t>
            </a:r>
            <a:r>
              <a:rPr lang="pt-BR" sz="2000" dirty="0"/>
              <a:t> TB_PERFIL_ACAO</a:t>
            </a:r>
          </a:p>
          <a:p>
            <a:r>
              <a:rPr lang="pt-BR" sz="2000" dirty="0" err="1"/>
              <a:t>select</a:t>
            </a:r>
            <a:r>
              <a:rPr lang="pt-BR" sz="2000" dirty="0"/>
              <a:t> * </a:t>
            </a:r>
            <a:r>
              <a:rPr lang="pt-BR" sz="2000" dirty="0" err="1"/>
              <a:t>from</a:t>
            </a:r>
            <a:r>
              <a:rPr lang="pt-BR" sz="2000" dirty="0"/>
              <a:t> TB_ACAO</a:t>
            </a:r>
          </a:p>
        </p:txBody>
      </p:sp>
      <p:cxnSp>
        <p:nvCxnSpPr>
          <p:cNvPr id="45" name="Conector em curva 44"/>
          <p:cNvCxnSpPr>
            <a:stCxn id="21" idx="0"/>
            <a:endCxn id="6" idx="3"/>
          </p:cNvCxnSpPr>
          <p:nvPr/>
        </p:nvCxnSpPr>
        <p:spPr>
          <a:xfrm rot="16200000" flipV="1">
            <a:off x="8793421" y="3562195"/>
            <a:ext cx="3331517" cy="396084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em curva 47"/>
          <p:cNvCxnSpPr>
            <a:stCxn id="21" idx="2"/>
            <a:endCxn id="43" idx="0"/>
          </p:cNvCxnSpPr>
          <p:nvPr/>
        </p:nvCxnSpPr>
        <p:spPr>
          <a:xfrm rot="5400000">
            <a:off x="10204766" y="8665297"/>
            <a:ext cx="3291647" cy="1178028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51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5628</TotalTime>
  <Words>218</Words>
  <Application>Microsoft Office PowerPoint</Application>
  <PresentationFormat>Personalizar</PresentationFormat>
  <Paragraphs>91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Solução Global Access – Diagrama de interações 2020-08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Paulo</dc:creator>
  <cp:lastModifiedBy>João Oliveira</cp:lastModifiedBy>
  <cp:revision>403</cp:revision>
  <dcterms:created xsi:type="dcterms:W3CDTF">2019-03-27T21:28:45Z</dcterms:created>
  <dcterms:modified xsi:type="dcterms:W3CDTF">2021-03-10T16:00:16Z</dcterms:modified>
</cp:coreProperties>
</file>