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0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A5625-F2D2-4878-82F5-BD236F45FA58}" type="datetimeFigureOut">
              <a:rPr lang="en-US" smtClean="0"/>
              <a:t>4/3/2011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6229B-F698-47F3-A1F2-C047D7A84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2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98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802.11: tốc độ &lt;= 1 Mb/s</a:t>
            </a:r>
          </a:p>
          <a:p>
            <a:r>
              <a:rPr lang="en-US" smtClean="0"/>
              <a:t>802.11b: tốc độ &lt;= 11 Mb/s</a:t>
            </a:r>
          </a:p>
          <a:p>
            <a:r>
              <a:rPr lang="en-US" smtClean="0"/>
              <a:t>802.11a/g: tốc độ &lt;= 54 Mb/s</a:t>
            </a:r>
          </a:p>
          <a:p>
            <a:r>
              <a:rPr lang="en-US" smtClean="0"/>
              <a:t>802.11n: tốc độ &lt;= 100 Mb/s</a:t>
            </a:r>
          </a:p>
          <a:p>
            <a:endParaRPr lang="vi-VN" smtClean="0"/>
          </a:p>
          <a:p>
            <a:endParaRPr lang="vi-VN" smtClean="0"/>
          </a:p>
        </p:txBody>
      </p:sp>
      <p:sp>
        <p:nvSpPr>
          <p:cNvPr id="2498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B95479E-FA9B-4398-A3E2-81C15C641460}" type="slidenum">
              <a:rPr lang="en-US" smtClean="0">
                <a:latin typeface="Arial" charset="0"/>
              </a:rPr>
              <a:pPr eaLnBrk="1" hangingPunct="1"/>
              <a:t>13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08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vi-VN" smtClean="0"/>
          </a:p>
        </p:txBody>
      </p:sp>
      <p:sp>
        <p:nvSpPr>
          <p:cNvPr id="250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6661BD0-A92F-44FC-B208-5AEBF34CCCD4}" type="slidenum">
              <a:rPr lang="en-US" smtClean="0">
                <a:latin typeface="Arial" charset="0"/>
              </a:rPr>
              <a:pPr eaLnBrk="1" hangingPunct="1"/>
              <a:t>16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76F77-514D-4311-8120-281B3456FEE9}" type="datetimeFigureOut">
              <a:rPr lang="en-US" smtClean="0"/>
              <a:t>4/3/2011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5A58-B46B-49A9-991F-D8C176BA7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90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76F77-514D-4311-8120-281B3456FEE9}" type="datetimeFigureOut">
              <a:rPr lang="en-US" smtClean="0"/>
              <a:t>4/3/2011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5A58-B46B-49A9-991F-D8C176BA7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22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76F77-514D-4311-8120-281B3456FEE9}" type="datetimeFigureOut">
              <a:rPr lang="en-US" smtClean="0"/>
              <a:t>4/3/2011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5A58-B46B-49A9-991F-D8C176BA7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4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76F77-514D-4311-8120-281B3456FEE9}" type="datetimeFigureOut">
              <a:rPr lang="en-US" smtClean="0"/>
              <a:t>4/3/2011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5A58-B46B-49A9-991F-D8C176BA7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76F77-514D-4311-8120-281B3456FEE9}" type="datetimeFigureOut">
              <a:rPr lang="en-US" smtClean="0"/>
              <a:t>4/3/2011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5A58-B46B-49A9-991F-D8C176BA7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9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76F77-514D-4311-8120-281B3456FEE9}" type="datetimeFigureOut">
              <a:rPr lang="en-US" smtClean="0"/>
              <a:t>4/3/2011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5A58-B46B-49A9-991F-D8C176BA7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44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76F77-514D-4311-8120-281B3456FEE9}" type="datetimeFigureOut">
              <a:rPr lang="en-US" smtClean="0"/>
              <a:t>4/3/2011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5A58-B46B-49A9-991F-D8C176BA7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62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76F77-514D-4311-8120-281B3456FEE9}" type="datetimeFigureOut">
              <a:rPr lang="en-US" smtClean="0"/>
              <a:t>4/3/2011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5A58-B46B-49A9-991F-D8C176BA7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1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76F77-514D-4311-8120-281B3456FEE9}" type="datetimeFigureOut">
              <a:rPr lang="en-US" smtClean="0"/>
              <a:t>4/3/2011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5A58-B46B-49A9-991F-D8C176BA7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36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76F77-514D-4311-8120-281B3456FEE9}" type="datetimeFigureOut">
              <a:rPr lang="en-US" smtClean="0"/>
              <a:t>4/3/2011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5A58-B46B-49A9-991F-D8C176BA7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76F77-514D-4311-8120-281B3456FEE9}" type="datetimeFigureOut">
              <a:rPr lang="en-US" smtClean="0"/>
              <a:t>4/3/2011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5A58-B46B-49A9-991F-D8C176BA7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70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76F77-514D-4311-8120-281B3456FEE9}" type="datetimeFigureOut">
              <a:rPr lang="en-US" smtClean="0"/>
              <a:t>4/3/2011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05A58-B46B-49A9-991F-D8C176BA7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4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  <a:latin typeface="Arial" pitchFamily="34" charset="0"/>
                <a:cs typeface="Arial" pitchFamily="34" charset="0"/>
              </a:rPr>
              <a:t>BÀI </a:t>
            </a:r>
            <a:r>
              <a:rPr lang="en-US" smtClean="0">
                <a:solidFill>
                  <a:schemeClr val="tx2">
                    <a:satMod val="130000"/>
                  </a:schemeClr>
                </a:solidFill>
                <a:latin typeface="Arial" pitchFamily="34" charset="0"/>
                <a:cs typeface="Arial" pitchFamily="34" charset="0"/>
              </a:rPr>
              <a:t>GIẢNG</a:t>
            </a:r>
            <a:r>
              <a:rPr lang="en-US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3600">
                <a:solidFill>
                  <a:schemeClr val="tx2">
                    <a:satMod val="130000"/>
                  </a:schemeClr>
                </a:solidFill>
              </a:rPr>
              <a:t>MÔN:</a:t>
            </a:r>
            <a:r>
              <a:rPr lang="en-US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b="1">
                <a:latin typeface="Arial" charset="0"/>
              </a:rPr>
              <a:t>MẠNG MÁY TÍNH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mtClean="0"/>
              <a:t>Biên soạn: ThS. Trần Bá Nhiệm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4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786765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>
                <a:solidFill>
                  <a:schemeClr val="tx2">
                    <a:satMod val="130000"/>
                  </a:schemeClr>
                </a:solidFill>
              </a:rPr>
              <a:t>MANs (Metropolitan Area Networks)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idx="1"/>
          </p:nvPr>
        </p:nvSpPr>
        <p:spPr>
          <a:xfrm>
            <a:off x="1143000" y="1600200"/>
            <a:ext cx="7772400" cy="1716088"/>
          </a:xfrm>
        </p:spPr>
        <p:txBody>
          <a:bodyPr/>
          <a:lstStyle/>
          <a:p>
            <a:pPr eaLnBrk="1" hangingPunct="1"/>
            <a:r>
              <a:rPr lang="en-US" sz="2800" smtClean="0"/>
              <a:t>Có kích thước vùng địa lý lớn hơn LAN</a:t>
            </a:r>
          </a:p>
          <a:p>
            <a:pPr eaLnBrk="1" hangingPunct="1"/>
            <a:r>
              <a:rPr lang="en-US" sz="2800" smtClean="0"/>
              <a:t>Do một tổ chức quản lý</a:t>
            </a:r>
          </a:p>
          <a:p>
            <a:pPr eaLnBrk="1" hangingPunct="1"/>
            <a:r>
              <a:rPr lang="en-US" sz="2800" smtClean="0"/>
              <a:t>Thường dùng cáp đồng trục hoặc cáp quang</a:t>
            </a:r>
          </a:p>
          <a:p>
            <a:pPr lvl="1" eaLnBrk="1" hangingPunct="1"/>
            <a:endParaRPr lang="en-US" sz="180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132ADB-B1A6-499C-A747-FEAE8D8AF2BD}" type="slidenum">
              <a:rPr lang="en-US"/>
              <a:pPr>
                <a:defRPr/>
              </a:pPr>
              <a:t>10</a:t>
            </a:fld>
            <a:endParaRPr lang="en-US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43"/>
          <a:stretch>
            <a:fillRect/>
          </a:stretch>
        </p:blipFill>
        <p:spPr bwMode="auto">
          <a:xfrm>
            <a:off x="4800600" y="3533775"/>
            <a:ext cx="3810000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652838"/>
            <a:ext cx="4162425" cy="282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877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4638"/>
            <a:ext cx="794385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WANs (Wide Area Networks)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Là sự kết nối nhiều LAN</a:t>
            </a:r>
          </a:p>
          <a:p>
            <a:pPr eaLnBrk="1" hangingPunct="1"/>
            <a:r>
              <a:rPr lang="en-US" smtClean="0"/>
              <a:t>Không có giới hạn về địa lý</a:t>
            </a:r>
          </a:p>
          <a:p>
            <a:pPr eaLnBrk="1" hangingPunct="1"/>
            <a:r>
              <a:rPr lang="en-US" smtClean="0"/>
              <a:t>Tốc độ truyền dữ liệu thấp</a:t>
            </a:r>
          </a:p>
          <a:p>
            <a:pPr eaLnBrk="1" hangingPunct="1"/>
            <a:r>
              <a:rPr lang="en-US" smtClean="0"/>
              <a:t>Do nhiều tổ chức quản lý</a:t>
            </a:r>
          </a:p>
          <a:p>
            <a:pPr eaLnBrk="1" hangingPunct="1"/>
            <a:r>
              <a:rPr lang="en-US" smtClean="0"/>
              <a:t>Sử dụng các kỹ thuật Modem, ISDN, DSL, Frame Relay, ATM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7E56B-B239-44FD-9068-7F317391A598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4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4638"/>
            <a:ext cx="794385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WANs (Wide Area Networks)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B5888F-7598-46FA-8147-0A312552553B}" type="slidenum">
              <a:rPr lang="en-US"/>
              <a:pPr>
                <a:defRPr/>
              </a:pPr>
              <a:t>12</a:t>
            </a:fld>
            <a:endParaRPr lang="en-US"/>
          </a:p>
        </p:txBody>
      </p:sp>
      <p:pic>
        <p:nvPicPr>
          <p:cNvPr id="1638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1200"/>
            <a:ext cx="7239000" cy="485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62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94385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>
                <a:solidFill>
                  <a:schemeClr val="tx2">
                    <a:satMod val="130000"/>
                  </a:schemeClr>
                </a:solidFill>
              </a:rPr>
              <a:t>Mạng không dây (Wireless Networking)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2017713"/>
            <a:ext cx="7964488" cy="4114800"/>
          </a:xfrm>
        </p:spPr>
        <p:txBody>
          <a:bodyPr/>
          <a:lstStyle/>
          <a:p>
            <a:pPr eaLnBrk="1" hangingPunct="1"/>
            <a:r>
              <a:rPr lang="en-US" sz="2800" smtClean="0"/>
              <a:t>Do tổ chức IEEE xây dựng và được tổ chức Wi-fi Alliance đưa vào sử dụng trên toàn thế giới.</a:t>
            </a:r>
          </a:p>
          <a:p>
            <a:pPr eaLnBrk="1" hangingPunct="1"/>
            <a:r>
              <a:rPr lang="en-US" sz="2800" smtClean="0"/>
              <a:t>Có các tiêu chuẩn: chuẩn 802.11a, chuẩn 802.11b, chuẩn 802.11g (sử dụng phổ biến ở thị trường Việt Nam), chuẩn 802.11n (mới có).</a:t>
            </a:r>
          </a:p>
          <a:p>
            <a:pPr eaLnBrk="1" hangingPunct="1"/>
            <a:r>
              <a:rPr lang="en-US" sz="2800" smtClean="0"/>
              <a:t>Thiết bị cho mạng không dây gồm 2 loại: card mạng không dây và bộ tiếp sóng/điểm truy cập (Access Point - AP).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616960-29F5-4A2A-B173-44CA57DB2566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4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4638"/>
            <a:ext cx="794385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Mạng không dây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FCB732-4B0C-4F0C-9C3D-DE10A9A6D7FB}" type="slidenum">
              <a:rPr lang="en-US"/>
              <a:pPr>
                <a:defRPr/>
              </a:pPr>
              <a:t>14</a:t>
            </a:fld>
            <a:endParaRPr lang="en-US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05000"/>
            <a:ext cx="6400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473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786765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Internet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017713"/>
            <a:ext cx="3048000" cy="40782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/>
              <a:t>	Một hệ thống mạng của các máy tính được kết nối với nhau qua hệ thống viễn thông trên phạm vi toàn thế giới để trao đổi thông tin.</a:t>
            </a:r>
            <a:endParaRPr lang="en-US" sz="2400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FCA303-730D-4089-B75C-FC39E58AEAC3}" type="slidenum">
              <a:rPr lang="en-US"/>
              <a:pPr>
                <a:defRPr/>
              </a:pPr>
              <a:t>15</a:t>
            </a:fld>
            <a:endParaRPr lang="en-US"/>
          </a:p>
        </p:txBody>
      </p:sp>
      <p:pic>
        <p:nvPicPr>
          <p:cNvPr id="1946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133600"/>
            <a:ext cx="4953000" cy="371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748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2" name="AutoShape 4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7867650" cy="1143000"/>
          </a:xfrm>
          <a:prstGeom prst="roundRect">
            <a:avLst>
              <a:gd name="adj" fmla="val 21667"/>
            </a:avLst>
          </a:prstGeo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>
                <a:solidFill>
                  <a:schemeClr val="tx2">
                    <a:satMod val="130000"/>
                  </a:schemeClr>
                </a:solidFill>
              </a:rPr>
              <a:t>Mô hình OSI </a:t>
            </a:r>
            <a:br>
              <a:rPr lang="en-US" sz="400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4000">
                <a:solidFill>
                  <a:schemeClr val="tx2">
                    <a:satMod val="130000"/>
                  </a:schemeClr>
                </a:solidFill>
              </a:rPr>
              <a:t>(Open Systems Interconnection) </a:t>
            </a:r>
          </a:p>
        </p:txBody>
      </p:sp>
      <p:sp>
        <p:nvSpPr>
          <p:cNvPr id="20483" name="Text Box 5"/>
          <p:cNvSpPr>
            <a:spLocks noGrp="1" noChangeArrowheads="1"/>
          </p:cNvSpPr>
          <p:nvPr>
            <p:ph idx="1"/>
          </p:nvPr>
        </p:nvSpPr>
        <p:spPr>
          <a:xfrm>
            <a:off x="685800" y="2062163"/>
            <a:ext cx="45720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300" smtClean="0"/>
              <a:t> Lý do hình thành: Sự gia tăng mạnh mẽ về số lượng và kích thước mạng dẫn đến hiện tượng bất tương thích giữa các mạng.</a:t>
            </a:r>
          </a:p>
          <a:p>
            <a:pPr eaLnBrk="1" hangingPunct="1">
              <a:lnSpc>
                <a:spcPct val="90000"/>
              </a:lnSpc>
            </a:pPr>
            <a:r>
              <a:rPr lang="en-US" sz="2300" smtClean="0"/>
              <a:t> Ưu điểm của mô hình OSI: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300" smtClean="0"/>
              <a:t> Giảm độ phức tạp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300" smtClean="0"/>
              <a:t> Chuẩn hóa các giao tiếp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300" smtClean="0"/>
              <a:t> Đảm bảo liên kết hoạt động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300" smtClean="0"/>
              <a:t> Đơn giản việc dạy và học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278066-9FCC-4786-86DA-EF6D2EFEC85D}" type="slidenum">
              <a:rPr lang="en-US"/>
              <a:pPr>
                <a:defRPr/>
              </a:pPr>
              <a:t>16</a:t>
            </a:fld>
            <a:endParaRPr lang="en-US"/>
          </a:p>
        </p:txBody>
      </p:sp>
      <p:pic>
        <p:nvPicPr>
          <p:cNvPr id="2048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057400"/>
            <a:ext cx="36576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387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4638"/>
            <a:ext cx="794385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Mô hình OSI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26AB65-6234-4096-BF3C-262BBAB95EAC}" type="slidenum">
              <a:rPr lang="en-US"/>
              <a:pPr>
                <a:defRPr/>
              </a:pPr>
              <a:t>17</a:t>
            </a:fld>
            <a:endParaRPr lang="en-US"/>
          </a:p>
        </p:txBody>
      </p:sp>
      <p:pic>
        <p:nvPicPr>
          <p:cNvPr id="21508" name="Picture 4" descr="dong goi du lie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7543800" cy="409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2209800" y="6172200"/>
            <a:ext cx="495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/>
              <a:t>Đóng gói dữ liệu trên mạng</a:t>
            </a:r>
          </a:p>
        </p:txBody>
      </p:sp>
    </p:spTree>
    <p:extLst>
      <p:ext uri="{BB962C8B-B14F-4D97-AF65-F5344CB8AC3E}">
        <p14:creationId xmlns:p14="http://schemas.microsoft.com/office/powerpoint/2010/main" val="69169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4638"/>
            <a:ext cx="794385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Mô hình OSI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ADFE01-BD2D-4494-AFF8-29276FEFEEC4}" type="slidenum">
              <a:rPr lang="en-US"/>
              <a:pPr>
                <a:defRPr/>
              </a:pPr>
              <a:t>18</a:t>
            </a:fld>
            <a:endParaRPr lang="en-US"/>
          </a:p>
        </p:txBody>
      </p:sp>
      <p:pic>
        <p:nvPicPr>
          <p:cNvPr id="22532" name="Picture 4" descr="os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05000"/>
            <a:ext cx="5981700" cy="469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297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786765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Mô hình OSI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5CD919-9083-4993-92A4-EDB441CB329C}" type="slidenum">
              <a:rPr lang="en-US"/>
              <a:pPr>
                <a:defRPr/>
              </a:pPr>
              <a:t>19</a:t>
            </a:fld>
            <a:endParaRPr lang="en-US"/>
          </a:p>
        </p:txBody>
      </p:sp>
      <p:pic>
        <p:nvPicPr>
          <p:cNvPr id="23556" name="Picture 4" descr="untitle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788" y="2057400"/>
            <a:ext cx="5308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41575"/>
            <a:ext cx="3063875" cy="285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405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94385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  <a:latin typeface="Arial" pitchFamily="34" charset="0"/>
                <a:cs typeface="Arial" pitchFamily="34" charset="0"/>
              </a:rPr>
              <a:t>GIỚI THIỆU MÔN HỌC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447800"/>
            <a:ext cx="7867650" cy="4800600"/>
          </a:xfrm>
        </p:spPr>
        <p:txBody>
          <a:bodyPr/>
          <a:lstStyle/>
          <a:p>
            <a:pPr eaLnBrk="1" hangingPunct="1"/>
            <a:r>
              <a:rPr lang="en-US" smtClean="0"/>
              <a:t>Mục đích của môn học</a:t>
            </a:r>
          </a:p>
          <a:p>
            <a:pPr lvl="1" eaLnBrk="1" hangingPunct="1"/>
            <a:r>
              <a:rPr lang="en-US" smtClean="0"/>
              <a:t>Kiến thức cơ bản về mạng máy tính</a:t>
            </a:r>
          </a:p>
          <a:p>
            <a:pPr lvl="1" eaLnBrk="1" hangingPunct="1"/>
            <a:r>
              <a:rPr lang="en-US" smtClean="0"/>
              <a:t>Mô hình tham khảo OSI</a:t>
            </a:r>
          </a:p>
          <a:p>
            <a:pPr lvl="1" eaLnBrk="1" hangingPunct="1"/>
            <a:r>
              <a:rPr lang="en-US" smtClean="0"/>
              <a:t>Mô hình TCP/IP</a:t>
            </a:r>
          </a:p>
          <a:p>
            <a:pPr eaLnBrk="1" hangingPunct="1"/>
            <a:r>
              <a:rPr lang="en-US" smtClean="0"/>
              <a:t>Thời lượng: 5 buổi học</a:t>
            </a:r>
          </a:p>
          <a:p>
            <a:pPr lvl="1" eaLnBrk="1" hangingPunct="1"/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099265-36CD-4232-8DFB-C251E291E3E9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2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786765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Mô hình OSI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C30C2C-CADC-4283-9B64-CD78C8624070}" type="slidenum">
              <a:rPr lang="en-US"/>
              <a:pPr>
                <a:defRPr/>
              </a:pPr>
              <a:t>20</a:t>
            </a:fld>
            <a:endParaRPr lang="en-US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7" t="13208" r="43750" b="3773"/>
          <a:stretch>
            <a:fillRect/>
          </a:stretch>
        </p:blipFill>
        <p:spPr bwMode="auto">
          <a:xfrm>
            <a:off x="1143000" y="2286000"/>
            <a:ext cx="19050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AutoShape 7"/>
          <p:cNvSpPr>
            <a:spLocks noChangeArrowheads="1"/>
          </p:cNvSpPr>
          <p:nvPr/>
        </p:nvSpPr>
        <p:spPr bwMode="auto">
          <a:xfrm>
            <a:off x="4114800" y="2362200"/>
            <a:ext cx="4114800" cy="3733800"/>
          </a:xfrm>
          <a:prstGeom prst="wedgeRectCallout">
            <a:avLst>
              <a:gd name="adj1" fmla="val -77352"/>
              <a:gd name="adj2" fmla="val 3001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4" eaLnBrk="0" hangingPunct="0"/>
            <a:endParaRPr lang="en-US" sz="100" b="1"/>
          </a:p>
          <a:p>
            <a:pPr lvl="1" eaLnBrk="0" hangingPunct="0"/>
            <a:r>
              <a:rPr lang="en-US" sz="2400" b="1"/>
              <a:t>Truyền dẫn nhị phân</a:t>
            </a:r>
            <a:r>
              <a:rPr lang="en-US" sz="2800"/>
              <a:t> </a:t>
            </a:r>
          </a:p>
          <a:p>
            <a:pPr lvl="1" eaLnBrk="0" hangingPunct="0">
              <a:buFontTx/>
              <a:buChar char="•"/>
            </a:pPr>
            <a:r>
              <a:rPr lang="en-US" sz="2600"/>
              <a:t> Dây, đầu nối, điện áp</a:t>
            </a:r>
          </a:p>
          <a:p>
            <a:pPr lvl="1" eaLnBrk="0" hangingPunct="0">
              <a:buFontTx/>
              <a:buChar char="•"/>
            </a:pPr>
            <a:r>
              <a:rPr lang="en-US" sz="2600"/>
              <a:t> Tốc độ truyền dữ liệu</a:t>
            </a:r>
          </a:p>
          <a:p>
            <a:pPr lvl="1" eaLnBrk="0" hangingPunct="0">
              <a:buFontTx/>
              <a:buChar char="•"/>
            </a:pPr>
            <a:r>
              <a:rPr lang="en-US" sz="2600"/>
              <a:t> Phương tiện truyền dẫn</a:t>
            </a:r>
          </a:p>
          <a:p>
            <a:pPr lvl="1" eaLnBrk="0" hangingPunct="0">
              <a:buFontTx/>
              <a:buChar char="•"/>
            </a:pPr>
            <a:r>
              <a:rPr lang="en-US" sz="2600"/>
              <a:t> Chế độ truyền dẫn (simplex, half-duplex, full-duplex)</a:t>
            </a:r>
          </a:p>
          <a:p>
            <a:pPr algn="ctr" eaLnBrk="0" hangingPunct="0"/>
            <a:endParaRPr lang="en-US" sz="2600"/>
          </a:p>
        </p:txBody>
      </p:sp>
      <p:sp>
        <p:nvSpPr>
          <p:cNvPr id="24582" name="Rectangle 8"/>
          <p:cNvSpPr>
            <a:spLocks noChangeArrowheads="1"/>
          </p:cNvSpPr>
          <p:nvPr/>
        </p:nvSpPr>
        <p:spPr bwMode="auto">
          <a:xfrm>
            <a:off x="1066800" y="5153025"/>
            <a:ext cx="2057400" cy="4572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2860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786765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Mô hình OSI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37E5A5-6709-4EA3-97F3-4F9B9F1260F4}" type="slidenum">
              <a:rPr lang="en-US"/>
              <a:pPr>
                <a:defRPr/>
              </a:pPr>
              <a:t>21</a:t>
            </a:fld>
            <a:endParaRPr lang="en-US"/>
          </a:p>
        </p:txBody>
      </p:sp>
      <p:pic>
        <p:nvPicPr>
          <p:cNvPr id="2560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7" t="13208" r="43750" b="3773"/>
          <a:stretch>
            <a:fillRect/>
          </a:stretch>
        </p:blipFill>
        <p:spPr bwMode="auto">
          <a:xfrm>
            <a:off x="1143000" y="2286000"/>
            <a:ext cx="19050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Rectangle 7"/>
          <p:cNvSpPr>
            <a:spLocks noChangeArrowheads="1"/>
          </p:cNvSpPr>
          <p:nvPr/>
        </p:nvSpPr>
        <p:spPr bwMode="auto">
          <a:xfrm>
            <a:off x="1066800" y="4686300"/>
            <a:ext cx="2057400" cy="4572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vi-VN"/>
          </a:p>
        </p:txBody>
      </p:sp>
      <p:sp>
        <p:nvSpPr>
          <p:cNvPr id="25606" name="AutoShape 11"/>
          <p:cNvSpPr>
            <a:spLocks noChangeArrowheads="1"/>
          </p:cNvSpPr>
          <p:nvPr/>
        </p:nvSpPr>
        <p:spPr bwMode="auto">
          <a:xfrm>
            <a:off x="4038600" y="2667000"/>
            <a:ext cx="4191000" cy="3657600"/>
          </a:xfrm>
          <a:prstGeom prst="wedgeRectCallout">
            <a:avLst>
              <a:gd name="adj1" fmla="val -80889"/>
              <a:gd name="adj2" fmla="val 877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3" eaLnBrk="0" hangingPunct="0">
              <a:buFont typeface="Arial" charset="0"/>
              <a:buChar char="•"/>
            </a:pPr>
            <a:endParaRPr lang="en-US" sz="2600" b="1"/>
          </a:p>
          <a:p>
            <a:pPr eaLnBrk="0" hangingPunct="0"/>
            <a:r>
              <a:rPr lang="en-US" sz="2600" b="1"/>
              <a:t>Điều khiển liên kết, truy xuất đường truyền</a:t>
            </a:r>
          </a:p>
          <a:p>
            <a:pPr eaLnBrk="0" hangingPunct="0">
              <a:buFontTx/>
              <a:buChar char="•"/>
            </a:pPr>
            <a:r>
              <a:rPr lang="en-US" sz="2600" b="1"/>
              <a:t> </a:t>
            </a:r>
            <a:r>
              <a:rPr lang="en-US" sz="2600"/>
              <a:t>Đóng Frame</a:t>
            </a:r>
          </a:p>
          <a:p>
            <a:pPr eaLnBrk="0" hangingPunct="0">
              <a:buFontTx/>
              <a:buChar char="•"/>
            </a:pPr>
            <a:r>
              <a:rPr lang="en-US" sz="2600"/>
              <a:t> Ghi địa chỉ vật lý</a:t>
            </a:r>
          </a:p>
          <a:p>
            <a:pPr eaLnBrk="0" hangingPunct="0">
              <a:buFontTx/>
              <a:buChar char="•"/>
            </a:pPr>
            <a:r>
              <a:rPr lang="en-US" sz="2600"/>
              <a:t> Điều khiển luồng</a:t>
            </a:r>
          </a:p>
          <a:p>
            <a:pPr eaLnBrk="0" hangingPunct="0">
              <a:buFontTx/>
              <a:buChar char="•"/>
            </a:pPr>
            <a:r>
              <a:rPr lang="en-US" sz="2600"/>
              <a:t> Kiểm soát lỗi, thông báo lỗi</a:t>
            </a:r>
          </a:p>
        </p:txBody>
      </p:sp>
    </p:spTree>
    <p:extLst>
      <p:ext uri="{BB962C8B-B14F-4D97-AF65-F5344CB8AC3E}">
        <p14:creationId xmlns:p14="http://schemas.microsoft.com/office/powerpoint/2010/main" val="104266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786765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Mô hình OSI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22E736-A3C0-488A-AA87-D0A7738699E2}" type="slidenum">
              <a:rPr lang="en-US"/>
              <a:pPr>
                <a:defRPr/>
              </a:pPr>
              <a:t>22</a:t>
            </a:fld>
            <a:endParaRPr lang="en-US"/>
          </a:p>
        </p:txBody>
      </p:sp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7" t="13208" r="43750" b="3773"/>
          <a:stretch>
            <a:fillRect/>
          </a:stretch>
        </p:blipFill>
        <p:spPr bwMode="auto">
          <a:xfrm>
            <a:off x="1143000" y="2286000"/>
            <a:ext cx="19050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AutoShape 4"/>
          <p:cNvSpPr>
            <a:spLocks noChangeArrowheads="1"/>
          </p:cNvSpPr>
          <p:nvPr/>
        </p:nvSpPr>
        <p:spPr bwMode="auto">
          <a:xfrm>
            <a:off x="4114800" y="2362200"/>
            <a:ext cx="4495800" cy="3962400"/>
          </a:xfrm>
          <a:prstGeom prst="wedgeRectCallout">
            <a:avLst>
              <a:gd name="adj1" fmla="val -74398"/>
              <a:gd name="adj2" fmla="val 264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4" eaLnBrk="0" hangingPunct="0"/>
            <a:endParaRPr lang="en-US" sz="2600" b="1"/>
          </a:p>
          <a:p>
            <a:pPr lvl="1" eaLnBrk="0" hangingPunct="0"/>
            <a:r>
              <a:rPr lang="en-US" sz="2600" b="1"/>
              <a:t>Địa chỉ mạng và xác định đường đi tốt nhất</a:t>
            </a:r>
            <a:endParaRPr lang="en-US" sz="2600"/>
          </a:p>
          <a:p>
            <a:pPr lvl="1" eaLnBrk="0" hangingPunct="0">
              <a:buFontTx/>
              <a:buChar char="•"/>
            </a:pPr>
            <a:r>
              <a:rPr lang="en-US" sz="2600"/>
              <a:t> Dịch vụ truyền thông tin cậy</a:t>
            </a:r>
          </a:p>
          <a:p>
            <a:pPr lvl="1" eaLnBrk="0" hangingPunct="0">
              <a:buFontTx/>
              <a:buChar char="•"/>
            </a:pPr>
            <a:r>
              <a:rPr lang="en-US" sz="2600"/>
              <a:t> Địa chỉ luận lý, topo mạng</a:t>
            </a:r>
          </a:p>
          <a:p>
            <a:pPr lvl="1" eaLnBrk="0" hangingPunct="0">
              <a:buFontTx/>
              <a:buChar char="•"/>
            </a:pPr>
            <a:r>
              <a:rPr lang="en-US" sz="2600"/>
              <a:t> Định tuyến (tìm đường đi) cho gói tin</a:t>
            </a:r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1066800" y="4205288"/>
            <a:ext cx="2057400" cy="4572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788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786765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Mô hình OSI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CC8B0D-0FA9-41F2-8EBF-ECDAF6FF9C74}" type="slidenum">
              <a:rPr lang="en-US"/>
              <a:pPr>
                <a:defRPr/>
              </a:pPr>
              <a:t>23</a:t>
            </a:fld>
            <a:endParaRPr lang="en-US"/>
          </a:p>
        </p:txBody>
      </p:sp>
      <p:pic>
        <p:nvPicPr>
          <p:cNvPr id="2765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7" t="13208" r="43750" b="3773"/>
          <a:stretch>
            <a:fillRect/>
          </a:stretch>
        </p:blipFill>
        <p:spPr bwMode="auto">
          <a:xfrm>
            <a:off x="1143000" y="2286000"/>
            <a:ext cx="19050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AutoShape 4"/>
          <p:cNvSpPr>
            <a:spLocks noChangeArrowheads="1"/>
          </p:cNvSpPr>
          <p:nvPr/>
        </p:nvSpPr>
        <p:spPr bwMode="auto">
          <a:xfrm>
            <a:off x="4114800" y="2362200"/>
            <a:ext cx="4495800" cy="3810000"/>
          </a:xfrm>
          <a:prstGeom prst="wedgeRectCallout">
            <a:avLst>
              <a:gd name="adj1" fmla="val -75069"/>
              <a:gd name="adj2" fmla="val -741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4" eaLnBrk="0" hangingPunct="0"/>
            <a:endParaRPr lang="en-US" sz="100" b="1"/>
          </a:p>
          <a:p>
            <a:pPr lvl="1" eaLnBrk="0" hangingPunct="0"/>
            <a:r>
              <a:rPr lang="en-US" sz="2600" b="1"/>
              <a:t>Kết nối end-to-end</a:t>
            </a:r>
          </a:p>
          <a:p>
            <a:pPr lvl="1" eaLnBrk="0" hangingPunct="0">
              <a:buFontTx/>
              <a:buChar char="•"/>
            </a:pPr>
            <a:r>
              <a:rPr lang="en-US" sz="2600"/>
              <a:t> Vận chuyển giữa các host</a:t>
            </a:r>
          </a:p>
          <a:p>
            <a:pPr lvl="1" eaLnBrk="0" hangingPunct="0">
              <a:buFontTx/>
              <a:buChar char="•"/>
            </a:pPr>
            <a:r>
              <a:rPr lang="en-US" sz="2600"/>
              <a:t> Vận chuyển tin cậy</a:t>
            </a:r>
          </a:p>
          <a:p>
            <a:pPr lvl="1" eaLnBrk="0" hangingPunct="0">
              <a:buFontTx/>
              <a:buChar char="•"/>
            </a:pPr>
            <a:r>
              <a:rPr lang="en-US" sz="2600"/>
              <a:t> Thiết lập, duy trì, kết nối các mạch ảo</a:t>
            </a:r>
          </a:p>
          <a:p>
            <a:pPr lvl="1" eaLnBrk="0" hangingPunct="0">
              <a:buFontTx/>
              <a:buChar char="•"/>
            </a:pPr>
            <a:r>
              <a:rPr lang="en-US" sz="2600"/>
              <a:t> Phát hiện lỗi, phục hồi thông tin và điều khiển luồng</a:t>
            </a:r>
          </a:p>
          <a:p>
            <a:pPr algn="ctr" eaLnBrk="0" hangingPunct="0"/>
            <a:endParaRPr lang="en-US" sz="2600"/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1066800" y="3733800"/>
            <a:ext cx="2057400" cy="4572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1716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786765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Mô hình OSI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DC1137-C0B3-4EB0-B8D8-411B72060CA5}" type="slidenum">
              <a:rPr lang="en-US"/>
              <a:pPr>
                <a:defRPr/>
              </a:pPr>
              <a:t>24</a:t>
            </a:fld>
            <a:endParaRPr lang="en-US"/>
          </a:p>
        </p:txBody>
      </p:sp>
      <p:pic>
        <p:nvPicPr>
          <p:cNvPr id="2867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7" t="13208" r="43750" b="3773"/>
          <a:stretch>
            <a:fillRect/>
          </a:stretch>
        </p:blipFill>
        <p:spPr bwMode="auto">
          <a:xfrm>
            <a:off x="1143000" y="2286000"/>
            <a:ext cx="19050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AutoShape 4"/>
          <p:cNvSpPr>
            <a:spLocks noChangeArrowheads="1"/>
          </p:cNvSpPr>
          <p:nvPr/>
        </p:nvSpPr>
        <p:spPr bwMode="auto">
          <a:xfrm>
            <a:off x="4114800" y="2362200"/>
            <a:ext cx="4495800" cy="1905000"/>
          </a:xfrm>
          <a:prstGeom prst="wedgeRectCallout">
            <a:avLst>
              <a:gd name="adj1" fmla="val -74718"/>
              <a:gd name="adj2" fmla="val 91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1" eaLnBrk="0" hangingPunct="0"/>
            <a:r>
              <a:rPr lang="en-US" sz="2600" b="1"/>
              <a:t>Truyền thông liên host</a:t>
            </a:r>
          </a:p>
          <a:p>
            <a:pPr lvl="1" eaLnBrk="0" hangingPunct="0">
              <a:buFontTx/>
              <a:buChar char="•"/>
            </a:pPr>
            <a:r>
              <a:rPr lang="en-US" sz="2600"/>
              <a:t> Thiết lập, quản lý và kết thúc các phiên giữa các ứng dụng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–"/>
            </a:pPr>
            <a:endParaRPr lang="en-US" sz="2600"/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1066800" y="3262313"/>
            <a:ext cx="2057400" cy="4572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4924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786765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Mô hình OSI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CF6734-674A-4841-A333-77CA0E476C9D}" type="slidenum">
              <a:rPr lang="en-US"/>
              <a:pPr>
                <a:defRPr/>
              </a:pPr>
              <a:t>25</a:t>
            </a:fld>
            <a:endParaRPr lang="en-US"/>
          </a:p>
        </p:txBody>
      </p:sp>
      <p:pic>
        <p:nvPicPr>
          <p:cNvPr id="2970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7" t="13208" r="43750" b="3773"/>
          <a:stretch>
            <a:fillRect/>
          </a:stretch>
        </p:blipFill>
        <p:spPr bwMode="auto">
          <a:xfrm>
            <a:off x="1143000" y="2286000"/>
            <a:ext cx="19050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AutoShape 4"/>
          <p:cNvSpPr>
            <a:spLocks noChangeArrowheads="1"/>
          </p:cNvSpPr>
          <p:nvPr/>
        </p:nvSpPr>
        <p:spPr bwMode="auto">
          <a:xfrm>
            <a:off x="4114800" y="2362200"/>
            <a:ext cx="4495800" cy="2438400"/>
          </a:xfrm>
          <a:prstGeom prst="wedgeRectCallout">
            <a:avLst>
              <a:gd name="adj1" fmla="val -74398"/>
              <a:gd name="adj2" fmla="val -2219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4" eaLnBrk="0" hangingPunct="0"/>
            <a:endParaRPr lang="en-US" sz="500"/>
          </a:p>
          <a:p>
            <a:pPr lvl="1" eaLnBrk="0" hangingPunct="0"/>
            <a:r>
              <a:rPr lang="en-US" sz="2600" b="1"/>
              <a:t>Trình bày dữ liệu</a:t>
            </a:r>
          </a:p>
          <a:p>
            <a:pPr lvl="1" eaLnBrk="0" hangingPunct="0">
              <a:buFontTx/>
              <a:buChar char="•"/>
            </a:pPr>
            <a:r>
              <a:rPr lang="en-US" sz="2600"/>
              <a:t> Định dạng dữ liệu</a:t>
            </a:r>
          </a:p>
          <a:p>
            <a:pPr lvl="1" eaLnBrk="0" hangingPunct="0">
              <a:buFontTx/>
              <a:buChar char="•"/>
            </a:pPr>
            <a:r>
              <a:rPr lang="en-US" sz="2600"/>
              <a:t> Cấu trúc dữ liệu</a:t>
            </a:r>
          </a:p>
          <a:p>
            <a:pPr lvl="1" eaLnBrk="0" hangingPunct="0">
              <a:buFontTx/>
              <a:buChar char="•"/>
            </a:pPr>
            <a:r>
              <a:rPr lang="en-US" sz="2600"/>
              <a:t> Mã hóa</a:t>
            </a:r>
          </a:p>
          <a:p>
            <a:pPr lvl="1" eaLnBrk="0" hangingPunct="0">
              <a:buFontTx/>
              <a:buChar char="•"/>
            </a:pPr>
            <a:r>
              <a:rPr lang="en-US" sz="2600"/>
              <a:t> Nén dữ liệu</a:t>
            </a:r>
          </a:p>
          <a:p>
            <a:pPr algn="ctr" eaLnBrk="0" hangingPunct="0"/>
            <a:endParaRPr lang="en-US" sz="2600"/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1066800" y="2790825"/>
            <a:ext cx="2057400" cy="4572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8048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4638"/>
            <a:ext cx="794385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Mô hình OSI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5247D8-B6C4-4E10-ABBF-B44A2B42976B}" type="slidenum">
              <a:rPr lang="en-US"/>
              <a:pPr>
                <a:defRPr/>
              </a:pPr>
              <a:t>26</a:t>
            </a:fld>
            <a:endParaRPr lang="en-US"/>
          </a:p>
        </p:txBody>
      </p:sp>
      <p:pic>
        <p:nvPicPr>
          <p:cNvPr id="3072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7" t="13208" r="43750" b="3773"/>
          <a:stretch>
            <a:fillRect/>
          </a:stretch>
        </p:blipFill>
        <p:spPr bwMode="auto">
          <a:xfrm>
            <a:off x="1143000" y="2286000"/>
            <a:ext cx="19050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AutoShape 4"/>
          <p:cNvSpPr>
            <a:spLocks noChangeArrowheads="1"/>
          </p:cNvSpPr>
          <p:nvPr/>
        </p:nvSpPr>
        <p:spPr bwMode="auto">
          <a:xfrm>
            <a:off x="4114800" y="2362200"/>
            <a:ext cx="4572000" cy="3733800"/>
          </a:xfrm>
          <a:prstGeom prst="wedgeRectCallout">
            <a:avLst>
              <a:gd name="adj1" fmla="val -74306"/>
              <a:gd name="adj2" fmla="val -4392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4" eaLnBrk="0" hangingPunct="0"/>
            <a:r>
              <a:rPr lang="en-US" sz="2400"/>
              <a:t> </a:t>
            </a:r>
            <a:endParaRPr lang="en-US" sz="2600"/>
          </a:p>
          <a:p>
            <a:pPr lvl="1" eaLnBrk="0" hangingPunct="0"/>
            <a:r>
              <a:rPr lang="en-US" sz="2600" b="1"/>
              <a:t>Các quá trình mạng của ứng dụng</a:t>
            </a:r>
            <a:endParaRPr lang="en-US" sz="2600"/>
          </a:p>
          <a:p>
            <a:pPr lvl="1" eaLnBrk="0" hangingPunct="0">
              <a:buFontTx/>
              <a:buChar char="•"/>
            </a:pPr>
            <a:r>
              <a:rPr lang="en-US" sz="2600"/>
              <a:t> Xác định giao diện giữa người sử dụng và môi trường OSI </a:t>
            </a:r>
          </a:p>
          <a:p>
            <a:pPr lvl="1" eaLnBrk="0" hangingPunct="0">
              <a:buFontTx/>
              <a:buChar char="•"/>
            </a:pPr>
            <a:r>
              <a:rPr lang="en-US" sz="2600"/>
              <a:t> Cung cấp các dịch vụ mạng cho các ứng dụng như email, truyền file…</a:t>
            </a:r>
          </a:p>
        </p:txBody>
      </p:sp>
      <p:sp>
        <p:nvSpPr>
          <p:cNvPr id="30726" name="Rectangle 5"/>
          <p:cNvSpPr>
            <a:spLocks noChangeArrowheads="1"/>
          </p:cNvSpPr>
          <p:nvPr/>
        </p:nvSpPr>
        <p:spPr bwMode="auto">
          <a:xfrm>
            <a:off x="1066800" y="2314575"/>
            <a:ext cx="2057400" cy="4572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0652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786765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Mô hình OSI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B2BFFF-B305-4889-83D3-C4FF83D40692}" type="slidenum">
              <a:rPr lang="en-US"/>
              <a:pPr>
                <a:defRPr/>
              </a:pPr>
              <a:t>27</a:t>
            </a:fld>
            <a:endParaRPr lang="en-US"/>
          </a:p>
        </p:txBody>
      </p:sp>
      <p:pic>
        <p:nvPicPr>
          <p:cNvPr id="3174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7" t="13208" r="43750" b="3773"/>
          <a:stretch>
            <a:fillRect/>
          </a:stretch>
        </p:blipFill>
        <p:spPr bwMode="auto">
          <a:xfrm>
            <a:off x="1143000" y="2286000"/>
            <a:ext cx="19050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AutoShape 5"/>
          <p:cNvSpPr>
            <a:spLocks/>
          </p:cNvSpPr>
          <p:nvPr/>
        </p:nvSpPr>
        <p:spPr bwMode="auto">
          <a:xfrm>
            <a:off x="3276600" y="2362200"/>
            <a:ext cx="76200" cy="1828800"/>
          </a:xfrm>
          <a:prstGeom prst="rightBrace">
            <a:avLst>
              <a:gd name="adj1" fmla="val 20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vi-VN" b="1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1066800" y="2286000"/>
            <a:ext cx="2057400" cy="1905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vi-VN"/>
          </a:p>
        </p:txBody>
      </p:sp>
      <p:sp>
        <p:nvSpPr>
          <p:cNvPr id="31751" name="AutoShape 7"/>
          <p:cNvSpPr>
            <a:spLocks noChangeArrowheads="1"/>
          </p:cNvSpPr>
          <p:nvPr/>
        </p:nvSpPr>
        <p:spPr bwMode="auto">
          <a:xfrm>
            <a:off x="4191000" y="2362200"/>
            <a:ext cx="3962400" cy="1600200"/>
          </a:xfrm>
          <a:prstGeom prst="wedgeRectCallout">
            <a:avLst>
              <a:gd name="adj1" fmla="val -67949"/>
              <a:gd name="adj2" fmla="val 426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r>
              <a:rPr lang="en-US" sz="2600"/>
              <a:t>Những lớp này chỉ tồn tại trong máy tính nguồn và máy tính đích</a:t>
            </a:r>
          </a:p>
        </p:txBody>
      </p:sp>
    </p:spTree>
    <p:extLst>
      <p:ext uri="{BB962C8B-B14F-4D97-AF65-F5344CB8AC3E}">
        <p14:creationId xmlns:p14="http://schemas.microsoft.com/office/powerpoint/2010/main" val="347514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786765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Mô hình OSI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9B621-A171-44BE-BDE7-ABA2CA9ED34B}" type="slidenum">
              <a:rPr lang="en-US"/>
              <a:pPr>
                <a:defRPr/>
              </a:pPr>
              <a:t>28</a:t>
            </a:fld>
            <a:endParaRPr lang="en-US"/>
          </a:p>
        </p:txBody>
      </p:sp>
      <p:pic>
        <p:nvPicPr>
          <p:cNvPr id="3277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7" t="13208" r="43750" b="3773"/>
          <a:stretch>
            <a:fillRect/>
          </a:stretch>
        </p:blipFill>
        <p:spPr bwMode="auto">
          <a:xfrm>
            <a:off x="1143000" y="2286000"/>
            <a:ext cx="19050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AutoShape 5"/>
          <p:cNvSpPr>
            <a:spLocks/>
          </p:cNvSpPr>
          <p:nvPr/>
        </p:nvSpPr>
        <p:spPr bwMode="auto">
          <a:xfrm>
            <a:off x="3214688" y="4252913"/>
            <a:ext cx="76200" cy="1371600"/>
          </a:xfrm>
          <a:prstGeom prst="rightBrace">
            <a:avLst>
              <a:gd name="adj1" fmla="val 1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vi-VN" b="1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1066800" y="4191000"/>
            <a:ext cx="2057400" cy="1419225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vi-VN"/>
          </a:p>
        </p:txBody>
      </p:sp>
      <p:sp>
        <p:nvSpPr>
          <p:cNvPr id="32775" name="AutoShape 8"/>
          <p:cNvSpPr>
            <a:spLocks noChangeArrowheads="1"/>
          </p:cNvSpPr>
          <p:nvPr/>
        </p:nvSpPr>
        <p:spPr bwMode="auto">
          <a:xfrm>
            <a:off x="4114800" y="3124200"/>
            <a:ext cx="3810000" cy="2362200"/>
          </a:xfrm>
          <a:prstGeom prst="wedgeRectCallout">
            <a:avLst>
              <a:gd name="adj1" fmla="val -70333"/>
              <a:gd name="adj2" fmla="val 2661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r>
              <a:rPr lang="en-US" sz="2600"/>
              <a:t>Những lớp này quản lý thông tin di chuyển trong mạng LAN hoặc WAN giữa máy tính nguồn và máy tính đích</a:t>
            </a:r>
          </a:p>
        </p:txBody>
      </p:sp>
    </p:spTree>
    <p:extLst>
      <p:ext uri="{BB962C8B-B14F-4D97-AF65-F5344CB8AC3E}">
        <p14:creationId xmlns:p14="http://schemas.microsoft.com/office/powerpoint/2010/main" val="99274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3" name="Rectangle 5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786765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Dòng dữ liệu trên mạng</a:t>
            </a:r>
          </a:p>
        </p:txBody>
      </p:sp>
      <p:graphicFrame>
        <p:nvGraphicFramePr>
          <p:cNvPr id="33795" name="Object 4"/>
          <p:cNvGraphicFramePr>
            <a:graphicFrameLocks noChangeAspect="1"/>
          </p:cNvGraphicFramePr>
          <p:nvPr>
            <p:ph idx="1"/>
          </p:nvPr>
        </p:nvGraphicFramePr>
        <p:xfrm>
          <a:off x="1595438" y="1687513"/>
          <a:ext cx="5953125" cy="435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Bitmap Image" r:id="rId3" imgW="5952381" imgH="4352381" progId="PBrush">
                  <p:embed/>
                </p:oleObj>
              </mc:Choice>
              <mc:Fallback>
                <p:oleObj name="Bitmap Image" r:id="rId3" imgW="5952381" imgH="4352381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438" y="1687513"/>
                        <a:ext cx="5953125" cy="435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E129F-AFFB-4597-9BC3-4CC645DC20E5}" type="slidenum">
              <a:rPr lang="en-US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8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786765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  <a:latin typeface="Arial" pitchFamily="34" charset="0"/>
                <a:cs typeface="Arial" pitchFamily="34" charset="0"/>
              </a:rPr>
              <a:t>GIỚI THIỆU MÔN HỌC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447800"/>
            <a:ext cx="7867650" cy="4800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mtClean="0"/>
              <a:t>Nội dung môn học</a:t>
            </a:r>
          </a:p>
          <a:p>
            <a:pPr lvl="1" eaLnBrk="1" hangingPunct="1"/>
            <a:r>
              <a:rPr lang="en-US" smtClean="0"/>
              <a:t>Chương 1: Tổng quan về mạng máy tính</a:t>
            </a:r>
          </a:p>
          <a:p>
            <a:pPr lvl="1" eaLnBrk="1" hangingPunct="1"/>
            <a:r>
              <a:rPr lang="en-US" smtClean="0"/>
              <a:t>Chương 2: Cấu trúc của mạng</a:t>
            </a:r>
          </a:p>
          <a:p>
            <a:pPr lvl="1" eaLnBrk="1" hangingPunct="1"/>
            <a:r>
              <a:rPr lang="en-US" smtClean="0"/>
              <a:t>Chương 3: Phương tiện truyền dẫn và thiết bị mạng</a:t>
            </a:r>
          </a:p>
          <a:p>
            <a:pPr lvl="1" eaLnBrk="1" hangingPunct="1"/>
            <a:r>
              <a:rPr lang="en-US" smtClean="0"/>
              <a:t>Chương 4: Data link</a:t>
            </a:r>
          </a:p>
          <a:p>
            <a:pPr lvl="1" eaLnBrk="1" hangingPunct="1"/>
            <a:r>
              <a:rPr lang="en-US" smtClean="0"/>
              <a:t>Chương 5: TCP/IP</a:t>
            </a:r>
          </a:p>
          <a:p>
            <a:pPr lvl="1" eaLnBrk="1" hangingPunct="1"/>
            <a:r>
              <a:rPr lang="en-US" smtClean="0"/>
              <a:t>Chương 6: Khái niệm cơ bản về bảo mật mạng</a:t>
            </a:r>
          </a:p>
          <a:p>
            <a:pPr lvl="1" eaLnBrk="1" hangingPunct="1"/>
            <a:r>
              <a:rPr lang="en-US" smtClean="0"/>
              <a:t>Bài tập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A1E74E-4766-4277-A044-5311D4307F2A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5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786765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>
                <a:solidFill>
                  <a:schemeClr val="tx2">
                    <a:satMod val="130000"/>
                  </a:schemeClr>
                </a:solidFill>
              </a:rPr>
              <a:t>CHƯƠNG 1:</a:t>
            </a:r>
            <a:r>
              <a:rPr lang="en-US">
                <a:solidFill>
                  <a:schemeClr val="tx2">
                    <a:satMod val="130000"/>
                  </a:schemeClr>
                </a:solidFill>
              </a:rPr>
              <a:t> </a:t>
            </a:r>
            <a:br>
              <a:rPr lang="en-US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3600">
                <a:solidFill>
                  <a:schemeClr val="tx2">
                    <a:satMod val="130000"/>
                  </a:schemeClr>
                </a:solidFill>
              </a:rPr>
              <a:t>TỔNG QUAN VỀ MẠNG MÁY TÍNH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447800"/>
            <a:ext cx="7867650" cy="4800600"/>
          </a:xfrm>
        </p:spPr>
        <p:txBody>
          <a:bodyPr/>
          <a:lstStyle/>
          <a:p>
            <a:pPr eaLnBrk="1" hangingPunct="1"/>
            <a:r>
              <a:rPr lang="en-US" smtClean="0"/>
              <a:t>Khái niệm về mạng máy tính</a:t>
            </a:r>
          </a:p>
          <a:p>
            <a:pPr eaLnBrk="1" hangingPunct="1"/>
            <a:r>
              <a:rPr lang="en-US" smtClean="0"/>
              <a:t>Ứng dụng của mạng máy tính</a:t>
            </a:r>
          </a:p>
          <a:p>
            <a:pPr eaLnBrk="1" hangingPunct="1"/>
            <a:r>
              <a:rPr lang="en-US" smtClean="0"/>
              <a:t>Phân loại mạng máy tính</a:t>
            </a:r>
          </a:p>
          <a:p>
            <a:pPr eaLnBrk="1" hangingPunct="1"/>
            <a:r>
              <a:rPr lang="en-US" smtClean="0"/>
              <a:t>Mô hình OSI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B3FCFB-E030-4BA5-BB1E-4734F55A5DE0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4638"/>
            <a:ext cx="794385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>
                <a:solidFill>
                  <a:schemeClr val="tx2">
                    <a:satMod val="130000"/>
                  </a:schemeClr>
                </a:solidFill>
              </a:rPr>
              <a:t>Khái niệm về mạng máy tính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447800"/>
            <a:ext cx="7943850" cy="4800600"/>
          </a:xfrm>
        </p:spPr>
        <p:txBody>
          <a:bodyPr/>
          <a:lstStyle/>
          <a:p>
            <a:pPr eaLnBrk="1" hangingPunct="1"/>
            <a:r>
              <a:rPr lang="en-US" smtClean="0"/>
              <a:t>Một tập hợp của các máy tính độc lập được kết nối bằng một cấu trúc nào đó.</a:t>
            </a:r>
          </a:p>
          <a:p>
            <a:pPr eaLnBrk="1" hangingPunct="1"/>
            <a:r>
              <a:rPr lang="en-US" smtClean="0"/>
              <a:t>Hai máy tính được gọi là kết nối nếu chúng có thể trao đổi thông tin.</a:t>
            </a:r>
          </a:p>
          <a:p>
            <a:pPr eaLnBrk="1" hangingPunct="1"/>
            <a:r>
              <a:rPr lang="en-US" smtClean="0"/>
              <a:t>Kết nối có thể là dây đồng, cáp quang, sóng ngắn, sóng hồng ngoại, truyền vệ tinh…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2CB9D8-8D3A-469A-ADA7-851B98D172B1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7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786765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Ứng dụng của mạng máy tính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447800"/>
            <a:ext cx="7867650" cy="4800600"/>
          </a:xfrm>
        </p:spPr>
        <p:txBody>
          <a:bodyPr/>
          <a:lstStyle/>
          <a:p>
            <a:pPr eaLnBrk="1" hangingPunct="1"/>
            <a:r>
              <a:rPr lang="en-US" smtClean="0"/>
              <a:t>Chia sẻ thông tin</a:t>
            </a:r>
          </a:p>
          <a:p>
            <a:pPr eaLnBrk="1" hangingPunct="1"/>
            <a:r>
              <a:rPr lang="en-US" smtClean="0"/>
              <a:t>Chia sẻ phần cứng và phần mềm</a:t>
            </a:r>
          </a:p>
          <a:p>
            <a:pPr eaLnBrk="1" hangingPunct="1"/>
            <a:r>
              <a:rPr lang="en-US" smtClean="0"/>
              <a:t>Quản lý tập trung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B1A71A-8F42-49D8-811A-709B52206BBC}" type="slidenum">
              <a:rPr lang="en-US"/>
              <a:pPr>
                <a:defRPr/>
              </a:pPr>
              <a:t>6</a:t>
            </a:fld>
            <a:endParaRPr lang="en-US"/>
          </a:p>
        </p:txBody>
      </p:sp>
      <p:pic>
        <p:nvPicPr>
          <p:cNvPr id="1024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4000500"/>
            <a:ext cx="713422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214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4638"/>
            <a:ext cx="794385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Phân loại mạng máy tính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133600"/>
            <a:ext cx="8040688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Cách phân loại mạng máy tính được sử dụng phổ biến nhất là dựa theo khoảng cách địa lý của mạng: Lan, Man, Wan.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Theo kỹ thuật chuyển mạch mà mạng áp dụng: mạng chuyển mạch kênh, mạng chuyển mạch thông báo, mạng chuyển mạch gói.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Theo cấu trúc mạng: hình sao, hình tròn, tuyến tính…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Theo hệ điều hành mà mạng sử dụng: Windows, Unix, Novell…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73ED5-77C8-4DA0-B706-FE26E3A67BEC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4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953375" cy="8382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>
                <a:solidFill>
                  <a:schemeClr val="tx2">
                    <a:satMod val="130000"/>
                  </a:schemeClr>
                </a:solidFill>
              </a:rPr>
              <a:t>LANs (Local Area Networks)</a:t>
            </a:r>
          </a:p>
        </p:txBody>
      </p:sp>
      <p:sp>
        <p:nvSpPr>
          <p:cNvPr id="12291" name="Rectangle 4"/>
          <p:cNvSpPr>
            <a:spLocks noGrp="1" noChangeArrowheads="1"/>
          </p:cNvSpPr>
          <p:nvPr>
            <p:ph idx="1"/>
          </p:nvPr>
        </p:nvSpPr>
        <p:spPr>
          <a:xfrm>
            <a:off x="1066800" y="1447800"/>
            <a:ext cx="7772400" cy="255428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Có giới hạn về địa lý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Tốc độ truyền dữ liệu cao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Tỷ lệ lỗi khi truyền thấp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Do một tổ chức quản lý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Sử dụng kỹ thuật Ethernet hoặc Token Ring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Các thiết bị thường dùng trong mạng là Repeater, Brigde, Hub, Switch, Router.</a:t>
            </a:r>
            <a:endParaRPr lang="en-US" sz="2400" smtClean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190134-8BE2-4D5F-82E1-5838C205FF10}" type="slidenum">
              <a:rPr lang="en-US"/>
              <a:pPr>
                <a:defRPr/>
              </a:pPr>
              <a:t>8</a:t>
            </a:fld>
            <a:endParaRPr lang="en-US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37"/>
          <a:stretch>
            <a:fillRect/>
          </a:stretch>
        </p:blipFill>
        <p:spPr bwMode="auto">
          <a:xfrm>
            <a:off x="1371600" y="4267200"/>
            <a:ext cx="66294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838200" y="6237288"/>
            <a:ext cx="37719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/>
              <a:t>802.3 Ethernet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4343400" y="6315075"/>
            <a:ext cx="38862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/>
              <a:t>802.5 Token Ring</a:t>
            </a:r>
          </a:p>
        </p:txBody>
      </p:sp>
    </p:spTree>
    <p:extLst>
      <p:ext uri="{BB962C8B-B14F-4D97-AF65-F5344CB8AC3E}">
        <p14:creationId xmlns:p14="http://schemas.microsoft.com/office/powerpoint/2010/main" val="52657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877175" cy="8382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>
                <a:solidFill>
                  <a:schemeClr val="tx2">
                    <a:satMod val="130000"/>
                  </a:schemeClr>
                </a:solidFill>
              </a:rPr>
              <a:t>LANs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21F935-FBAC-46E9-8C52-159D8C62C3FF}" type="slidenum">
              <a:rPr lang="en-US"/>
              <a:pPr>
                <a:defRPr/>
              </a:pPr>
              <a:t>9</a:t>
            </a:fld>
            <a:endParaRPr lang="en-US"/>
          </a:p>
        </p:txBody>
      </p:sp>
      <p:pic>
        <p:nvPicPr>
          <p:cNvPr id="13316" name="Picture 5" descr="lan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1828800"/>
            <a:ext cx="6410325" cy="444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299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949</Words>
  <Application>Microsoft Office PowerPoint</Application>
  <PresentationFormat>On-screen Show (4:3)</PresentationFormat>
  <Paragraphs>155</Paragraphs>
  <Slides>29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Office Theme</vt:lpstr>
      <vt:lpstr>Bitmap Image</vt:lpstr>
      <vt:lpstr>BÀI GIẢNG MÔN: MẠNG MÁY TÍNH</vt:lpstr>
      <vt:lpstr>GIỚI THIỆU MÔN HỌC</vt:lpstr>
      <vt:lpstr>GIỚI THIỆU MÔN HỌC</vt:lpstr>
      <vt:lpstr>CHƯƠNG 1:  TỔNG QUAN VỀ MẠNG MÁY TÍNH</vt:lpstr>
      <vt:lpstr>Khái niệm về mạng máy tính</vt:lpstr>
      <vt:lpstr>Ứng dụng của mạng máy tính</vt:lpstr>
      <vt:lpstr>Phân loại mạng máy tính</vt:lpstr>
      <vt:lpstr>LANs (Local Area Networks)</vt:lpstr>
      <vt:lpstr>LANs</vt:lpstr>
      <vt:lpstr>MANs (Metropolitan Area Networks)</vt:lpstr>
      <vt:lpstr>WANs (Wide Area Networks)</vt:lpstr>
      <vt:lpstr>WANs (Wide Area Networks)</vt:lpstr>
      <vt:lpstr>Mạng không dây (Wireless Networking)</vt:lpstr>
      <vt:lpstr>Mạng không dây</vt:lpstr>
      <vt:lpstr>Internet</vt:lpstr>
      <vt:lpstr>Mô hình OSI  (Open Systems Interconnection) </vt:lpstr>
      <vt:lpstr>Mô hình OSI</vt:lpstr>
      <vt:lpstr>Mô hình OSI</vt:lpstr>
      <vt:lpstr>Mô hình OSI</vt:lpstr>
      <vt:lpstr>Mô hình OSI</vt:lpstr>
      <vt:lpstr>Mô hình OSI</vt:lpstr>
      <vt:lpstr>Mô hình OSI</vt:lpstr>
      <vt:lpstr>Mô hình OSI</vt:lpstr>
      <vt:lpstr>Mô hình OSI</vt:lpstr>
      <vt:lpstr>Mô hình OSI</vt:lpstr>
      <vt:lpstr>Mô hình OSI</vt:lpstr>
      <vt:lpstr>Mô hình OSI</vt:lpstr>
      <vt:lpstr>Mô hình OSI</vt:lpstr>
      <vt:lpstr>Dòng dữ liệu trên mạng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GIẢNG MÔN: MẠNG MÁY TÍNH</dc:title>
  <dc:creator>Tran Ba Nhiem</dc:creator>
  <cp:lastModifiedBy>Tran Ba Nhiem</cp:lastModifiedBy>
  <cp:revision>1</cp:revision>
  <dcterms:created xsi:type="dcterms:W3CDTF">2011-04-03T02:56:56Z</dcterms:created>
  <dcterms:modified xsi:type="dcterms:W3CDTF">2011-04-03T03:00:06Z</dcterms:modified>
</cp:coreProperties>
</file>