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3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6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3D59-8391-4ABA-B5AB-E4F9F368AFE6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1B90-33F9-4272-A3B7-59010A51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>
                <a:solidFill>
                  <a:schemeClr val="tx2">
                    <a:satMod val="130000"/>
                  </a:schemeClr>
                </a:solidFill>
              </a:rPr>
              <a:t>CHƯƠNG 3: </a:t>
            </a:r>
            <a:br>
              <a:rPr lang="en-US" sz="3200" b="1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b="1">
                <a:solidFill>
                  <a:schemeClr val="tx2">
                    <a:satMod val="130000"/>
                  </a:schemeClr>
                </a:solidFill>
              </a:rPr>
              <a:t>PHƯƠNG TIỆN TRUYỀN DẪN </a:t>
            </a:r>
            <a:br>
              <a:rPr lang="en-US" sz="3200" b="1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b="1">
                <a:solidFill>
                  <a:schemeClr val="tx2">
                    <a:satMod val="130000"/>
                  </a:schemeClr>
                </a:solidFill>
              </a:rPr>
              <a:t>VÀ CÁC THIẾT BỊ LIÊN KẾT MẠNG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Môi trường truyền dẫn</a:t>
            </a:r>
          </a:p>
          <a:p>
            <a:pPr eaLnBrk="1" hangingPunct="1"/>
            <a:r>
              <a:rPr lang="en-US" smtClean="0"/>
              <a:t>Phương tiện truyền dẫn</a:t>
            </a:r>
          </a:p>
          <a:p>
            <a:pPr eaLnBrk="1" hangingPunct="1"/>
            <a:r>
              <a:rPr lang="en-US" smtClean="0"/>
              <a:t>Các thiết bị liên kết mạng</a:t>
            </a:r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3963B-5791-439E-8570-A32C83015284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Cáp quang (Fiber optic)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Thành phần &amp; cấu tạo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Dây dẫn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Nguồn sáng (LED, Laser)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Đầu phát hiện (Photodiode, photo transistor)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Phân loại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Multimode stepped index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Multimode graded index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Single mode (mono mode)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Thông số kỹ thuật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Chiều dài cáp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Tốc độ truyền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Nhiễu 	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Lắp đặt/bảo trì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Giá thành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Kết nối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8D9BF-C26B-4754-A127-B3DE5AC0438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181600" y="5424488"/>
            <a:ext cx="5334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Lõi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029200" y="3505200"/>
            <a:ext cx="1066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Lớp phủ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858000" y="5638800"/>
            <a:ext cx="1219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Lớp đệm</a:t>
            </a:r>
          </a:p>
        </p:txBody>
      </p:sp>
    </p:spTree>
    <p:extLst>
      <p:ext uri="{BB962C8B-B14F-4D97-AF65-F5344CB8AC3E}">
        <p14:creationId xmlns:p14="http://schemas.microsoft.com/office/powerpoint/2010/main" val="8703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Cáp quang (Fiber optic)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81FE3-DFE2-4455-92F0-518E7EF99B7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56324" name="Picture 4" descr="cap qu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462963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Thông số cơ bản của các loại cáp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FC456-64E8-4DBA-91E4-C30425C7D55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209800"/>
            <a:ext cx="79502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0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Wireless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2590800" cy="4191000"/>
          </a:xfrm>
        </p:spPr>
        <p:txBody>
          <a:bodyPr/>
          <a:lstStyle/>
          <a:p>
            <a:pPr eaLnBrk="1" hangingPunct="1"/>
            <a:r>
              <a:rPr lang="en-US" sz="2800" smtClean="0"/>
              <a:t>Wireless?</a:t>
            </a:r>
          </a:p>
          <a:p>
            <a:pPr eaLnBrk="1" hangingPunct="1"/>
            <a:r>
              <a:rPr lang="en-US" sz="2800" smtClean="0"/>
              <a:t>Các kỹ thuật</a:t>
            </a:r>
          </a:p>
          <a:p>
            <a:pPr lvl="1" eaLnBrk="1" hangingPunct="1"/>
            <a:r>
              <a:rPr lang="en-US" sz="2400" smtClean="0"/>
              <a:t>Radio</a:t>
            </a:r>
          </a:p>
          <a:p>
            <a:pPr lvl="1" eaLnBrk="1" hangingPunct="1"/>
            <a:r>
              <a:rPr lang="en-US" sz="2400" smtClean="0"/>
              <a:t>Microwave</a:t>
            </a:r>
          </a:p>
          <a:p>
            <a:pPr lvl="1" eaLnBrk="1" hangingPunct="1"/>
            <a:r>
              <a:rPr lang="en-US" sz="2400" smtClean="0"/>
              <a:t>Infrared</a:t>
            </a:r>
          </a:p>
          <a:p>
            <a:pPr lvl="1" eaLnBrk="1" hangingPunct="1"/>
            <a:r>
              <a:rPr lang="en-US" sz="2400" smtClean="0"/>
              <a:t>Lightwave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F56EF-772E-4370-8D9C-8A55A76E862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76400"/>
            <a:ext cx="5518150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Radio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42672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Đặc điểm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Tần số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Thiết bị: antenna, transceiver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Phân loại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Single-Frequency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Low power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High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Spread-Spectrum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Direct-sequence modulation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Frequency-hopping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7BEC8-1F46-4F52-92EB-13E505863FE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5388"/>
            <a:ext cx="26035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838200"/>
            <a:ext cx="2532062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9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Microwave (sóng cực ngắn)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2209800"/>
            <a:ext cx="25908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Đặc điểm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Phân loại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Terrestrial Microwave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Satellite Microwave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Thông số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FDC40-DF21-4343-A19E-236A70D4ABC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54975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1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Infrared (Sóng hồng ngoại)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3389312" cy="4114800"/>
          </a:xfrm>
        </p:spPr>
        <p:txBody>
          <a:bodyPr/>
          <a:lstStyle/>
          <a:p>
            <a:pPr eaLnBrk="1" hangingPunct="1"/>
            <a:r>
              <a:rPr lang="en-US" smtClean="0"/>
              <a:t>Đặc điểm</a:t>
            </a:r>
          </a:p>
          <a:p>
            <a:pPr eaLnBrk="1" hangingPunct="1"/>
            <a:r>
              <a:rPr lang="en-US" smtClean="0"/>
              <a:t>Phân loại</a:t>
            </a:r>
          </a:p>
          <a:p>
            <a:pPr lvl="1" eaLnBrk="1" hangingPunct="1"/>
            <a:r>
              <a:rPr lang="en-US" smtClean="0"/>
              <a:t>Point-to-point Infrared</a:t>
            </a:r>
          </a:p>
          <a:p>
            <a:pPr lvl="1" eaLnBrk="1" hangingPunct="1"/>
            <a:r>
              <a:rPr lang="en-US" smtClean="0"/>
              <a:t>Broadcast Infrared</a:t>
            </a:r>
          </a:p>
          <a:p>
            <a:pPr eaLnBrk="1" hangingPunct="1"/>
            <a:r>
              <a:rPr lang="en-US" smtClean="0"/>
              <a:t>Thông số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20520-9107-4F02-854E-24EEC81F73F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648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5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Lightwave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159C5-A8A5-4854-95D5-4100DB5E7F6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133600"/>
            <a:ext cx="698658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9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Các thiết bị liên kết mạng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Card mạng (Network Interface Card - NIC) </a:t>
            </a:r>
          </a:p>
          <a:p>
            <a:pPr eaLnBrk="1" hangingPunct="1"/>
            <a:r>
              <a:rPr lang="en-US" sz="2800" smtClean="0"/>
              <a:t>Modem </a:t>
            </a:r>
          </a:p>
          <a:p>
            <a:pPr eaLnBrk="1" hangingPunct="1"/>
            <a:r>
              <a:rPr lang="en-US" sz="2800" smtClean="0"/>
              <a:t>Repeater (Bộ khuếch đại/chuyển tiếp)</a:t>
            </a:r>
          </a:p>
          <a:p>
            <a:pPr eaLnBrk="1" hangingPunct="1"/>
            <a:r>
              <a:rPr lang="en-US" sz="2800" smtClean="0"/>
              <a:t>Hub (Bộ tập trung)</a:t>
            </a:r>
          </a:p>
          <a:p>
            <a:pPr eaLnBrk="1" hangingPunct="1"/>
            <a:r>
              <a:rPr lang="en-US" sz="2800" smtClean="0"/>
              <a:t>Bridge (Cầu nối)</a:t>
            </a:r>
          </a:p>
          <a:p>
            <a:pPr eaLnBrk="1" hangingPunct="1"/>
            <a:r>
              <a:rPr lang="en-US" sz="2800" smtClean="0"/>
              <a:t>Switch (Bộ chuyển mạch)</a:t>
            </a:r>
          </a:p>
          <a:p>
            <a:pPr eaLnBrk="1" hangingPunct="1"/>
            <a:r>
              <a:rPr lang="en-US" sz="2800" smtClean="0"/>
              <a:t>Router (Bộ tiếp vận/định tuyến)</a:t>
            </a:r>
          </a:p>
          <a:p>
            <a:pPr eaLnBrk="1" hangingPunct="1"/>
            <a:r>
              <a:rPr lang="en-US" sz="2800" smtClean="0"/>
              <a:t>Gateway (Cổng nối)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F71CA-D572-4C24-AE2B-6800347AE01D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Biểu diễn của các thiết bị mạng trong sơ đồ mạng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AA0E6-B359-4468-A473-9E42C0272F7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64516" name="Picture 3" descr="icon thiet bi m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781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9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Môi trường truyền dẫn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Là phương tiện vật lý cho phép truyền tải tín hiệu giữa các thiết bị.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Hai loại phương tiện truyền dẫn chính: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Hữu tuyến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Vô tuyến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Hệ thống sử dụng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hai loại tín hiệu: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Digital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Analog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1BC20-DE31-46C4-A933-D6F883231A7F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71800"/>
            <a:ext cx="43402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Card mạng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Kết nối giữa máy tính và cáp mạng để phát hoặc nhận dữ liệu với các máy tính khác thông qua mạng.</a:t>
            </a:r>
          </a:p>
          <a:p>
            <a:pPr eaLnBrk="1" hangingPunct="1"/>
            <a:r>
              <a:rPr lang="en-US" sz="2800" smtClean="0"/>
              <a:t>Kiểm soát luồng dữ liệu giữa máy tính và hệ thống cáp.</a:t>
            </a:r>
          </a:p>
          <a:p>
            <a:pPr eaLnBrk="1" hangingPunct="1"/>
            <a:r>
              <a:rPr lang="en-US" sz="2800" smtClean="0"/>
              <a:t>Mỗi NIC (</a:t>
            </a:r>
            <a:r>
              <a:rPr lang="en-US" sz="2800" u="sng" smtClean="0"/>
              <a:t>N</a:t>
            </a:r>
            <a:r>
              <a:rPr lang="en-US" sz="2800" smtClean="0"/>
              <a:t>etwork </a:t>
            </a:r>
            <a:r>
              <a:rPr lang="en-US" sz="2800" u="sng" smtClean="0"/>
              <a:t>I</a:t>
            </a:r>
            <a:r>
              <a:rPr lang="en-US" sz="2800" smtClean="0"/>
              <a:t>nterface Adapter </a:t>
            </a:r>
            <a:r>
              <a:rPr lang="en-US" sz="2800" u="sng" smtClean="0"/>
              <a:t>C</a:t>
            </a:r>
            <a:r>
              <a:rPr lang="en-US" sz="2800" smtClean="0"/>
              <a:t>ard) có một mã duy nhất gọi là địa chỉ MAC (Media Access Control). MAC address có 6 byte, 3 byte đầu là mã số nhà sản xuất, 3 byte sau là số serial của card.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334CD-5660-48F8-A6B7-51AC4B4DFC16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Card mạng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2DE86-9804-408F-9855-973D1F77CB5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66564" name="Picture 4" descr="card m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81534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4800"/>
            <a:ext cx="434340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9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Modem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Là tên viết tắt của hai từ điều chế (Modulator) và giải điều chế (DEModulator).</a:t>
            </a:r>
          </a:p>
          <a:p>
            <a:pPr eaLnBrk="1" hangingPunct="1"/>
            <a:r>
              <a:rPr lang="en-US" smtClean="0"/>
              <a:t>Điều chế tín hiệu số (Digital) sang tín hiệu tương tự (Analog) để gởi theo đường điện thoại và ngược lại.</a:t>
            </a:r>
          </a:p>
          <a:p>
            <a:pPr eaLnBrk="1" hangingPunct="1"/>
            <a:r>
              <a:rPr lang="en-US" smtClean="0"/>
              <a:t>Có 2 loại là Internal và External.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D348-F060-4631-946A-73C8B3BCA2F4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Modem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829B3-B897-4828-8540-645F951BF6D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686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8100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3952875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7719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8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Repeater (bộ </a:t>
            </a: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khuếch đại)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600200"/>
            <a:ext cx="7504112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Khuếch đại, phục hồi các tín hiệu đã bị suy thoái do tổn thất năng lượng trong khi truyền.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Cho phép mở rộng mạng vượt xa chiều dài giới hạn của một môi trường truyền.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Chỉ được dùng nối hai mạng có cùng giao thức truyền thông.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Hoạt động ở lớp Physical.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B842E-0E00-4F6C-98DE-1531303BB975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Repeater (bộ chuyển tiếp)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2B587-92A5-47C9-93A9-1229F1081E2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70660" name="Picture 4" descr="repe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44813"/>
            <a:ext cx="297180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 descr="repeater noi m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4600"/>
            <a:ext cx="43910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5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Hub (bộ tập trung)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Chức năng như Repeater nhưng mở rộng hơn với nhiều đầu cắm các đầu cáp mạng.</a:t>
            </a:r>
          </a:p>
          <a:p>
            <a:pPr eaLnBrk="1" hangingPunct="1"/>
            <a:r>
              <a:rPr lang="en-US" sz="2800" smtClean="0"/>
              <a:t>Tạo ra điểm kết nối tập trung để nối mạng theo kiểu hình sao.</a:t>
            </a:r>
          </a:p>
          <a:p>
            <a:pPr eaLnBrk="1" hangingPunct="1"/>
            <a:r>
              <a:rPr lang="en-US" sz="2800" smtClean="0"/>
              <a:t>Tín hiệu được phân phối đến tất cả các kết nối.</a:t>
            </a:r>
          </a:p>
          <a:p>
            <a:pPr eaLnBrk="1" hangingPunct="1"/>
            <a:r>
              <a:rPr lang="en-US" sz="2800" smtClean="0"/>
              <a:t>Có 3 loại Hub: thụ động, chủ động, thông minh.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1F05C-5D44-4E57-8C09-FB6E355006D4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Hub (bộ tập trung)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524000"/>
            <a:ext cx="7772400" cy="2819400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Hub thụ động (Passive Hub): chỉ đảm bảo chức năng kết nối, không xử lý lại tín hiệu.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Hub chủ động (Active Hub): có khả năng khuếch đại tín hiệu để chống suy hao.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Hub thông minh (Intelligent Hub): là Hub chủ động nhưng có thêm khả năng tạo ra các gói tin thông báo hoạt động của mình giúp cho việc quản trị mạng dễ dàng hơn.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273A0-894D-441A-888C-7589E13C853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72709" name="Picture 4" descr="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05400"/>
            <a:ext cx="32004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 descr="hup noi m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19600"/>
            <a:ext cx="24288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2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Hub (bộ tập trung)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1CE70-66A1-477B-8482-7ABEA79F603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73732" name="Picture 4" descr="switching voi 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85800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Bridge (cầu nối)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600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Dùng để nối 2 mạng có giao thức giống hoặc khác nhau.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Chia mạng thành nhiều phân đoạn nhằm giảm lưu lượng trên mạng.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Hoạt động ở lớp Data Link với 2 chức năng chính là lọc và chuyển vận.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Dựa trên bảng địa chỉ MAC lưu trữ, Brigde kiểm tra các gói tin và xử lý chúng trước khi có quyết định chuyển đi hay không.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33110-81DE-4D48-8BD3-4391AB67602B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Các đặc tính của phương tiện truyền dẫn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cs typeface="Tahoma" pitchFamily="34" charset="0"/>
              </a:rPr>
              <a:t>Chi phí </a:t>
            </a:r>
            <a:endParaRPr lang="en-US" sz="2800" b="1" smtClean="0">
              <a:cs typeface="Tahoma" pitchFamily="34" charset="0"/>
            </a:endParaRPr>
          </a:p>
          <a:p>
            <a:pPr eaLnBrk="1" hangingPunct="1"/>
            <a:r>
              <a:rPr lang="en-US" sz="2800" smtClean="0">
                <a:cs typeface="Tahoma" pitchFamily="34" charset="0"/>
              </a:rPr>
              <a:t>Yêu cầu cài đặt</a:t>
            </a:r>
            <a:endParaRPr lang="en-US" sz="2800" b="1" smtClean="0">
              <a:cs typeface="Tahoma" pitchFamily="34" charset="0"/>
            </a:endParaRPr>
          </a:p>
          <a:p>
            <a:pPr eaLnBrk="1" hangingPunct="1"/>
            <a:r>
              <a:rPr lang="en-US" sz="2800" smtClean="0">
                <a:cs typeface="Tahoma" pitchFamily="34" charset="0"/>
              </a:rPr>
              <a:t>Băng thông (bandwidth).</a:t>
            </a:r>
            <a:endParaRPr lang="en-US" sz="2800" b="1" smtClean="0">
              <a:cs typeface="Tahoma" pitchFamily="34" charset="0"/>
            </a:endParaRPr>
          </a:p>
          <a:p>
            <a:pPr eaLnBrk="1" hangingPunct="1"/>
            <a:r>
              <a:rPr lang="en-US" sz="2800" smtClean="0">
                <a:cs typeface="Tahoma" pitchFamily="34" charset="0"/>
              </a:rPr>
              <a:t>Băng tần (baseband, broadband)</a:t>
            </a:r>
          </a:p>
          <a:p>
            <a:pPr eaLnBrk="1" hangingPunct="1"/>
            <a:r>
              <a:rPr lang="en-US" sz="2800" smtClean="0">
                <a:cs typeface="Tahoma" pitchFamily="34" charset="0"/>
              </a:rPr>
              <a:t>Ðộ suy dần (attenuation).</a:t>
            </a:r>
            <a:endParaRPr lang="en-US" sz="2800" b="1" smtClean="0">
              <a:cs typeface="Tahoma" pitchFamily="34" charset="0"/>
            </a:endParaRPr>
          </a:p>
          <a:p>
            <a:pPr eaLnBrk="1" hangingPunct="1"/>
            <a:r>
              <a:rPr lang="en-US" sz="2800" smtClean="0">
                <a:cs typeface="Tahoma" pitchFamily="34" charset="0"/>
              </a:rPr>
              <a:t>Nhiễu điện từ (Electronmagnetic Interference - EMI)</a:t>
            </a:r>
            <a:endParaRPr lang="en-US" sz="2800" b="1" smtClean="0">
              <a:cs typeface="Tahoma" pitchFamily="34" charset="0"/>
            </a:endParaRPr>
          </a:p>
          <a:p>
            <a:pPr eaLnBrk="1" hangingPunct="1"/>
            <a:r>
              <a:rPr lang="en-US" sz="2800" smtClean="0">
                <a:cs typeface="Tahoma" pitchFamily="34" charset="0"/>
              </a:rPr>
              <a:t>Nhiễu xuyên kênh (crosstalk)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82031-A72F-44D5-BAE9-0EF846B4E35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Bridge (cầu nối)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5B2C9-C52A-4F83-A0F2-E723B3E0AED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75780" name="Picture 4" descr="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28956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 descr="bridge noi m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57912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590800" y="4800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Hub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648200" y="4800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Hub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505200" y="3429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14111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Switch (bộ chuyển mạch)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Là thiết bị giống Bridge và Hub cộng lại nhưng thông minh hơn.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Có khả năng chỉ chuyển dữ liệu đến đúng kết nối thực sự cần dữ liệu này làm giảm đụng độ trên mạng.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Dùng để phân đoạn mạng trong các mạng cục bộ lớn (VLAN).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Hoạt động ở lớp Data Link.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C6A47-1415-4C18-8163-11B1DCDB116E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Switch (bộ chuyển mạch)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A4F57-7A18-460D-B9C3-3A4EF12740C4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77828" name="Picture 4" descr="sw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3757613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5" descr="switch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35814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7" descr="switch noi ma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51113"/>
            <a:ext cx="3733800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0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Switch (bộ chuyển mạch)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B25B9-5299-4234-B669-9F26043F9DD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78852" name="Picture 4" descr="switching voi swit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0866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Router (Bộ định tuyến)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Dùng để ghép nối các mạng cục bộ (LAN) lại với nhau thành mạng diện rộng (WAN).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Lựa chọn đường đi tốt nhất cho các gói tin hướng ra mạng bên ngoài.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Hoạt động chủ yếu ở lớp Network.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Có 2 phương thức định tuyến chính: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Định tuyến tĩnh: cấu hình các đường cố định và cài đặt các đường đi này vào bảng định tuyến.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Định tuyến động: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Vectơ khoảng cách: RIP, IGRP, EIGRP, BGP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Trạng thái đường liên kết: OSPF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3FEFF-E9C4-48CC-9346-27A40D833B22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Router (Bộ định tuyến)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C9755F-3C15-46E9-A29D-67928FEFE22B}" type="slidenum">
              <a:rPr lang="en-US"/>
              <a:pPr>
                <a:defRPr/>
              </a:pPr>
              <a:t>35</a:t>
            </a:fld>
            <a:endParaRPr lang="en-US"/>
          </a:p>
        </p:txBody>
      </p:sp>
      <p:pic>
        <p:nvPicPr>
          <p:cNvPr id="80900" name="Picture 4" descr="ro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26670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5" descr="router interfac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2600"/>
            <a:ext cx="51816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6" descr="router noi ma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7543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4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Gateway (Proxy - cổng nối)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600200"/>
            <a:ext cx="5522912" cy="45323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mtClean="0"/>
              <a:t>Thường dùng để kết nối các mạng không thuần nhất, chủ yếu là mạng LAN với mạng lớn bên ngoài chứ không dùng kết nối LAN – LAN.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mtClean="0"/>
              <a:t>Kiểm soát luồng dữ liệu ra vào mạng.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mtClean="0"/>
              <a:t>Hoạt động phức tạp và chậm hơn Router.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mtClean="0"/>
              <a:t>Hoạt động từ tầng thứ 4</a:t>
            </a:r>
            <a:r>
              <a:rPr lang="en-US" sz="2800" smtClean="0">
                <a:sym typeface="Wingdings" pitchFamily="2" charset="2"/>
              </a:rPr>
              <a:t>7</a:t>
            </a:r>
            <a:endParaRPr lang="en-US" sz="280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67201-A616-4A4B-BE6D-131BB3584F0B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81925" name="Picture 4" descr="gate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14600"/>
            <a:ext cx="18954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4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Phương tiện truyền dẫn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Cáp đồng trục</a:t>
            </a:r>
          </a:p>
          <a:p>
            <a:pPr eaLnBrk="1" hangingPunct="1"/>
            <a:r>
              <a:rPr lang="en-US" smtClean="0"/>
              <a:t>Cáp xoắn đôi</a:t>
            </a:r>
          </a:p>
          <a:p>
            <a:pPr eaLnBrk="1" hangingPunct="1"/>
            <a:r>
              <a:rPr lang="en-US" smtClean="0"/>
              <a:t>Cáp quang</a:t>
            </a:r>
          </a:p>
          <a:p>
            <a:pPr eaLnBrk="1" hangingPunct="1"/>
            <a:r>
              <a:rPr lang="en-US" smtClean="0"/>
              <a:t>Wireless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00519-E055-4686-B715-521029BE6F14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Cáp đồng trục (coaxial)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316071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Cấu tạo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Phân loại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Thinnet/Thicknet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Baseband/ Broadband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Thông số kỹ thuật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Chiều dài cáp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Tốc độ truyền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Nhiễu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Lắp đặt/bảo trì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Giá thành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Kết nối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044FC-22B5-4A34-A050-A3A04D00620B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396240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4" b="6612"/>
          <a:stretch>
            <a:fillRect/>
          </a:stretch>
        </p:blipFill>
        <p:spPr bwMode="auto">
          <a:xfrm>
            <a:off x="4419600" y="4038600"/>
            <a:ext cx="4114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4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>
                <a:solidFill>
                  <a:schemeClr val="tx2">
                    <a:satMod val="130000"/>
                  </a:schemeClr>
                </a:solidFill>
              </a:rPr>
              <a:t>Cáp xoắn đôi </a:t>
            </a:r>
            <a:br>
              <a:rPr lang="en-US" sz="360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600">
                <a:solidFill>
                  <a:schemeClr val="tx2">
                    <a:satMod val="130000"/>
                  </a:schemeClr>
                </a:solidFill>
              </a:rPr>
              <a:t>Unshielded Twisted Pair (UTP) Cable</a:t>
            </a:r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>
            <p:ph idx="1"/>
          </p:nvPr>
        </p:nvGraphicFramePr>
        <p:xfrm>
          <a:off x="1876425" y="1938338"/>
          <a:ext cx="53911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5390476" imgH="3847619" progId="PBrush">
                  <p:embed/>
                </p:oleObj>
              </mc:Choice>
              <mc:Fallback>
                <p:oleObj name="Bitmap Image" r:id="rId3" imgW="5390476" imgH="384761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1938338"/>
                        <a:ext cx="5391150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12666-CD4B-48C3-8C09-0DC3AA1584CA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Cáp xoắn đôi </a:t>
            </a:r>
            <a:br>
              <a:rPr lang="en-US" sz="400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Shielded Twisted Pair (STP) Cable</a:t>
            </a:r>
          </a:p>
        </p:txBody>
      </p:sp>
      <p:graphicFrame>
        <p:nvGraphicFramePr>
          <p:cNvPr id="52227" name="Object 9"/>
          <p:cNvGraphicFramePr>
            <a:graphicFrameLocks noChangeAspect="1"/>
          </p:cNvGraphicFramePr>
          <p:nvPr>
            <p:ph idx="1"/>
          </p:nvPr>
        </p:nvGraphicFramePr>
        <p:xfrm>
          <a:off x="1876425" y="2001838"/>
          <a:ext cx="539115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5390476" imgH="3723810" progId="PBrush">
                  <p:embed/>
                </p:oleObj>
              </mc:Choice>
              <mc:Fallback>
                <p:oleObj name="Bitmap Image" r:id="rId3" imgW="5390476" imgH="372381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001838"/>
                        <a:ext cx="5391150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11849-C3E3-42AB-82D0-83F52A633B7C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01625"/>
            <a:ext cx="7616825" cy="1143000"/>
          </a:xfrm>
        </p:spPr>
        <p:txBody>
          <a:bodyPr anchor="b"/>
          <a:lstStyle/>
          <a:p>
            <a:pPr eaLnBrk="1" hangingPunct="1"/>
            <a:r>
              <a:rPr lang="en-US" smtClean="0"/>
              <a:t>Chuẩn cáp 568A &amp; 568B</a:t>
            </a:r>
          </a:p>
        </p:txBody>
      </p:sp>
      <p:pic>
        <p:nvPicPr>
          <p:cNvPr id="53251" name="Picture 5" descr="cb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648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1400">
                <a:latin typeface="+mn-lt"/>
              </a:rPr>
              <a:t> Giới thiệu</a:t>
            </a:r>
            <a:endParaRPr lang="en-US" sz="1400"/>
          </a:p>
        </p:txBody>
      </p:sp>
      <p:sp>
        <p:nvSpPr>
          <p:cNvPr id="53253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CEA98537-8420-4B76-878F-087908F6994F}" type="slidenum">
              <a:rPr lang="en-US" sz="1400"/>
              <a:pPr algn="r" eaLnBrk="1" hangingPunct="1"/>
              <a:t>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843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01625"/>
            <a:ext cx="7540625" cy="1143000"/>
          </a:xfrm>
        </p:spPr>
        <p:txBody>
          <a:bodyPr anchor="b"/>
          <a:lstStyle/>
          <a:p>
            <a:pPr eaLnBrk="1" hangingPunct="1"/>
            <a:r>
              <a:rPr lang="en-US" smtClean="0"/>
              <a:t>Phương thức bấm Cáp</a:t>
            </a:r>
          </a:p>
        </p:txBody>
      </p:sp>
      <p:pic>
        <p:nvPicPr>
          <p:cNvPr id="54275" name="Picture 5" descr="ou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858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 noGrp="1"/>
          </p:cNvSpPr>
          <p:nvPr/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1400">
                <a:latin typeface="+mn-lt"/>
              </a:rPr>
              <a:t> Giới thiệu</a:t>
            </a:r>
            <a:endParaRPr lang="en-US" sz="1400"/>
          </a:p>
        </p:txBody>
      </p:sp>
      <p:sp>
        <p:nvSpPr>
          <p:cNvPr id="54277" name="Slide Number Placeholder 6"/>
          <p:cNvSpPr txBox="1">
            <a:spLocks noGrp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D6485A6B-738F-4D5A-8A5F-6512BBE9E0A2}" type="slidenum">
              <a:rPr lang="en-US" sz="1400"/>
              <a:pPr algn="r" eaLnBrk="1" hangingPunct="1"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0639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On-screen Show (4:3)</PresentationFormat>
  <Paragraphs>200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Bitmap Image</vt:lpstr>
      <vt:lpstr>CHƯƠNG 3:  PHƯƠNG TIỆN TRUYỀN DẪN  VÀ CÁC THIẾT BỊ LIÊN KẾT MẠNG</vt:lpstr>
      <vt:lpstr>Môi trường truyền dẫn</vt:lpstr>
      <vt:lpstr>Các đặc tính của phương tiện truyền dẫn</vt:lpstr>
      <vt:lpstr>Phương tiện truyền dẫn</vt:lpstr>
      <vt:lpstr>Cáp đồng trục (coaxial)</vt:lpstr>
      <vt:lpstr>Cáp xoắn đôi  Unshielded Twisted Pair (UTP) Cable</vt:lpstr>
      <vt:lpstr>Cáp xoắn đôi  Shielded Twisted Pair (STP) Cable</vt:lpstr>
      <vt:lpstr>Chuẩn cáp 568A &amp; 568B</vt:lpstr>
      <vt:lpstr>Phương thức bấm Cáp</vt:lpstr>
      <vt:lpstr>Cáp quang (Fiber optic)</vt:lpstr>
      <vt:lpstr>Cáp quang (Fiber optic)</vt:lpstr>
      <vt:lpstr>Thông số cơ bản của các loại cáp</vt:lpstr>
      <vt:lpstr>Wireless</vt:lpstr>
      <vt:lpstr>Radio</vt:lpstr>
      <vt:lpstr>Microwave (sóng cực ngắn)</vt:lpstr>
      <vt:lpstr>Infrared (Sóng hồng ngoại)</vt:lpstr>
      <vt:lpstr>Lightwave</vt:lpstr>
      <vt:lpstr>Các thiết bị liên kết mạng</vt:lpstr>
      <vt:lpstr>Biểu diễn của các thiết bị mạng trong sơ đồ mạng</vt:lpstr>
      <vt:lpstr>Card mạng</vt:lpstr>
      <vt:lpstr>Card mạng</vt:lpstr>
      <vt:lpstr>Modem</vt:lpstr>
      <vt:lpstr>Modem</vt:lpstr>
      <vt:lpstr>Repeater (bộ khuếch đại)</vt:lpstr>
      <vt:lpstr>Repeater (bộ chuyển tiếp)</vt:lpstr>
      <vt:lpstr>Hub (bộ tập trung)</vt:lpstr>
      <vt:lpstr>Hub (bộ tập trung)</vt:lpstr>
      <vt:lpstr>Hub (bộ tập trung)</vt:lpstr>
      <vt:lpstr>Bridge (cầu nối)</vt:lpstr>
      <vt:lpstr>Bridge (cầu nối)</vt:lpstr>
      <vt:lpstr>Switch (bộ chuyển mạch)</vt:lpstr>
      <vt:lpstr>Switch (bộ chuyển mạch)</vt:lpstr>
      <vt:lpstr>Switch (bộ chuyển mạch)</vt:lpstr>
      <vt:lpstr>Router (Bộ định tuyến)</vt:lpstr>
      <vt:lpstr>Router (Bộ định tuyến)</vt:lpstr>
      <vt:lpstr>Gateway (Proxy - cổng nối)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3:  PHƯƠNG TIỆN TRUYỀN DẪN  VÀ CÁC THIẾT BỊ LIÊN KẾT MẠNG</dc:title>
  <dc:creator>Tran Ba Nhiem</dc:creator>
  <cp:lastModifiedBy>Tran Ba Nhiem</cp:lastModifiedBy>
  <cp:revision>1</cp:revision>
  <dcterms:created xsi:type="dcterms:W3CDTF">2011-04-03T03:02:05Z</dcterms:created>
  <dcterms:modified xsi:type="dcterms:W3CDTF">2011-04-03T03:02:46Z</dcterms:modified>
</cp:coreProperties>
</file>