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F6F184-8D15-4A06-9712-01260BB3A212}" v="1" dt="2022-12-05T01:04:54.6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464" y="78"/>
      </p:cViewPr>
      <p:guideLst>
        <p:guide orient="horz" pos="2160"/>
        <p:guide pos="2880"/>
      </p:guideLst>
    </p:cSldViewPr>
  </p:slideViewPr>
  <p:notesTextViewPr>
    <p:cViewPr>
      <p:scale>
        <a:sx n="3" d="2"/>
        <a:sy n="3" d="2"/>
      </p:scale>
      <p:origin x="0" y="0"/>
    </p:cViewPr>
  </p:notesTextViewPr>
  <p:sorterViewPr>
    <p:cViewPr>
      <p:scale>
        <a:sx n="100" d="100"/>
        <a:sy n="100" d="100"/>
      </p:scale>
      <p:origin x="0" y="2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Ba Nhiem" userId="a3498bf9-589a-4a10-8643-0fbacdf23cf8" providerId="ADAL" clId="{8CA95071-C0CE-4380-BF1B-963060C3D45E}"/>
    <pc:docChg chg="modSld">
      <pc:chgData name="Tran Ba Nhiem" userId="a3498bf9-589a-4a10-8643-0fbacdf23cf8" providerId="ADAL" clId="{8CA95071-C0CE-4380-BF1B-963060C3D45E}" dt="2022-08-11T13:14:30.023" v="29" actId="20577"/>
      <pc:docMkLst>
        <pc:docMk/>
      </pc:docMkLst>
      <pc:sldChg chg="modNotesTx">
        <pc:chgData name="Tran Ba Nhiem" userId="a3498bf9-589a-4a10-8643-0fbacdf23cf8" providerId="ADAL" clId="{8CA95071-C0CE-4380-BF1B-963060C3D45E}" dt="2022-08-11T13:14:30.023" v="29" actId="20577"/>
        <pc:sldMkLst>
          <pc:docMk/>
          <pc:sldMk cId="1428065927" sldId="278"/>
        </pc:sldMkLst>
      </pc:sldChg>
    </pc:docChg>
  </pc:docChgLst>
  <pc:docChgLst>
    <pc:chgData name="Tran Ba Nhiem" userId="a3498bf9-589a-4a10-8643-0fbacdf23cf8" providerId="ADAL" clId="{E3F6F184-8D15-4A06-9712-01260BB3A212}"/>
    <pc:docChg chg="modSld">
      <pc:chgData name="Tran Ba Nhiem" userId="a3498bf9-589a-4a10-8643-0fbacdf23cf8" providerId="ADAL" clId="{E3F6F184-8D15-4A06-9712-01260BB3A212}" dt="2022-12-07T00:56:26.972" v="0" actId="20577"/>
      <pc:docMkLst>
        <pc:docMk/>
      </pc:docMkLst>
      <pc:sldChg chg="modSp mod">
        <pc:chgData name="Tran Ba Nhiem" userId="a3498bf9-589a-4a10-8643-0fbacdf23cf8" providerId="ADAL" clId="{E3F6F184-8D15-4A06-9712-01260BB3A212}" dt="2022-12-07T00:56:26.972" v="0" actId="20577"/>
        <pc:sldMkLst>
          <pc:docMk/>
          <pc:sldMk cId="547894999" sldId="256"/>
        </pc:sldMkLst>
        <pc:spChg chg="mod">
          <ac:chgData name="Tran Ba Nhiem" userId="a3498bf9-589a-4a10-8643-0fbacdf23cf8" providerId="ADAL" clId="{E3F6F184-8D15-4A06-9712-01260BB3A212}" dt="2022-12-07T00:56:26.972" v="0" actId="20577"/>
          <ac:spMkLst>
            <pc:docMk/>
            <pc:sldMk cId="547894999" sldId="256"/>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42160C-F28E-4BA1-9C65-F1A211D7DD3D}" type="datetimeFigureOut">
              <a:rPr lang="en-US" smtClean="0"/>
              <a:t>07-Dec-22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1C7A6-58D7-46DB-A9B9-1558D6028995}" type="slidenum">
              <a:rPr lang="en-US" smtClean="0"/>
              <a:t>‹#›</a:t>
            </a:fld>
            <a:endParaRPr lang="en-US"/>
          </a:p>
        </p:txBody>
      </p:sp>
    </p:spTree>
    <p:extLst>
      <p:ext uri="{BB962C8B-B14F-4D97-AF65-F5344CB8AC3E}">
        <p14:creationId xmlns:p14="http://schemas.microsoft.com/office/powerpoint/2010/main" val="686941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4D5156"/>
                </a:solidFill>
                <a:effectLst/>
                <a:latin typeface="arial" panose="020B0604020202020204" pitchFamily="34" charset="0"/>
              </a:rPr>
              <a:t>Các thuật toán cấp mã Walsh-Hadamard, Gold và Kasami</a:t>
            </a:r>
            <a:endParaRPr lang="en-US"/>
          </a:p>
        </p:txBody>
      </p:sp>
      <p:sp>
        <p:nvSpPr>
          <p:cNvPr id="4" name="Slide Number Placeholder 3"/>
          <p:cNvSpPr>
            <a:spLocks noGrp="1"/>
          </p:cNvSpPr>
          <p:nvPr>
            <p:ph type="sldNum" sz="quarter" idx="5"/>
          </p:nvPr>
        </p:nvSpPr>
        <p:spPr/>
        <p:txBody>
          <a:bodyPr/>
          <a:lstStyle/>
          <a:p>
            <a:fld id="{6871C7A6-58D7-46DB-A9B9-1558D6028995}" type="slidenum">
              <a:rPr lang="en-US" smtClean="0"/>
              <a:t>23</a:t>
            </a:fld>
            <a:endParaRPr lang="en-US"/>
          </a:p>
        </p:txBody>
      </p:sp>
    </p:spTree>
    <p:extLst>
      <p:ext uri="{BB962C8B-B14F-4D97-AF65-F5344CB8AC3E}">
        <p14:creationId xmlns:p14="http://schemas.microsoft.com/office/powerpoint/2010/main" val="426341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849FE8A-7383-4826-AD02-41F43C7B7702}" type="datetime1">
              <a:rPr lang="en-US" smtClean="0"/>
              <a:t>07-Dec-22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34403-151E-448B-B6C8-048943FAAD7B}" type="slidenum">
              <a:rPr lang="en-US" smtClean="0"/>
              <a:t>‹#›</a:t>
            </a:fld>
            <a:endParaRPr lang="en-US"/>
          </a:p>
        </p:txBody>
      </p:sp>
    </p:spTree>
    <p:extLst>
      <p:ext uri="{BB962C8B-B14F-4D97-AF65-F5344CB8AC3E}">
        <p14:creationId xmlns:p14="http://schemas.microsoft.com/office/powerpoint/2010/main" val="1881320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884E2-501E-4330-9286-B5D584C7EE01}" type="datetime1">
              <a:rPr lang="en-US" smtClean="0"/>
              <a:t>07-Dec-22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34403-151E-448B-B6C8-048943FAAD7B}" type="slidenum">
              <a:rPr lang="en-US" smtClean="0"/>
              <a:t>‹#›</a:t>
            </a:fld>
            <a:endParaRPr lang="en-US"/>
          </a:p>
        </p:txBody>
      </p:sp>
    </p:spTree>
    <p:extLst>
      <p:ext uri="{BB962C8B-B14F-4D97-AF65-F5344CB8AC3E}">
        <p14:creationId xmlns:p14="http://schemas.microsoft.com/office/powerpoint/2010/main" val="619377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F92047-57D0-4BCD-8FF6-2DE4AE686A0B}" type="datetime1">
              <a:rPr lang="en-US" smtClean="0"/>
              <a:t>07-Dec-22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34403-151E-448B-B6C8-048943FAAD7B}" type="slidenum">
              <a:rPr lang="en-US" smtClean="0"/>
              <a:t>‹#›</a:t>
            </a:fld>
            <a:endParaRPr lang="en-US"/>
          </a:p>
        </p:txBody>
      </p:sp>
    </p:spTree>
    <p:extLst>
      <p:ext uri="{BB962C8B-B14F-4D97-AF65-F5344CB8AC3E}">
        <p14:creationId xmlns:p14="http://schemas.microsoft.com/office/powerpoint/2010/main" val="1918505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4FEC32-DD0A-44DD-BB2C-9A39195B1454}" type="datetime1">
              <a:rPr lang="en-US" smtClean="0"/>
              <a:t>07-Dec-22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34403-151E-448B-B6C8-048943FAAD7B}" type="slidenum">
              <a:rPr lang="en-US" smtClean="0"/>
              <a:t>‹#›</a:t>
            </a:fld>
            <a:endParaRPr lang="en-US"/>
          </a:p>
        </p:txBody>
      </p:sp>
    </p:spTree>
    <p:extLst>
      <p:ext uri="{BB962C8B-B14F-4D97-AF65-F5344CB8AC3E}">
        <p14:creationId xmlns:p14="http://schemas.microsoft.com/office/powerpoint/2010/main" val="3670435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0C690E-92EA-4D1B-A836-F8F50F1472F4}" type="datetime1">
              <a:rPr lang="en-US" smtClean="0"/>
              <a:t>07-Dec-22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34403-151E-448B-B6C8-048943FAAD7B}" type="slidenum">
              <a:rPr lang="en-US" smtClean="0"/>
              <a:t>‹#›</a:t>
            </a:fld>
            <a:endParaRPr lang="en-US"/>
          </a:p>
        </p:txBody>
      </p:sp>
    </p:spTree>
    <p:extLst>
      <p:ext uri="{BB962C8B-B14F-4D97-AF65-F5344CB8AC3E}">
        <p14:creationId xmlns:p14="http://schemas.microsoft.com/office/powerpoint/2010/main" val="581627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7CB0C6-FF7D-4D4E-B34F-32E5B8189737}" type="datetime1">
              <a:rPr lang="en-US" smtClean="0"/>
              <a:t>07-Dec-22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634403-151E-448B-B6C8-048943FAAD7B}" type="slidenum">
              <a:rPr lang="en-US" smtClean="0"/>
              <a:t>‹#›</a:t>
            </a:fld>
            <a:endParaRPr lang="en-US"/>
          </a:p>
        </p:txBody>
      </p:sp>
    </p:spTree>
    <p:extLst>
      <p:ext uri="{BB962C8B-B14F-4D97-AF65-F5344CB8AC3E}">
        <p14:creationId xmlns:p14="http://schemas.microsoft.com/office/powerpoint/2010/main" val="2550552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A4842F-1C3C-48C9-8D99-D662CBFB4854}" type="datetime1">
              <a:rPr lang="en-US" smtClean="0"/>
              <a:t>07-Dec-22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634403-151E-448B-B6C8-048943FAAD7B}" type="slidenum">
              <a:rPr lang="en-US" smtClean="0"/>
              <a:t>‹#›</a:t>
            </a:fld>
            <a:endParaRPr lang="en-US"/>
          </a:p>
        </p:txBody>
      </p:sp>
    </p:spTree>
    <p:extLst>
      <p:ext uri="{BB962C8B-B14F-4D97-AF65-F5344CB8AC3E}">
        <p14:creationId xmlns:p14="http://schemas.microsoft.com/office/powerpoint/2010/main" val="424008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235769-3304-42C7-A7C0-47171F615F96}" type="datetime1">
              <a:rPr lang="en-US" smtClean="0"/>
              <a:t>07-Dec-22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634403-151E-448B-B6C8-048943FAAD7B}" type="slidenum">
              <a:rPr lang="en-US" smtClean="0"/>
              <a:t>‹#›</a:t>
            </a:fld>
            <a:endParaRPr lang="en-US"/>
          </a:p>
        </p:txBody>
      </p:sp>
    </p:spTree>
    <p:extLst>
      <p:ext uri="{BB962C8B-B14F-4D97-AF65-F5344CB8AC3E}">
        <p14:creationId xmlns:p14="http://schemas.microsoft.com/office/powerpoint/2010/main" val="80827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A43464-9A55-4F6B-B7B2-ED6848265A82}" type="datetime1">
              <a:rPr lang="en-US" smtClean="0"/>
              <a:t>07-Dec-22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634403-151E-448B-B6C8-048943FAAD7B}" type="slidenum">
              <a:rPr lang="en-US" smtClean="0"/>
              <a:t>‹#›</a:t>
            </a:fld>
            <a:endParaRPr lang="en-US"/>
          </a:p>
        </p:txBody>
      </p:sp>
    </p:spTree>
    <p:extLst>
      <p:ext uri="{BB962C8B-B14F-4D97-AF65-F5344CB8AC3E}">
        <p14:creationId xmlns:p14="http://schemas.microsoft.com/office/powerpoint/2010/main" val="280793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B8C2A6-ED94-4849-81D5-3A77A62E60E0}" type="datetime1">
              <a:rPr lang="en-US" smtClean="0"/>
              <a:t>07-Dec-22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634403-151E-448B-B6C8-048943FAAD7B}" type="slidenum">
              <a:rPr lang="en-US" smtClean="0"/>
              <a:t>‹#›</a:t>
            </a:fld>
            <a:endParaRPr lang="en-US"/>
          </a:p>
        </p:txBody>
      </p:sp>
    </p:spTree>
    <p:extLst>
      <p:ext uri="{BB962C8B-B14F-4D97-AF65-F5344CB8AC3E}">
        <p14:creationId xmlns:p14="http://schemas.microsoft.com/office/powerpoint/2010/main" val="1084869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4757FC-6BC7-490D-B697-9A50ADC8E26B}" type="datetime1">
              <a:rPr lang="en-US" smtClean="0"/>
              <a:t>07-Dec-22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634403-151E-448B-B6C8-048943FAAD7B}" type="slidenum">
              <a:rPr lang="en-US" smtClean="0"/>
              <a:t>‹#›</a:t>
            </a:fld>
            <a:endParaRPr lang="en-US"/>
          </a:p>
        </p:txBody>
      </p:sp>
    </p:spTree>
    <p:extLst>
      <p:ext uri="{BB962C8B-B14F-4D97-AF65-F5344CB8AC3E}">
        <p14:creationId xmlns:p14="http://schemas.microsoft.com/office/powerpoint/2010/main" val="2093399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936B6-857F-40FC-A5FB-BC52A1FCB6CB}" type="datetime1">
              <a:rPr lang="en-US" smtClean="0"/>
              <a:t>07-Dec-22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634403-151E-448B-B6C8-048943FAAD7B}" type="slidenum">
              <a:rPr lang="en-US" smtClean="0"/>
              <a:t>‹#›</a:t>
            </a:fld>
            <a:endParaRPr lang="en-US"/>
          </a:p>
        </p:txBody>
      </p:sp>
    </p:spTree>
    <p:extLst>
      <p:ext uri="{BB962C8B-B14F-4D97-AF65-F5344CB8AC3E}">
        <p14:creationId xmlns:p14="http://schemas.microsoft.com/office/powerpoint/2010/main" val="828334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090663"/>
          </a:xfrm>
        </p:spPr>
        <p:txBody>
          <a:bodyPr>
            <a:normAutofit fontScale="90000"/>
          </a:bodyPr>
          <a:lstStyle/>
          <a:p>
            <a:r>
              <a:rPr lang="en-US"/>
              <a:t>CHƯƠNG 7</a:t>
            </a:r>
            <a:br>
              <a:rPr lang="en-US"/>
            </a:br>
            <a:r>
              <a:rPr lang="en-US"/>
              <a:t>HỆ THỐNG ĐIỆN THOẠI </a:t>
            </a:r>
            <a:br>
              <a:rPr lang="en-US"/>
            </a:br>
            <a:r>
              <a:rPr lang="en-US"/>
              <a:t>VÔ TUYẾN</a:t>
            </a:r>
          </a:p>
        </p:txBody>
      </p:sp>
      <p:sp>
        <p:nvSpPr>
          <p:cNvPr id="3" name="Subtitle 2"/>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BF0B9CCA-3C42-7EEB-DD72-5592F23BCE6A}"/>
              </a:ext>
            </a:extLst>
          </p:cNvPr>
          <p:cNvSpPr>
            <a:spLocks noGrp="1"/>
          </p:cNvSpPr>
          <p:nvPr>
            <p:ph type="sldNum" sz="quarter" idx="12"/>
          </p:nvPr>
        </p:nvSpPr>
        <p:spPr/>
        <p:txBody>
          <a:bodyPr/>
          <a:lstStyle/>
          <a:p>
            <a:fld id="{60634403-151E-448B-B6C8-048943FAAD7B}" type="slidenum">
              <a:rPr lang="en-US" smtClean="0"/>
              <a:t>1</a:t>
            </a:fld>
            <a:endParaRPr lang="en-US"/>
          </a:p>
        </p:txBody>
      </p:sp>
    </p:spTree>
    <p:extLst>
      <p:ext uri="{BB962C8B-B14F-4D97-AF65-F5344CB8AC3E}">
        <p14:creationId xmlns:p14="http://schemas.microsoft.com/office/powerpoint/2010/main" val="547894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Quản lý cuộc gọi AMPS</a:t>
            </a:r>
          </a:p>
        </p:txBody>
      </p:sp>
      <p:sp>
        <p:nvSpPr>
          <p:cNvPr id="3" name="Content Placeholder 2"/>
          <p:cNvSpPr>
            <a:spLocks noGrp="1"/>
          </p:cNvSpPr>
          <p:nvPr>
            <p:ph idx="1"/>
          </p:nvPr>
        </p:nvSpPr>
        <p:spPr/>
        <p:txBody>
          <a:bodyPr/>
          <a:lstStyle/>
          <a:p>
            <a:r>
              <a:rPr lang="en-US"/>
              <a:t>Nếu đụng độ xảy ra, thử gọi lại sau</a:t>
            </a:r>
          </a:p>
          <a:p>
            <a:r>
              <a:rPr lang="en-US"/>
              <a:t>Khi nhận được yêu cầu BS thông báo cho MSTO</a:t>
            </a:r>
          </a:p>
          <a:p>
            <a:r>
              <a:rPr lang="en-US"/>
              <a:t>Nếu điện thoại được gọi của MSTO đó, MSTO sẽ tìm kênh rảnh để cấp phát cho cuộc gọi này</a:t>
            </a:r>
          </a:p>
        </p:txBody>
      </p:sp>
      <p:sp>
        <p:nvSpPr>
          <p:cNvPr id="4" name="Slide Number Placeholder 3">
            <a:extLst>
              <a:ext uri="{FF2B5EF4-FFF2-40B4-BE49-F238E27FC236}">
                <a16:creationId xmlns:a16="http://schemas.microsoft.com/office/drawing/2014/main" id="{065D5BFD-12C6-A73F-2CF7-02A0485C2359}"/>
              </a:ext>
            </a:extLst>
          </p:cNvPr>
          <p:cNvSpPr>
            <a:spLocks noGrp="1"/>
          </p:cNvSpPr>
          <p:nvPr>
            <p:ph type="sldNum" sz="quarter" idx="12"/>
          </p:nvPr>
        </p:nvSpPr>
        <p:spPr/>
        <p:txBody>
          <a:bodyPr/>
          <a:lstStyle/>
          <a:p>
            <a:fld id="{60634403-151E-448B-B6C8-048943FAAD7B}" type="slidenum">
              <a:rPr lang="en-US" smtClean="0"/>
              <a:t>10</a:t>
            </a:fld>
            <a:endParaRPr lang="en-US"/>
          </a:p>
        </p:txBody>
      </p:sp>
    </p:spTree>
    <p:extLst>
      <p:ext uri="{BB962C8B-B14F-4D97-AF65-F5344CB8AC3E}">
        <p14:creationId xmlns:p14="http://schemas.microsoft.com/office/powerpoint/2010/main" val="4245377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Second-Generation Mobile Phones: Digital Voice</a:t>
            </a:r>
          </a:p>
        </p:txBody>
      </p:sp>
      <p:sp>
        <p:nvSpPr>
          <p:cNvPr id="3" name="Content Placeholder 2"/>
          <p:cNvSpPr>
            <a:spLocks noGrp="1"/>
          </p:cNvSpPr>
          <p:nvPr>
            <p:ph idx="1"/>
          </p:nvPr>
        </p:nvSpPr>
        <p:spPr/>
        <p:txBody>
          <a:bodyPr/>
          <a:lstStyle/>
          <a:p>
            <a:r>
              <a:rPr lang="en-US"/>
              <a:t>1G – tín hiệu analog </a:t>
            </a:r>
          </a:p>
          <a:p>
            <a:r>
              <a:rPr lang="en-US"/>
              <a:t>2G - tín hiệu digital</a:t>
            </a:r>
          </a:p>
          <a:p>
            <a:r>
              <a:rPr lang="en-US"/>
              <a:t>4 hệ thống đang sử dụng:</a:t>
            </a:r>
          </a:p>
          <a:p>
            <a:pPr lvl="1"/>
            <a:r>
              <a:rPr lang="en-US"/>
              <a:t>D-AMPS</a:t>
            </a:r>
          </a:p>
          <a:p>
            <a:pPr lvl="1"/>
            <a:r>
              <a:rPr lang="en-US"/>
              <a:t>GSM</a:t>
            </a:r>
          </a:p>
          <a:p>
            <a:pPr lvl="1"/>
            <a:r>
              <a:rPr lang="en-US"/>
              <a:t>CDMA</a:t>
            </a:r>
          </a:p>
          <a:p>
            <a:pPr lvl="1"/>
            <a:r>
              <a:rPr lang="en-US"/>
              <a:t>PDC</a:t>
            </a:r>
          </a:p>
        </p:txBody>
      </p:sp>
      <p:sp>
        <p:nvSpPr>
          <p:cNvPr id="4" name="Slide Number Placeholder 3">
            <a:extLst>
              <a:ext uri="{FF2B5EF4-FFF2-40B4-BE49-F238E27FC236}">
                <a16:creationId xmlns:a16="http://schemas.microsoft.com/office/drawing/2014/main" id="{A3544013-D57A-BE73-16E2-7ABDFAB83A9E}"/>
              </a:ext>
            </a:extLst>
          </p:cNvPr>
          <p:cNvSpPr>
            <a:spLocks noGrp="1"/>
          </p:cNvSpPr>
          <p:nvPr>
            <p:ph type="sldNum" sz="quarter" idx="12"/>
          </p:nvPr>
        </p:nvSpPr>
        <p:spPr/>
        <p:txBody>
          <a:bodyPr/>
          <a:lstStyle/>
          <a:p>
            <a:fld id="{60634403-151E-448B-B6C8-048943FAAD7B}" type="slidenum">
              <a:rPr lang="en-US" smtClean="0"/>
              <a:t>11</a:t>
            </a:fld>
            <a:endParaRPr lang="en-US"/>
          </a:p>
        </p:txBody>
      </p:sp>
    </p:spTree>
    <p:extLst>
      <p:ext uri="{BB962C8B-B14F-4D97-AF65-F5344CB8AC3E}">
        <p14:creationId xmlns:p14="http://schemas.microsoft.com/office/powerpoint/2010/main" val="3777842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D-AMPS—The Digital Advanced Mobile Phone System</a:t>
            </a:r>
          </a:p>
        </p:txBody>
      </p:sp>
      <p:sp>
        <p:nvSpPr>
          <p:cNvPr id="3" name="Content Placeholder 2"/>
          <p:cNvSpPr>
            <a:spLocks noGrp="1"/>
          </p:cNvSpPr>
          <p:nvPr>
            <p:ph idx="1"/>
          </p:nvPr>
        </p:nvSpPr>
        <p:spPr/>
        <p:txBody>
          <a:bodyPr>
            <a:normAutofit/>
          </a:bodyPr>
          <a:lstStyle/>
          <a:p>
            <a:r>
              <a:rPr lang="en-US"/>
              <a:t>D-AMPS là thế hệ 2 của AMPS và hoàn toàn dùng digital</a:t>
            </a:r>
          </a:p>
          <a:p>
            <a:r>
              <a:rPr lang="en-US"/>
              <a:t>D-AMPS dùng các kênh 30kHz </a:t>
            </a:r>
          </a:p>
          <a:p>
            <a:r>
              <a:rPr lang="en-US"/>
              <a:t>Các kênh dòng lên (upstream) có dải tần từ 1850–1910 MHz </a:t>
            </a:r>
          </a:p>
          <a:p>
            <a:r>
              <a:rPr lang="en-US"/>
              <a:t>Các kênh dòng xuống (downstream) có dải tần từ 1930–1990 MHz</a:t>
            </a:r>
          </a:p>
        </p:txBody>
      </p:sp>
      <p:sp>
        <p:nvSpPr>
          <p:cNvPr id="4" name="Slide Number Placeholder 3">
            <a:extLst>
              <a:ext uri="{FF2B5EF4-FFF2-40B4-BE49-F238E27FC236}">
                <a16:creationId xmlns:a16="http://schemas.microsoft.com/office/drawing/2014/main" id="{B5D89AE3-902C-B499-F46B-519332580CB1}"/>
              </a:ext>
            </a:extLst>
          </p:cNvPr>
          <p:cNvSpPr>
            <a:spLocks noGrp="1"/>
          </p:cNvSpPr>
          <p:nvPr>
            <p:ph type="sldNum" sz="quarter" idx="12"/>
          </p:nvPr>
        </p:nvSpPr>
        <p:spPr/>
        <p:txBody>
          <a:bodyPr/>
          <a:lstStyle/>
          <a:p>
            <a:fld id="{60634403-151E-448B-B6C8-048943FAAD7B}" type="slidenum">
              <a:rPr lang="en-US" smtClean="0"/>
              <a:t>12</a:t>
            </a:fld>
            <a:endParaRPr lang="en-US"/>
          </a:p>
        </p:txBody>
      </p:sp>
    </p:spTree>
    <p:extLst>
      <p:ext uri="{BB962C8B-B14F-4D97-AF65-F5344CB8AC3E}">
        <p14:creationId xmlns:p14="http://schemas.microsoft.com/office/powerpoint/2010/main" val="1610960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D-AMPS—The Digital Advanced Mobile Phone System</a:t>
            </a:r>
          </a:p>
        </p:txBody>
      </p:sp>
      <p:sp>
        <p:nvSpPr>
          <p:cNvPr id="3" name="Content Placeholder 2"/>
          <p:cNvSpPr>
            <a:spLocks noGrp="1"/>
          </p:cNvSpPr>
          <p:nvPr>
            <p:ph idx="1"/>
          </p:nvPr>
        </p:nvSpPr>
        <p:spPr/>
        <p:txBody>
          <a:bodyPr>
            <a:normAutofit/>
          </a:bodyPr>
          <a:lstStyle/>
          <a:p>
            <a:r>
              <a:rPr lang="en-US"/>
              <a:t>Tín hiệu tiếng nói từ phone được số hóa và nén trước khi gửi đi</a:t>
            </a:r>
          </a:p>
          <a:p>
            <a:r>
              <a:rPr lang="en-US"/>
              <a:t>Việc nén được tính toán sao cho tín hiệu gửi được trên đường truyền 56-kbps PCM, thành 8 kbps hoặc ít hơn</a:t>
            </a:r>
          </a:p>
          <a:p>
            <a:r>
              <a:rPr lang="en-US"/>
              <a:t>Quá trình nén xảy ra ngay tại phone chứ không phải tại BS để giảm thiểu số lượng bit phải truyền</a:t>
            </a:r>
          </a:p>
          <a:p>
            <a:endParaRPr lang="en-US"/>
          </a:p>
        </p:txBody>
      </p:sp>
      <p:sp>
        <p:nvSpPr>
          <p:cNvPr id="4" name="Slide Number Placeholder 3">
            <a:extLst>
              <a:ext uri="{FF2B5EF4-FFF2-40B4-BE49-F238E27FC236}">
                <a16:creationId xmlns:a16="http://schemas.microsoft.com/office/drawing/2014/main" id="{0143E244-3926-2B8D-2157-4930A1544CB5}"/>
              </a:ext>
            </a:extLst>
          </p:cNvPr>
          <p:cNvSpPr>
            <a:spLocks noGrp="1"/>
          </p:cNvSpPr>
          <p:nvPr>
            <p:ph type="sldNum" sz="quarter" idx="12"/>
          </p:nvPr>
        </p:nvSpPr>
        <p:spPr/>
        <p:txBody>
          <a:bodyPr/>
          <a:lstStyle/>
          <a:p>
            <a:fld id="{60634403-151E-448B-B6C8-048943FAAD7B}" type="slidenum">
              <a:rPr lang="en-US" smtClean="0"/>
              <a:t>13</a:t>
            </a:fld>
            <a:endParaRPr lang="en-US"/>
          </a:p>
        </p:txBody>
      </p:sp>
    </p:spTree>
    <p:extLst>
      <p:ext uri="{BB962C8B-B14F-4D97-AF65-F5344CB8AC3E}">
        <p14:creationId xmlns:p14="http://schemas.microsoft.com/office/powerpoint/2010/main" val="2837933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D-AMPS—The Digital Advanced Mobile Phone System</a:t>
            </a:r>
          </a:p>
        </p:txBody>
      </p:sp>
      <p:sp>
        <p:nvSpPr>
          <p:cNvPr id="3" name="Content Placeholder 2"/>
          <p:cNvSpPr>
            <a:spLocks noGrp="1"/>
          </p:cNvSpPr>
          <p:nvPr>
            <p:ph idx="1"/>
          </p:nvPr>
        </p:nvSpPr>
        <p:spPr>
          <a:xfrm>
            <a:off x="457200" y="4869160"/>
            <a:ext cx="8229600" cy="1800200"/>
          </a:xfrm>
        </p:spPr>
        <p:txBody>
          <a:bodyPr>
            <a:normAutofit fontScale="85000" lnSpcReduction="20000"/>
          </a:bodyPr>
          <a:lstStyle/>
          <a:p>
            <a:pPr marL="0" indent="0">
              <a:buNone/>
            </a:pPr>
            <a:r>
              <a:rPr lang="en-US"/>
              <a:t>Hình a) minh họa hệ thống với 3 user</a:t>
            </a:r>
          </a:p>
          <a:p>
            <a:pPr marL="0" indent="0">
              <a:buNone/>
            </a:pPr>
            <a:r>
              <a:rPr lang="en-US"/>
              <a:t>Hình b) minh họa hệ thống với 6 user</a:t>
            </a:r>
          </a:p>
          <a:p>
            <a:pPr marL="0" indent="0">
              <a:buNone/>
            </a:pPr>
            <a:r>
              <a:rPr lang="en-US"/>
              <a:t>Tốc độ 25 frame/s hoặc 40 ms/frame</a:t>
            </a:r>
          </a:p>
          <a:p>
            <a:pPr marL="0" indent="0">
              <a:buNone/>
            </a:pPr>
            <a:r>
              <a:rPr lang="en-US"/>
              <a:t>Mỗi frame chia thành 6 slot với 6,67 ms/slot</a:t>
            </a:r>
          </a:p>
          <a:p>
            <a:pPr marL="0" indent="0">
              <a:buNone/>
            </a:pP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700808"/>
            <a:ext cx="7600758"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a:extLst>
              <a:ext uri="{FF2B5EF4-FFF2-40B4-BE49-F238E27FC236}">
                <a16:creationId xmlns:a16="http://schemas.microsoft.com/office/drawing/2014/main" id="{52B5AFBA-23C1-092C-EB40-A6F41F55A122}"/>
              </a:ext>
            </a:extLst>
          </p:cNvPr>
          <p:cNvSpPr>
            <a:spLocks noGrp="1"/>
          </p:cNvSpPr>
          <p:nvPr>
            <p:ph type="sldNum" sz="quarter" idx="12"/>
          </p:nvPr>
        </p:nvSpPr>
        <p:spPr/>
        <p:txBody>
          <a:bodyPr/>
          <a:lstStyle/>
          <a:p>
            <a:fld id="{60634403-151E-448B-B6C8-048943FAAD7B}" type="slidenum">
              <a:rPr lang="en-US" smtClean="0"/>
              <a:t>14</a:t>
            </a:fld>
            <a:endParaRPr lang="en-US"/>
          </a:p>
        </p:txBody>
      </p:sp>
    </p:spTree>
    <p:extLst>
      <p:ext uri="{BB962C8B-B14F-4D97-AF65-F5344CB8AC3E}">
        <p14:creationId xmlns:p14="http://schemas.microsoft.com/office/powerpoint/2010/main" val="2222077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D-AMPS so sánh với AMPS</a:t>
            </a:r>
          </a:p>
        </p:txBody>
      </p:sp>
      <p:sp>
        <p:nvSpPr>
          <p:cNvPr id="3" name="Content Placeholder 2"/>
          <p:cNvSpPr>
            <a:spLocks noGrp="1"/>
          </p:cNvSpPr>
          <p:nvPr>
            <p:ph idx="1"/>
          </p:nvPr>
        </p:nvSpPr>
        <p:spPr>
          <a:xfrm>
            <a:off x="457200" y="1556792"/>
            <a:ext cx="8229600" cy="4896544"/>
          </a:xfrm>
        </p:spPr>
        <p:txBody>
          <a:bodyPr>
            <a:normAutofit fontScale="92500" lnSpcReduction="10000"/>
          </a:bodyPr>
          <a:lstStyle/>
          <a:p>
            <a:r>
              <a:rPr lang="en-US"/>
              <a:t>Khác biệt quan trọng là quản lý chuyển cuộc gọi (handoff)</a:t>
            </a:r>
          </a:p>
          <a:p>
            <a:r>
              <a:rPr lang="en-US"/>
              <a:t>Với AMPS: MTSO quản lý hoàn toàn không cần sự hỗ trợ từ thiết bị di động</a:t>
            </a:r>
          </a:p>
          <a:p>
            <a:r>
              <a:rPr lang="en-US"/>
              <a:t>Với D-AMPS: do thiết bị di động có 1/3 thời gian rỗi nên nó dùng những slot này để đo chất lượng đường truyền. Khi phát hiện tín hiệu trên kênh suy giảm, nó phát cảnh báo đến MTSO, MTSO ngắt kết nối hiện tại, chuyển sang BS khác. Tổng thời gian này khoảng 300 ms.</a:t>
            </a:r>
          </a:p>
        </p:txBody>
      </p:sp>
      <p:sp>
        <p:nvSpPr>
          <p:cNvPr id="4" name="Slide Number Placeholder 3">
            <a:extLst>
              <a:ext uri="{FF2B5EF4-FFF2-40B4-BE49-F238E27FC236}">
                <a16:creationId xmlns:a16="http://schemas.microsoft.com/office/drawing/2014/main" id="{92DE6657-EB5D-C637-09F3-B50207682940}"/>
              </a:ext>
            </a:extLst>
          </p:cNvPr>
          <p:cNvSpPr>
            <a:spLocks noGrp="1"/>
          </p:cNvSpPr>
          <p:nvPr>
            <p:ph type="sldNum" sz="quarter" idx="12"/>
          </p:nvPr>
        </p:nvSpPr>
        <p:spPr/>
        <p:txBody>
          <a:bodyPr/>
          <a:lstStyle/>
          <a:p>
            <a:fld id="{60634403-151E-448B-B6C8-048943FAAD7B}" type="slidenum">
              <a:rPr lang="en-US" smtClean="0"/>
              <a:t>15</a:t>
            </a:fld>
            <a:endParaRPr lang="en-US"/>
          </a:p>
        </p:txBody>
      </p:sp>
    </p:spTree>
    <p:extLst>
      <p:ext uri="{BB962C8B-B14F-4D97-AF65-F5344CB8AC3E}">
        <p14:creationId xmlns:p14="http://schemas.microsoft.com/office/powerpoint/2010/main" val="415832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GSM—The Global System for Mobile Communications</a:t>
            </a:r>
          </a:p>
        </p:txBody>
      </p:sp>
      <p:sp>
        <p:nvSpPr>
          <p:cNvPr id="3" name="Content Placeholder 2"/>
          <p:cNvSpPr>
            <a:spLocks noGrp="1"/>
          </p:cNvSpPr>
          <p:nvPr>
            <p:ph idx="1"/>
          </p:nvPr>
        </p:nvSpPr>
        <p:spPr/>
        <p:txBody>
          <a:bodyPr/>
          <a:lstStyle/>
          <a:p>
            <a:r>
              <a:rPr lang="en-US"/>
              <a:t>GSM tương tự D-AMPS:</a:t>
            </a:r>
          </a:p>
          <a:p>
            <a:pPr lvl="1"/>
            <a:r>
              <a:rPr lang="en-US"/>
              <a:t>Hệ thống cellular</a:t>
            </a:r>
          </a:p>
          <a:p>
            <a:pPr lvl="1"/>
            <a:r>
              <a:rPr lang="en-US"/>
              <a:t>Dùng FDM: truyền trên một tần số và nhận ở tần số cao hơn</a:t>
            </a:r>
          </a:p>
          <a:p>
            <a:pPr lvl="1"/>
            <a:r>
              <a:rPr lang="en-US"/>
              <a:t>Một cặp tần số đơn dùng TDM chia thành các slot dùng chung cho nhiều user. </a:t>
            </a:r>
          </a:p>
          <a:p>
            <a:r>
              <a:rPr lang="en-US"/>
              <a:t>GSM khác D-AMPS:</a:t>
            </a:r>
          </a:p>
          <a:p>
            <a:pPr lvl="1"/>
            <a:r>
              <a:rPr lang="en-US"/>
              <a:t>Các kênh GSM có dải tần rộng hơn </a:t>
            </a:r>
            <a:r>
              <a:rPr lang="de-DE"/>
              <a:t>(200 kHz so với 30 kHz) </a:t>
            </a:r>
            <a:r>
              <a:rPr lang="de-DE">
                <a:sym typeface="Wingdings" pitchFamily="2" charset="2"/>
              </a:rPr>
              <a:t> tốc độ truyền nhanh hơn</a:t>
            </a:r>
            <a:endParaRPr lang="en-US"/>
          </a:p>
        </p:txBody>
      </p:sp>
      <p:sp>
        <p:nvSpPr>
          <p:cNvPr id="4" name="Slide Number Placeholder 3">
            <a:extLst>
              <a:ext uri="{FF2B5EF4-FFF2-40B4-BE49-F238E27FC236}">
                <a16:creationId xmlns:a16="http://schemas.microsoft.com/office/drawing/2014/main" id="{6F6B9ACD-C31F-0F88-F15A-758E6C92A9EA}"/>
              </a:ext>
            </a:extLst>
          </p:cNvPr>
          <p:cNvSpPr>
            <a:spLocks noGrp="1"/>
          </p:cNvSpPr>
          <p:nvPr>
            <p:ph type="sldNum" sz="quarter" idx="12"/>
          </p:nvPr>
        </p:nvSpPr>
        <p:spPr/>
        <p:txBody>
          <a:bodyPr/>
          <a:lstStyle/>
          <a:p>
            <a:fld id="{60634403-151E-448B-B6C8-048943FAAD7B}" type="slidenum">
              <a:rPr lang="en-US" smtClean="0"/>
              <a:t>16</a:t>
            </a:fld>
            <a:endParaRPr lang="en-US"/>
          </a:p>
        </p:txBody>
      </p:sp>
    </p:spTree>
    <p:extLst>
      <p:ext uri="{BB962C8B-B14F-4D97-AF65-F5344CB8AC3E}">
        <p14:creationId xmlns:p14="http://schemas.microsoft.com/office/powerpoint/2010/main" val="1845827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GSM</a:t>
            </a:r>
          </a:p>
        </p:txBody>
      </p:sp>
      <p:sp>
        <p:nvSpPr>
          <p:cNvPr id="3" name="Content Placeholder 2"/>
          <p:cNvSpPr>
            <a:spLocks noGrp="1"/>
          </p:cNvSpPr>
          <p:nvPr>
            <p:ph idx="1"/>
          </p:nvPr>
        </p:nvSpPr>
        <p:spPr/>
        <p:txBody>
          <a:bodyPr>
            <a:normAutofit lnSpcReduction="10000"/>
          </a:bodyPr>
          <a:lstStyle/>
          <a:p>
            <a:r>
              <a:rPr lang="en-US"/>
              <a:t>Mỗi hệ thống GSM có 124 cặp kênh đơn</a:t>
            </a:r>
          </a:p>
          <a:p>
            <a:r>
              <a:rPr lang="en-US"/>
              <a:t>Mỗi kênh đơn có dải tần 200 kHz, hỗ trợ 8 kết nối phân biệt (dùng TDM)</a:t>
            </a:r>
          </a:p>
          <a:p>
            <a:r>
              <a:rPr lang="en-US"/>
              <a:t>Mỗi trạm công tác được gán vào 1 time slot trên 1 cặp kênh</a:t>
            </a:r>
          </a:p>
          <a:p>
            <a:r>
              <a:rPr lang="en-US"/>
              <a:t>Do đó có 992 kênh có thể cung cấp cho mỗi cell, tuy nhiên không phải dùng hết tất cả để tránh xung đột tần số với cell lân cận</a:t>
            </a:r>
          </a:p>
        </p:txBody>
      </p:sp>
      <p:sp>
        <p:nvSpPr>
          <p:cNvPr id="4" name="Slide Number Placeholder 3">
            <a:extLst>
              <a:ext uri="{FF2B5EF4-FFF2-40B4-BE49-F238E27FC236}">
                <a16:creationId xmlns:a16="http://schemas.microsoft.com/office/drawing/2014/main" id="{4735A020-AAC7-04E2-5CCC-36A7CE3FD75B}"/>
              </a:ext>
            </a:extLst>
          </p:cNvPr>
          <p:cNvSpPr>
            <a:spLocks noGrp="1"/>
          </p:cNvSpPr>
          <p:nvPr>
            <p:ph type="sldNum" sz="quarter" idx="12"/>
          </p:nvPr>
        </p:nvSpPr>
        <p:spPr/>
        <p:txBody>
          <a:bodyPr/>
          <a:lstStyle/>
          <a:p>
            <a:fld id="{60634403-151E-448B-B6C8-048943FAAD7B}" type="slidenum">
              <a:rPr lang="en-US" smtClean="0"/>
              <a:t>17</a:t>
            </a:fld>
            <a:endParaRPr lang="en-US"/>
          </a:p>
        </p:txBody>
      </p:sp>
    </p:spTree>
    <p:extLst>
      <p:ext uri="{BB962C8B-B14F-4D97-AF65-F5344CB8AC3E}">
        <p14:creationId xmlns:p14="http://schemas.microsoft.com/office/powerpoint/2010/main" val="167052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GSM</a:t>
            </a:r>
          </a:p>
        </p:txBody>
      </p:sp>
      <p:sp>
        <p:nvSpPr>
          <p:cNvPr id="3" name="Content Placeholder 2"/>
          <p:cNvSpPr>
            <a:spLocks noGrp="1"/>
          </p:cNvSpPr>
          <p:nvPr>
            <p:ph idx="1"/>
          </p:nvPr>
        </p:nvSpPr>
        <p:spPr/>
        <p:txBody>
          <a:bodyPr>
            <a:normAutofit/>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8109208"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a:extLst>
              <a:ext uri="{FF2B5EF4-FFF2-40B4-BE49-F238E27FC236}">
                <a16:creationId xmlns:a16="http://schemas.microsoft.com/office/drawing/2014/main" id="{9A84DA78-C024-1231-786F-68340A73E71D}"/>
              </a:ext>
            </a:extLst>
          </p:cNvPr>
          <p:cNvSpPr>
            <a:spLocks noGrp="1"/>
          </p:cNvSpPr>
          <p:nvPr>
            <p:ph type="sldNum" sz="quarter" idx="12"/>
          </p:nvPr>
        </p:nvSpPr>
        <p:spPr/>
        <p:txBody>
          <a:bodyPr/>
          <a:lstStyle/>
          <a:p>
            <a:fld id="{60634403-151E-448B-B6C8-048943FAAD7B}" type="slidenum">
              <a:rPr lang="en-US" smtClean="0"/>
              <a:t>18</a:t>
            </a:fld>
            <a:endParaRPr lang="en-US"/>
          </a:p>
        </p:txBody>
      </p:sp>
    </p:spTree>
    <p:extLst>
      <p:ext uri="{BB962C8B-B14F-4D97-AF65-F5344CB8AC3E}">
        <p14:creationId xmlns:p14="http://schemas.microsoft.com/office/powerpoint/2010/main" val="1456262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GSM</a:t>
            </a:r>
          </a:p>
        </p:txBody>
      </p:sp>
      <p:sp>
        <p:nvSpPr>
          <p:cNvPr id="3" name="Content Placeholder 2"/>
          <p:cNvSpPr>
            <a:spLocks noGrp="1"/>
          </p:cNvSpPr>
          <p:nvPr>
            <p:ph idx="1"/>
          </p:nvPr>
        </p:nvSpPr>
        <p:spPr/>
        <p:txBody>
          <a:bodyPr>
            <a:normAutofit/>
          </a:bodyPr>
          <a:lstStyle/>
          <a:p>
            <a:r>
              <a:rPr lang="en-US"/>
              <a:t>Truyền và nhận không xảy ra trong cùng time slot vì tín hiệu radio GSM không thể làm 2 việc đó đồng thời, nó cần thời gian để chuyển vai trò</a:t>
            </a:r>
          </a:p>
          <a:p>
            <a:r>
              <a:rPr lang="en-US"/>
              <a:t>VD nếu user được gán 890,4/935,4 MHz và time slot 2 muốn truyền đến BS, nó phải dùng slot sau đó 4 time slot (xem hình minh họa, các slot tô đậm)</a:t>
            </a:r>
          </a:p>
        </p:txBody>
      </p:sp>
      <p:sp>
        <p:nvSpPr>
          <p:cNvPr id="4" name="Slide Number Placeholder 3">
            <a:extLst>
              <a:ext uri="{FF2B5EF4-FFF2-40B4-BE49-F238E27FC236}">
                <a16:creationId xmlns:a16="http://schemas.microsoft.com/office/drawing/2014/main" id="{7CA885AF-630E-F82D-D2CD-9445289D6F4D}"/>
              </a:ext>
            </a:extLst>
          </p:cNvPr>
          <p:cNvSpPr>
            <a:spLocks noGrp="1"/>
          </p:cNvSpPr>
          <p:nvPr>
            <p:ph type="sldNum" sz="quarter" idx="12"/>
          </p:nvPr>
        </p:nvSpPr>
        <p:spPr/>
        <p:txBody>
          <a:bodyPr/>
          <a:lstStyle/>
          <a:p>
            <a:fld id="{60634403-151E-448B-B6C8-048943FAAD7B}" type="slidenum">
              <a:rPr lang="en-US" smtClean="0"/>
              <a:t>19</a:t>
            </a:fld>
            <a:endParaRPr lang="en-US"/>
          </a:p>
        </p:txBody>
      </p:sp>
    </p:spTree>
    <p:extLst>
      <p:ext uri="{BB962C8B-B14F-4D97-AF65-F5344CB8AC3E}">
        <p14:creationId xmlns:p14="http://schemas.microsoft.com/office/powerpoint/2010/main" val="1648460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loại</a:t>
            </a:r>
          </a:p>
        </p:txBody>
      </p:sp>
      <p:sp>
        <p:nvSpPr>
          <p:cNvPr id="3" name="Content Placeholder 2"/>
          <p:cNvSpPr>
            <a:spLocks noGrp="1"/>
          </p:cNvSpPr>
          <p:nvPr>
            <p:ph idx="1"/>
          </p:nvPr>
        </p:nvSpPr>
        <p:spPr/>
        <p:txBody>
          <a:bodyPr/>
          <a:lstStyle/>
          <a:p>
            <a:r>
              <a:rPr lang="en-US"/>
              <a:t>Cordless phones: điện thoại không dây</a:t>
            </a:r>
          </a:p>
          <a:p>
            <a:r>
              <a:rPr lang="en-US"/>
              <a:t>Mobile phones: điện thoại di động, còn gọi là cell phones</a:t>
            </a:r>
          </a:p>
        </p:txBody>
      </p:sp>
      <p:sp>
        <p:nvSpPr>
          <p:cNvPr id="4" name="Slide Number Placeholder 3">
            <a:extLst>
              <a:ext uri="{FF2B5EF4-FFF2-40B4-BE49-F238E27FC236}">
                <a16:creationId xmlns:a16="http://schemas.microsoft.com/office/drawing/2014/main" id="{021BD06B-C78A-49E8-2B9D-6FBA2E7C518C}"/>
              </a:ext>
            </a:extLst>
          </p:cNvPr>
          <p:cNvSpPr>
            <a:spLocks noGrp="1"/>
          </p:cNvSpPr>
          <p:nvPr>
            <p:ph type="sldNum" sz="quarter" idx="12"/>
          </p:nvPr>
        </p:nvSpPr>
        <p:spPr/>
        <p:txBody>
          <a:bodyPr/>
          <a:lstStyle/>
          <a:p>
            <a:fld id="{60634403-151E-448B-B6C8-048943FAAD7B}" type="slidenum">
              <a:rPr lang="en-US" smtClean="0"/>
              <a:t>2</a:t>
            </a:fld>
            <a:endParaRPr lang="en-US"/>
          </a:p>
        </p:txBody>
      </p:sp>
    </p:spTree>
    <p:extLst>
      <p:ext uri="{BB962C8B-B14F-4D97-AF65-F5344CB8AC3E}">
        <p14:creationId xmlns:p14="http://schemas.microsoft.com/office/powerpoint/2010/main" val="3566433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GSM</a:t>
            </a:r>
          </a:p>
        </p:txBody>
      </p:sp>
      <p:sp>
        <p:nvSpPr>
          <p:cNvPr id="3" name="Content Placeholder 2"/>
          <p:cNvSpPr>
            <a:spLocks noGrp="1"/>
          </p:cNvSpPr>
          <p:nvPr>
            <p:ph idx="1"/>
          </p:nvPr>
        </p:nvSpPr>
        <p:spPr/>
        <p:txBody>
          <a:bodyPr>
            <a:normAutofit fontScale="92500"/>
          </a:bodyPr>
          <a:lstStyle/>
          <a:p>
            <a:r>
              <a:rPr lang="en-US"/>
              <a:t>Mỗi frame chứa 148 bit, chiếm thời gian 577 µsec (bao gồm dải an toàn 30-µsec sau mỗi slot).</a:t>
            </a:r>
          </a:p>
          <a:p>
            <a:r>
              <a:rPr lang="en-US"/>
              <a:t>Mỗi frame dữ liệu khởi đầu và kết thúc với ba bit 0. Đồng thời chứa 2 trường Information với 57 bit/trường, trong đó có 1 bit điều khiển cho biết trường này là voice hay dữ liệu.</a:t>
            </a:r>
          </a:p>
          <a:p>
            <a:r>
              <a:rPr lang="en-US"/>
              <a:t>Trường Syn dùng để đồng bộ frame giữa bên truyền và bên nhận</a:t>
            </a:r>
          </a:p>
        </p:txBody>
      </p:sp>
      <p:sp>
        <p:nvSpPr>
          <p:cNvPr id="4" name="Slide Number Placeholder 3">
            <a:extLst>
              <a:ext uri="{FF2B5EF4-FFF2-40B4-BE49-F238E27FC236}">
                <a16:creationId xmlns:a16="http://schemas.microsoft.com/office/drawing/2014/main" id="{F9546D18-3719-3A9C-94B3-41783FFEC9CB}"/>
              </a:ext>
            </a:extLst>
          </p:cNvPr>
          <p:cNvSpPr>
            <a:spLocks noGrp="1"/>
          </p:cNvSpPr>
          <p:nvPr>
            <p:ph type="sldNum" sz="quarter" idx="12"/>
          </p:nvPr>
        </p:nvSpPr>
        <p:spPr/>
        <p:txBody>
          <a:bodyPr/>
          <a:lstStyle/>
          <a:p>
            <a:fld id="{60634403-151E-448B-B6C8-048943FAAD7B}" type="slidenum">
              <a:rPr lang="en-US" smtClean="0"/>
              <a:t>20</a:t>
            </a:fld>
            <a:endParaRPr lang="en-US"/>
          </a:p>
        </p:txBody>
      </p:sp>
    </p:spTree>
    <p:extLst>
      <p:ext uri="{BB962C8B-B14F-4D97-AF65-F5344CB8AC3E}">
        <p14:creationId xmlns:p14="http://schemas.microsoft.com/office/powerpoint/2010/main" val="3135498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GSM</a:t>
            </a:r>
          </a:p>
        </p:txBody>
      </p:sp>
      <p:sp>
        <p:nvSpPr>
          <p:cNvPr id="3" name="Content Placeholder 2"/>
          <p:cNvSpPr>
            <a:spLocks noGrp="1"/>
          </p:cNvSpPr>
          <p:nvPr>
            <p:ph idx="1"/>
          </p:nvPr>
        </p:nvSpPr>
        <p:spPr/>
        <p:txBody>
          <a:bodyPr>
            <a:normAutofit/>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12018"/>
            <a:ext cx="8401492" cy="4423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a:extLst>
              <a:ext uri="{FF2B5EF4-FFF2-40B4-BE49-F238E27FC236}">
                <a16:creationId xmlns:a16="http://schemas.microsoft.com/office/drawing/2014/main" id="{0DE1455B-703A-14A0-02BE-79BDCF63C144}"/>
              </a:ext>
            </a:extLst>
          </p:cNvPr>
          <p:cNvSpPr>
            <a:spLocks noGrp="1"/>
          </p:cNvSpPr>
          <p:nvPr>
            <p:ph type="sldNum" sz="quarter" idx="12"/>
          </p:nvPr>
        </p:nvSpPr>
        <p:spPr/>
        <p:txBody>
          <a:bodyPr/>
          <a:lstStyle/>
          <a:p>
            <a:fld id="{60634403-151E-448B-B6C8-048943FAAD7B}" type="slidenum">
              <a:rPr lang="en-US" smtClean="0"/>
              <a:t>21</a:t>
            </a:fld>
            <a:endParaRPr lang="en-US"/>
          </a:p>
        </p:txBody>
      </p:sp>
    </p:spTree>
    <p:extLst>
      <p:ext uri="{BB962C8B-B14F-4D97-AF65-F5344CB8AC3E}">
        <p14:creationId xmlns:p14="http://schemas.microsoft.com/office/powerpoint/2010/main" val="3044751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GSM</a:t>
            </a:r>
          </a:p>
        </p:txBody>
      </p:sp>
      <p:sp>
        <p:nvSpPr>
          <p:cNvPr id="3" name="Content Placeholder 2"/>
          <p:cNvSpPr>
            <a:spLocks noGrp="1"/>
          </p:cNvSpPr>
          <p:nvPr>
            <p:ph idx="1"/>
          </p:nvPr>
        </p:nvSpPr>
        <p:spPr/>
        <p:txBody>
          <a:bodyPr/>
          <a:lstStyle/>
          <a:p>
            <a:r>
              <a:rPr lang="en-US"/>
              <a:t>Mỗi frame truyền trong 547 µsec, nhưng bên truyền chỉ cho phép truyền 1 frame trong mỗi 4,615 msec vì còn phải chia sẻ với 7 trạm khác.</a:t>
            </a:r>
          </a:p>
          <a:p>
            <a:r>
              <a:rPr lang="en-US"/>
              <a:t>Tổng băng thông là 270.833 bps chia đều cho 8 user hay 33,854 kbps/user, trong khi D-AMPS chỉ đạt 16,2 kbps/user</a:t>
            </a:r>
          </a:p>
        </p:txBody>
      </p:sp>
      <p:sp>
        <p:nvSpPr>
          <p:cNvPr id="4" name="Slide Number Placeholder 3">
            <a:extLst>
              <a:ext uri="{FF2B5EF4-FFF2-40B4-BE49-F238E27FC236}">
                <a16:creationId xmlns:a16="http://schemas.microsoft.com/office/drawing/2014/main" id="{A7191267-E170-006B-E5B5-AE9D1A8397B3}"/>
              </a:ext>
            </a:extLst>
          </p:cNvPr>
          <p:cNvSpPr>
            <a:spLocks noGrp="1"/>
          </p:cNvSpPr>
          <p:nvPr>
            <p:ph type="sldNum" sz="quarter" idx="12"/>
          </p:nvPr>
        </p:nvSpPr>
        <p:spPr/>
        <p:txBody>
          <a:bodyPr/>
          <a:lstStyle/>
          <a:p>
            <a:fld id="{60634403-151E-448B-B6C8-048943FAAD7B}" type="slidenum">
              <a:rPr lang="en-US" smtClean="0"/>
              <a:t>22</a:t>
            </a:fld>
            <a:endParaRPr lang="en-US"/>
          </a:p>
        </p:txBody>
      </p:sp>
    </p:spTree>
    <p:extLst>
      <p:ext uri="{BB962C8B-B14F-4D97-AF65-F5344CB8AC3E}">
        <p14:creationId xmlns:p14="http://schemas.microsoft.com/office/powerpoint/2010/main" val="1231707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CDMA—Code Division Multiple Access</a:t>
            </a:r>
          </a:p>
        </p:txBody>
      </p:sp>
      <p:sp>
        <p:nvSpPr>
          <p:cNvPr id="3" name="Content Placeholder 2"/>
          <p:cNvSpPr>
            <a:spLocks noGrp="1"/>
          </p:cNvSpPr>
          <p:nvPr>
            <p:ph idx="1"/>
          </p:nvPr>
        </p:nvSpPr>
        <p:spPr/>
        <p:txBody>
          <a:bodyPr/>
          <a:lstStyle/>
          <a:p>
            <a:r>
              <a:rPr lang="en-US"/>
              <a:t>D-AMPS và GSM dùng TDM, FDM chia dải phổ thành các kênh và mỗi kênh thành các slot.</a:t>
            </a:r>
          </a:p>
          <a:p>
            <a:r>
              <a:rPr lang="en-US"/>
              <a:t>CDMA khác hoàn toàn 2 loại trên: cho phép mỗi user được truyền trên toàn bộ dải phổ và tại mọi thời điểm. Phân biệt các user nhờ lý thuyết mã.</a:t>
            </a:r>
          </a:p>
          <a:p>
            <a:endParaRPr lang="en-US"/>
          </a:p>
        </p:txBody>
      </p:sp>
      <p:sp>
        <p:nvSpPr>
          <p:cNvPr id="4" name="Slide Number Placeholder 3">
            <a:extLst>
              <a:ext uri="{FF2B5EF4-FFF2-40B4-BE49-F238E27FC236}">
                <a16:creationId xmlns:a16="http://schemas.microsoft.com/office/drawing/2014/main" id="{F3ECBEC5-0F29-D649-71D0-DA8125699391}"/>
              </a:ext>
            </a:extLst>
          </p:cNvPr>
          <p:cNvSpPr>
            <a:spLocks noGrp="1"/>
          </p:cNvSpPr>
          <p:nvPr>
            <p:ph type="sldNum" sz="quarter" idx="12"/>
          </p:nvPr>
        </p:nvSpPr>
        <p:spPr/>
        <p:txBody>
          <a:bodyPr/>
          <a:lstStyle/>
          <a:p>
            <a:fld id="{60634403-151E-448B-B6C8-048943FAAD7B}" type="slidenum">
              <a:rPr lang="en-US" smtClean="0"/>
              <a:t>23</a:t>
            </a:fld>
            <a:endParaRPr lang="en-US"/>
          </a:p>
        </p:txBody>
      </p:sp>
    </p:spTree>
    <p:extLst>
      <p:ext uri="{BB962C8B-B14F-4D97-AF65-F5344CB8AC3E}">
        <p14:creationId xmlns:p14="http://schemas.microsoft.com/office/powerpoint/2010/main" val="1428065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CDMA</a:t>
            </a:r>
          </a:p>
        </p:txBody>
      </p:sp>
      <p:sp>
        <p:nvSpPr>
          <p:cNvPr id="3" name="Content Placeholder 2"/>
          <p:cNvSpPr>
            <a:spLocks noGrp="1"/>
          </p:cNvSpPr>
          <p:nvPr>
            <p:ph idx="1"/>
          </p:nvPr>
        </p:nvSpPr>
        <p:spPr/>
        <p:txBody>
          <a:bodyPr>
            <a:normAutofit fontScale="92500" lnSpcReduction="10000"/>
          </a:bodyPr>
          <a:lstStyle/>
          <a:p>
            <a:r>
              <a:rPr lang="en-US"/>
              <a:t>Mỗi bit thời gian chia thành m khoảng ngắn hơn gọi là chips. Thông thường 64 hoặc 128 chips/bit, nhưng trong các ví dụ sau giả sử là 8 chips/bit để cho đơn giản.</a:t>
            </a:r>
          </a:p>
          <a:p>
            <a:r>
              <a:rPr lang="en-US"/>
              <a:t>Mỗi user được gán một mã m-bit gọi là chip sequence duy nhất</a:t>
            </a:r>
          </a:p>
          <a:p>
            <a:r>
              <a:rPr lang="en-US"/>
              <a:t>Muốn gửi bit 1, user phát chip sequence của mình</a:t>
            </a:r>
          </a:p>
          <a:p>
            <a:r>
              <a:rPr lang="en-US"/>
              <a:t>Muốn gửi bit 0, user phát bù 1 của chip sequence của mình</a:t>
            </a:r>
          </a:p>
          <a:p>
            <a:endParaRPr lang="en-US"/>
          </a:p>
        </p:txBody>
      </p:sp>
      <p:sp>
        <p:nvSpPr>
          <p:cNvPr id="4" name="Slide Number Placeholder 3">
            <a:extLst>
              <a:ext uri="{FF2B5EF4-FFF2-40B4-BE49-F238E27FC236}">
                <a16:creationId xmlns:a16="http://schemas.microsoft.com/office/drawing/2014/main" id="{4BE10813-FCCF-0DB9-5FCD-710F349FA132}"/>
              </a:ext>
            </a:extLst>
          </p:cNvPr>
          <p:cNvSpPr>
            <a:spLocks noGrp="1"/>
          </p:cNvSpPr>
          <p:nvPr>
            <p:ph type="sldNum" sz="quarter" idx="12"/>
          </p:nvPr>
        </p:nvSpPr>
        <p:spPr/>
        <p:txBody>
          <a:bodyPr/>
          <a:lstStyle/>
          <a:p>
            <a:fld id="{60634403-151E-448B-B6C8-048943FAAD7B}" type="slidenum">
              <a:rPr lang="en-US" smtClean="0"/>
              <a:t>24</a:t>
            </a:fld>
            <a:endParaRPr lang="en-US"/>
          </a:p>
        </p:txBody>
      </p:sp>
    </p:spTree>
    <p:extLst>
      <p:ext uri="{BB962C8B-B14F-4D97-AF65-F5344CB8AC3E}">
        <p14:creationId xmlns:p14="http://schemas.microsoft.com/office/powerpoint/2010/main" val="141173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CDMA</a:t>
            </a:r>
          </a:p>
        </p:txBody>
      </p:sp>
      <p:sp>
        <p:nvSpPr>
          <p:cNvPr id="3" name="Content Placeholder 2"/>
          <p:cNvSpPr>
            <a:spLocks noGrp="1"/>
          </p:cNvSpPr>
          <p:nvPr>
            <p:ph idx="1"/>
          </p:nvPr>
        </p:nvSpPr>
        <p:spPr/>
        <p:txBody>
          <a:bodyPr>
            <a:normAutofit fontScale="92500" lnSpcReduction="20000"/>
          </a:bodyPr>
          <a:lstStyle/>
          <a:p>
            <a:r>
              <a:rPr lang="en-US"/>
              <a:t>Ví dụ: user A được gán chip sequence 00011011, </a:t>
            </a:r>
          </a:p>
          <a:p>
            <a:pPr lvl="1"/>
            <a:r>
              <a:rPr lang="en-US"/>
              <a:t>muốn gửi bit 1 A phát 00011011 </a:t>
            </a:r>
          </a:p>
          <a:p>
            <a:pPr lvl="1"/>
            <a:r>
              <a:rPr lang="en-US"/>
              <a:t>muốn gửi bit 0 A phát 11100100</a:t>
            </a:r>
          </a:p>
          <a:p>
            <a:r>
              <a:rPr lang="en-US"/>
              <a:t>Nếu ta có dải tần 1-MHz dành cho 100 trạm</a:t>
            </a:r>
          </a:p>
          <a:p>
            <a:pPr lvl="1"/>
            <a:r>
              <a:rPr lang="en-US"/>
              <a:t>Nếu dùng FDM, mỗi trạm được cấp dải tần 10 kHz và có thể gửi 10 kbps (giả sử 1 bit/Hz). </a:t>
            </a:r>
          </a:p>
          <a:p>
            <a:pPr lvl="1"/>
            <a:r>
              <a:rPr lang="en-US"/>
              <a:t>Nếu dùng CDMA, mỗi trạm được dùng 1 MHz, tốc độ 1 megachip/s, trung bình 100 chip/bit thì hiệu suất sử dụng băng thông cao hơn FDM và vấn đề cấp phát kênh cũng được giải phóng</a:t>
            </a:r>
          </a:p>
        </p:txBody>
      </p:sp>
      <p:sp>
        <p:nvSpPr>
          <p:cNvPr id="4" name="Slide Number Placeholder 3">
            <a:extLst>
              <a:ext uri="{FF2B5EF4-FFF2-40B4-BE49-F238E27FC236}">
                <a16:creationId xmlns:a16="http://schemas.microsoft.com/office/drawing/2014/main" id="{CB596860-1F41-FA94-EF22-9F29500F5D9F}"/>
              </a:ext>
            </a:extLst>
          </p:cNvPr>
          <p:cNvSpPr>
            <a:spLocks noGrp="1"/>
          </p:cNvSpPr>
          <p:nvPr>
            <p:ph type="sldNum" sz="quarter" idx="12"/>
          </p:nvPr>
        </p:nvSpPr>
        <p:spPr/>
        <p:txBody>
          <a:bodyPr/>
          <a:lstStyle/>
          <a:p>
            <a:fld id="{60634403-151E-448B-B6C8-048943FAAD7B}" type="slidenum">
              <a:rPr lang="en-US" smtClean="0"/>
              <a:t>25</a:t>
            </a:fld>
            <a:endParaRPr lang="en-US"/>
          </a:p>
        </p:txBody>
      </p:sp>
    </p:spTree>
    <p:extLst>
      <p:ext uri="{BB962C8B-B14F-4D97-AF65-F5344CB8AC3E}">
        <p14:creationId xmlns:p14="http://schemas.microsoft.com/office/powerpoint/2010/main" val="91347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CDMA</a:t>
            </a:r>
          </a:p>
        </p:txBody>
      </p:sp>
      <p:sp>
        <p:nvSpPr>
          <p:cNvPr id="3" name="Content Placeholder 2"/>
          <p:cNvSpPr>
            <a:spLocks noGrp="1"/>
          </p:cNvSpPr>
          <p:nvPr>
            <p:ph idx="1"/>
          </p:nvPr>
        </p:nvSpPr>
        <p:spPr/>
        <p:txBody>
          <a:bodyPr>
            <a:normAutofit/>
          </a:bodyPr>
          <a:lstStyle/>
          <a:p>
            <a:r>
              <a:rPr lang="en-US"/>
              <a:t>Để thuận lợi với biểu diễn ký pháp lưỡng cực, bit 0 được ghi là -1, bit 1 là +1</a:t>
            </a:r>
          </a:p>
          <a:p>
            <a:r>
              <a:rPr lang="en-US"/>
              <a:t>Như vậy bit 1 của user A ở trên sẽ được biểu diễn là (-1 -1 -1 +1 +1 -1 +1 +1)</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4005064"/>
            <a:ext cx="5703792"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59632" y="5877272"/>
            <a:ext cx="6351864" cy="646331"/>
          </a:xfrm>
          <a:prstGeom prst="rect">
            <a:avLst/>
          </a:prstGeom>
          <a:noFill/>
        </p:spPr>
        <p:txBody>
          <a:bodyPr wrap="square" rtlCol="0">
            <a:spAutoFit/>
          </a:bodyPr>
          <a:lstStyle/>
          <a:p>
            <a:r>
              <a:rPr lang="en-US"/>
              <a:t>Hình a) mô tả các Binary chip sequence cho 4 trạm</a:t>
            </a:r>
          </a:p>
          <a:p>
            <a:r>
              <a:rPr lang="en-US"/>
              <a:t>Hình b) mô tả các Bipolar chip sequence cho 4 trạm trên</a:t>
            </a:r>
          </a:p>
        </p:txBody>
      </p:sp>
      <p:sp>
        <p:nvSpPr>
          <p:cNvPr id="5" name="Slide Number Placeholder 4">
            <a:extLst>
              <a:ext uri="{FF2B5EF4-FFF2-40B4-BE49-F238E27FC236}">
                <a16:creationId xmlns:a16="http://schemas.microsoft.com/office/drawing/2014/main" id="{5787C0AA-F618-F9B3-D6A6-2D8537C928EB}"/>
              </a:ext>
            </a:extLst>
          </p:cNvPr>
          <p:cNvSpPr>
            <a:spLocks noGrp="1"/>
          </p:cNvSpPr>
          <p:nvPr>
            <p:ph type="sldNum" sz="quarter" idx="12"/>
          </p:nvPr>
        </p:nvSpPr>
        <p:spPr/>
        <p:txBody>
          <a:bodyPr/>
          <a:lstStyle/>
          <a:p>
            <a:fld id="{60634403-151E-448B-B6C8-048943FAAD7B}" type="slidenum">
              <a:rPr lang="en-US" smtClean="0"/>
              <a:t>26</a:t>
            </a:fld>
            <a:endParaRPr lang="en-US"/>
          </a:p>
        </p:txBody>
      </p:sp>
    </p:spTree>
    <p:extLst>
      <p:ext uri="{BB962C8B-B14F-4D97-AF65-F5344CB8AC3E}">
        <p14:creationId xmlns:p14="http://schemas.microsoft.com/office/powerpoint/2010/main" val="3304146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CDMA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t>Tất cả các chip sequence đều trực giao với nhau, nghĩa là tích trong (normalized inner product) của chúng bằng 0</a:t>
                </a:r>
              </a:p>
              <a:p>
                <a:r>
                  <a:rPr lang="en-US"/>
                  <a:t>S, T biểu diễn dạng vector cho chip sequence của user S, T thì:</a:t>
                </a:r>
              </a:p>
              <a:p>
                <a:pPr marL="0" indent="0" algn="ctr">
                  <a:buNone/>
                </a:pPr>
                <a:r>
                  <a:rPr lang="en-US"/>
                  <a:t>S </a:t>
                </a:r>
                <a:r>
                  <a:rPr lang="en-US">
                    <a:sym typeface="Symbol"/>
                  </a:rPr>
                  <a:t> T = </a:t>
                </a:r>
                <a14:m>
                  <m:oMath xmlns:m="http://schemas.openxmlformats.org/officeDocument/2006/math">
                    <m:f>
                      <m:fPr>
                        <m:ctrlPr>
                          <a:rPr lang="en-US" i="1" smtClean="0">
                            <a:latin typeface="Cambria Math" panose="02040503050406030204" pitchFamily="18" charset="0"/>
                            <a:sym typeface="Symbol"/>
                          </a:rPr>
                        </m:ctrlPr>
                      </m:fPr>
                      <m:num>
                        <m:r>
                          <a:rPr lang="en-US" b="0" i="1" smtClean="0">
                            <a:latin typeface="Cambria Math"/>
                            <a:sym typeface="Symbol"/>
                          </a:rPr>
                          <m:t>1</m:t>
                        </m:r>
                      </m:num>
                      <m:den>
                        <m:r>
                          <a:rPr lang="en-US" b="0" i="1" smtClean="0">
                            <a:latin typeface="Cambria Math"/>
                            <a:sym typeface="Symbol"/>
                          </a:rPr>
                          <m:t>𝑚</m:t>
                        </m:r>
                      </m:den>
                    </m:f>
                    <m:nary>
                      <m:naryPr>
                        <m:chr m:val="∑"/>
                        <m:ctrlPr>
                          <a:rPr lang="en-US" i="1" smtClean="0">
                            <a:latin typeface="Cambria Math" panose="02040503050406030204" pitchFamily="18" charset="0"/>
                            <a:sym typeface="Symbol"/>
                          </a:rPr>
                        </m:ctrlPr>
                      </m:naryPr>
                      <m:sub>
                        <m:r>
                          <m:rPr>
                            <m:brk m:alnAt="23"/>
                          </m:rPr>
                          <a:rPr lang="en-US" b="0" i="1" smtClean="0">
                            <a:latin typeface="Cambria Math"/>
                            <a:sym typeface="Symbol"/>
                          </a:rPr>
                          <m:t>𝑖</m:t>
                        </m:r>
                        <m:r>
                          <a:rPr lang="en-US" b="0" i="1" smtClean="0">
                            <a:latin typeface="Cambria Math"/>
                            <a:sym typeface="Symbol"/>
                          </a:rPr>
                          <m:t>=1</m:t>
                        </m:r>
                      </m:sub>
                      <m:sup>
                        <m:r>
                          <a:rPr lang="en-US" b="0" i="1" smtClean="0">
                            <a:latin typeface="Cambria Math"/>
                            <a:sym typeface="Symbol"/>
                          </a:rPr>
                          <m:t>𝑚</m:t>
                        </m:r>
                      </m:sup>
                      <m:e>
                        <m:sSub>
                          <m:sSubPr>
                            <m:ctrlPr>
                              <a:rPr lang="en-US" i="1" smtClean="0">
                                <a:latin typeface="Cambria Math" panose="02040503050406030204" pitchFamily="18" charset="0"/>
                                <a:sym typeface="Symbol"/>
                              </a:rPr>
                            </m:ctrlPr>
                          </m:sSubPr>
                          <m:e>
                            <m:r>
                              <a:rPr lang="en-US" b="0" i="1" smtClean="0">
                                <a:latin typeface="Cambria Math"/>
                                <a:sym typeface="Symbol"/>
                              </a:rPr>
                              <m:t>𝑠</m:t>
                            </m:r>
                          </m:e>
                          <m:sub>
                            <m:r>
                              <a:rPr lang="en-US" b="0" i="1" smtClean="0">
                                <a:latin typeface="Cambria Math"/>
                                <a:sym typeface="Symbol"/>
                              </a:rPr>
                              <m:t>𝑖</m:t>
                            </m:r>
                          </m:sub>
                        </m:sSub>
                        <m:sSub>
                          <m:sSubPr>
                            <m:ctrlPr>
                              <a:rPr lang="en-US" i="1">
                                <a:latin typeface="Cambria Math" panose="02040503050406030204" pitchFamily="18" charset="0"/>
                                <a:sym typeface="Symbol"/>
                              </a:rPr>
                            </m:ctrlPr>
                          </m:sSubPr>
                          <m:e>
                            <m:r>
                              <a:rPr lang="en-US" b="0" i="1" smtClean="0">
                                <a:latin typeface="Cambria Math"/>
                                <a:sym typeface="Symbol"/>
                              </a:rPr>
                              <m:t>𝑡</m:t>
                            </m:r>
                          </m:e>
                          <m:sub>
                            <m:r>
                              <a:rPr lang="en-US" i="1">
                                <a:latin typeface="Cambria Math"/>
                                <a:sym typeface="Symbol"/>
                              </a:rPr>
                              <m:t>𝑖</m:t>
                            </m:r>
                          </m:sub>
                        </m:sSub>
                      </m:e>
                    </m:nary>
                  </m:oMath>
                </a14:m>
                <a:r>
                  <a:rPr lang="en-US"/>
                  <a:t> = 0</a:t>
                </a:r>
              </a:p>
              <a:p>
                <a:pPr marL="0" indent="0">
                  <a:buNone/>
                </a:pPr>
                <a:r>
                  <a:rPr lang="en-US"/>
                  <a:t>Với S (s</a:t>
                </a:r>
                <a:r>
                  <a:rPr lang="en-US" baseline="-25000"/>
                  <a:t>1</a:t>
                </a:r>
                <a:r>
                  <a:rPr lang="en-US"/>
                  <a:t>, s</a:t>
                </a:r>
                <a:r>
                  <a:rPr lang="en-US" baseline="-25000"/>
                  <a:t>2</a:t>
                </a:r>
                <a:r>
                  <a:rPr lang="en-US"/>
                  <a:t>, …, s</a:t>
                </a:r>
                <a:r>
                  <a:rPr lang="en-US" baseline="-25000"/>
                  <a:t>m</a:t>
                </a:r>
                <a:r>
                  <a:rPr lang="en-US"/>
                  <a:t>), T(t</a:t>
                </a:r>
                <a:r>
                  <a:rPr lang="en-US" baseline="-25000"/>
                  <a:t>1</a:t>
                </a:r>
                <a:r>
                  <a:rPr lang="en-US"/>
                  <a:t>, t</a:t>
                </a:r>
                <a:r>
                  <a:rPr lang="en-US" baseline="-25000"/>
                  <a:t>2</a:t>
                </a:r>
                <a:r>
                  <a:rPr lang="en-US"/>
                  <a:t>, …, t</a:t>
                </a:r>
                <a:r>
                  <a:rPr lang="en-US" baseline="-25000"/>
                  <a:t>m</a:t>
                </a:r>
                <a:r>
                  <a:rPr lang="en-US"/>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88E4A99-84F4-F642-FB3B-E2DCF7B3720F}"/>
              </a:ext>
            </a:extLst>
          </p:cNvPr>
          <p:cNvSpPr>
            <a:spLocks noGrp="1"/>
          </p:cNvSpPr>
          <p:nvPr>
            <p:ph type="sldNum" sz="quarter" idx="12"/>
          </p:nvPr>
        </p:nvSpPr>
        <p:spPr/>
        <p:txBody>
          <a:bodyPr/>
          <a:lstStyle/>
          <a:p>
            <a:fld id="{60634403-151E-448B-B6C8-048943FAAD7B}" type="slidenum">
              <a:rPr lang="en-US" smtClean="0"/>
              <a:t>27</a:t>
            </a:fld>
            <a:endParaRPr lang="en-US"/>
          </a:p>
        </p:txBody>
      </p:sp>
    </p:spTree>
    <p:extLst>
      <p:ext uri="{BB962C8B-B14F-4D97-AF65-F5344CB8AC3E}">
        <p14:creationId xmlns:p14="http://schemas.microsoft.com/office/powerpoint/2010/main" val="545215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CDMA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sym typeface="Symbol"/>
                  </a:rPr>
                  <a:t>C</a:t>
                </a:r>
                <a:r>
                  <a:rPr lang="en-US"/>
                  <a:t>hú ý một số tính chất sau:</a:t>
                </a:r>
              </a:p>
              <a:p>
                <a:pPr lvl="1"/>
                <a:r>
                  <a:rPr lang="en-US"/>
                  <a:t>Nếu S </a:t>
                </a:r>
                <a:r>
                  <a:rPr lang="en-US">
                    <a:sym typeface="Symbol"/>
                  </a:rPr>
                  <a:t> T = 0 thì </a:t>
                </a:r>
                <a:r>
                  <a:rPr lang="en-US"/>
                  <a:t>S </a:t>
                </a:r>
                <a:r>
                  <a:rPr lang="en-US">
                    <a:sym typeface="Symbol"/>
                  </a:rPr>
                  <a:t> </a:t>
                </a:r>
                <a14:m>
                  <m:oMath xmlns:m="http://schemas.openxmlformats.org/officeDocument/2006/math">
                    <m:bar>
                      <m:barPr>
                        <m:pos m:val="top"/>
                        <m:ctrlPr>
                          <a:rPr lang="en-US" i="1" smtClean="0">
                            <a:latin typeface="Cambria Math" panose="02040503050406030204" pitchFamily="18" charset="0"/>
                            <a:sym typeface="Symbol"/>
                          </a:rPr>
                        </m:ctrlPr>
                      </m:barPr>
                      <m:e>
                        <m:r>
                          <a:rPr lang="en-US" b="0" i="1" smtClean="0">
                            <a:latin typeface="Cambria Math"/>
                            <a:sym typeface="Symbol"/>
                          </a:rPr>
                          <m:t>𝑇</m:t>
                        </m:r>
                      </m:e>
                    </m:bar>
                    <m:r>
                      <a:rPr lang="en-US" b="0" i="0" smtClean="0">
                        <a:latin typeface="Cambria Math"/>
                        <a:sym typeface="Symbol"/>
                      </a:rPr>
                      <m:t> </m:t>
                    </m:r>
                  </m:oMath>
                </a14:m>
                <a:r>
                  <a:rPr lang="en-US">
                    <a:sym typeface="Symbol"/>
                  </a:rPr>
                  <a:t>= 0, với </a:t>
                </a:r>
                <a14:m>
                  <m:oMath xmlns:m="http://schemas.openxmlformats.org/officeDocument/2006/math">
                    <m:bar>
                      <m:barPr>
                        <m:pos m:val="top"/>
                        <m:ctrlPr>
                          <a:rPr lang="en-US" i="1">
                            <a:latin typeface="Cambria Math" panose="02040503050406030204" pitchFamily="18" charset="0"/>
                            <a:sym typeface="Symbol"/>
                          </a:rPr>
                        </m:ctrlPr>
                      </m:barPr>
                      <m:e>
                        <m:r>
                          <a:rPr lang="en-US" i="1">
                            <a:latin typeface="Cambria Math"/>
                            <a:sym typeface="Symbol"/>
                          </a:rPr>
                          <m:t>𝑇</m:t>
                        </m:r>
                      </m:e>
                    </m:bar>
                    <m:r>
                      <a:rPr lang="en-US">
                        <a:latin typeface="Cambria Math"/>
                        <a:sym typeface="Symbol"/>
                      </a:rPr>
                      <m:t> </m:t>
                    </m:r>
                  </m:oMath>
                </a14:m>
                <a:r>
                  <a:rPr lang="en-US">
                    <a:sym typeface="Symbol"/>
                  </a:rPr>
                  <a:t> là </a:t>
                </a:r>
                <a:r>
                  <a:rPr lang="en-US"/>
                  <a:t>bù 1</a:t>
                </a:r>
                <a:r>
                  <a:rPr lang="en-US">
                    <a:sym typeface="Symbol"/>
                  </a:rPr>
                  <a:t> của T</a:t>
                </a:r>
              </a:p>
              <a:p>
                <a:pPr lvl="1"/>
                <a:r>
                  <a:rPr lang="en-US"/>
                  <a:t>S </a:t>
                </a:r>
                <a:r>
                  <a:rPr lang="en-US">
                    <a:sym typeface="Symbol"/>
                  </a:rPr>
                  <a:t> S = 1</a:t>
                </a:r>
              </a:p>
              <a:p>
                <a:pPr lvl="1"/>
                <a:r>
                  <a:rPr lang="en-US"/>
                  <a:t>S </a:t>
                </a:r>
                <a:r>
                  <a:rPr lang="en-US">
                    <a:sym typeface="Symbol"/>
                  </a:rPr>
                  <a:t> </a:t>
                </a:r>
                <a14:m>
                  <m:oMath xmlns:m="http://schemas.openxmlformats.org/officeDocument/2006/math">
                    <m:bar>
                      <m:barPr>
                        <m:pos m:val="top"/>
                        <m:ctrlPr>
                          <a:rPr lang="en-US" i="1">
                            <a:latin typeface="Cambria Math" panose="02040503050406030204" pitchFamily="18" charset="0"/>
                            <a:sym typeface="Symbol"/>
                          </a:rPr>
                        </m:ctrlPr>
                      </m:barPr>
                      <m:e>
                        <m:r>
                          <a:rPr lang="en-US" b="0" i="1" smtClean="0">
                            <a:latin typeface="Cambria Math"/>
                            <a:sym typeface="Symbol"/>
                          </a:rPr>
                          <m:t>𝑆</m:t>
                        </m:r>
                      </m:e>
                    </m:bar>
                    <m:r>
                      <a:rPr lang="en-US">
                        <a:latin typeface="Cambria Math"/>
                        <a:sym typeface="Symbol"/>
                      </a:rPr>
                      <m:t> </m:t>
                    </m:r>
                  </m:oMath>
                </a14:m>
                <a:r>
                  <a:rPr lang="en-US">
                    <a:sym typeface="Symbol"/>
                  </a:rPr>
                  <a:t>= -1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251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691285A-C793-98D2-FA09-AFEB516F91D5}"/>
              </a:ext>
            </a:extLst>
          </p:cNvPr>
          <p:cNvSpPr>
            <a:spLocks noGrp="1"/>
          </p:cNvSpPr>
          <p:nvPr>
            <p:ph type="sldNum" sz="quarter" idx="12"/>
          </p:nvPr>
        </p:nvSpPr>
        <p:spPr/>
        <p:txBody>
          <a:bodyPr/>
          <a:lstStyle/>
          <a:p>
            <a:fld id="{60634403-151E-448B-B6C8-048943FAAD7B}" type="slidenum">
              <a:rPr lang="en-US" smtClean="0"/>
              <a:t>28</a:t>
            </a:fld>
            <a:endParaRPr lang="en-US"/>
          </a:p>
        </p:txBody>
      </p:sp>
    </p:spTree>
    <p:extLst>
      <p:ext uri="{BB962C8B-B14F-4D97-AF65-F5344CB8AC3E}">
        <p14:creationId xmlns:p14="http://schemas.microsoft.com/office/powerpoint/2010/main" val="4212276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CDMA</a:t>
            </a:r>
          </a:p>
        </p:txBody>
      </p:sp>
      <p:sp>
        <p:nvSpPr>
          <p:cNvPr id="3" name="Content Placeholder 2"/>
          <p:cNvSpPr>
            <a:spLocks noGrp="1"/>
          </p:cNvSpPr>
          <p:nvPr>
            <p:ph idx="1"/>
          </p:nvPr>
        </p:nvSpPr>
        <p:spPr/>
        <p:txBody>
          <a:bodyPr/>
          <a:lstStyle/>
          <a:p>
            <a:r>
              <a:rPr lang="en-US"/>
              <a:t>Nếu 2 hoặc nhiều user cùng phát đồng thời thì các tín hiệu lưỡng cực của chúng được cộng tuyến tính với nhau</a:t>
            </a:r>
          </a:p>
          <a:p>
            <a:r>
              <a:rPr lang="en-US"/>
              <a:t>Ví dụ: Cả B và C đều truyền bit 1</a:t>
            </a:r>
          </a:p>
          <a:p>
            <a:pPr marL="0" indent="0">
              <a:buNone/>
            </a:pPr>
            <a:r>
              <a:rPr lang="en-US"/>
              <a:t>     (</a:t>
            </a:r>
            <a:r>
              <a:rPr lang="en-US">
                <a:sym typeface="Symbol"/>
              </a:rPr>
              <a:t></a:t>
            </a:r>
            <a:r>
              <a:rPr lang="en-US"/>
              <a:t>1 </a:t>
            </a:r>
            <a:r>
              <a:rPr lang="en-US">
                <a:sym typeface="Symbol"/>
              </a:rPr>
              <a:t></a:t>
            </a:r>
            <a:r>
              <a:rPr lang="en-US"/>
              <a:t>1 +1 </a:t>
            </a:r>
            <a:r>
              <a:rPr lang="en-US">
                <a:sym typeface="Symbol"/>
              </a:rPr>
              <a:t></a:t>
            </a:r>
            <a:r>
              <a:rPr lang="en-US"/>
              <a:t>1 +1 +1 +1 </a:t>
            </a:r>
            <a:r>
              <a:rPr lang="en-US">
                <a:sym typeface="Symbol"/>
              </a:rPr>
              <a:t></a:t>
            </a:r>
            <a:r>
              <a:rPr lang="en-US"/>
              <a:t>1)</a:t>
            </a:r>
          </a:p>
          <a:p>
            <a:pPr marL="0" indent="0">
              <a:buNone/>
            </a:pPr>
            <a:r>
              <a:rPr lang="en-US"/>
              <a:t> +  (</a:t>
            </a:r>
            <a:r>
              <a:rPr lang="en-US">
                <a:sym typeface="Symbol"/>
              </a:rPr>
              <a:t></a:t>
            </a:r>
            <a:r>
              <a:rPr lang="en-US"/>
              <a:t>1 +1 </a:t>
            </a:r>
            <a:r>
              <a:rPr lang="en-US">
                <a:sym typeface="Symbol"/>
              </a:rPr>
              <a:t>1</a:t>
            </a:r>
            <a:r>
              <a:rPr lang="en-US"/>
              <a:t> +1 +1 +1 </a:t>
            </a:r>
            <a:r>
              <a:rPr lang="en-US">
                <a:sym typeface="Symbol"/>
              </a:rPr>
              <a:t></a:t>
            </a:r>
            <a:r>
              <a:rPr lang="en-US"/>
              <a:t>1 </a:t>
            </a:r>
            <a:r>
              <a:rPr lang="en-US">
                <a:sym typeface="Symbol"/>
              </a:rPr>
              <a:t></a:t>
            </a:r>
            <a:r>
              <a:rPr lang="en-US"/>
              <a:t>1)</a:t>
            </a:r>
          </a:p>
          <a:p>
            <a:pPr marL="0" indent="0">
              <a:buNone/>
            </a:pPr>
            <a:r>
              <a:rPr lang="en-US"/>
              <a:t>     (</a:t>
            </a:r>
            <a:r>
              <a:rPr lang="en-US">
                <a:sym typeface="Symbol"/>
              </a:rPr>
              <a:t></a:t>
            </a:r>
            <a:r>
              <a:rPr lang="en-US"/>
              <a:t>2  0   0   0  +2 +2  0  </a:t>
            </a:r>
            <a:r>
              <a:rPr lang="en-US">
                <a:sym typeface="Symbol"/>
              </a:rPr>
              <a:t></a:t>
            </a:r>
            <a:r>
              <a:rPr lang="en-US"/>
              <a:t>2)</a:t>
            </a:r>
          </a:p>
        </p:txBody>
      </p:sp>
      <p:cxnSp>
        <p:nvCxnSpPr>
          <p:cNvPr id="5" name="Straight Connector 4"/>
          <p:cNvCxnSpPr/>
          <p:nvPr/>
        </p:nvCxnSpPr>
        <p:spPr>
          <a:xfrm>
            <a:off x="1115616" y="4941168"/>
            <a:ext cx="48245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3BBDA7CE-E15B-7553-D396-7D365835F9FF}"/>
              </a:ext>
            </a:extLst>
          </p:cNvPr>
          <p:cNvSpPr>
            <a:spLocks noGrp="1"/>
          </p:cNvSpPr>
          <p:nvPr>
            <p:ph type="sldNum" sz="quarter" idx="12"/>
          </p:nvPr>
        </p:nvSpPr>
        <p:spPr/>
        <p:txBody>
          <a:bodyPr/>
          <a:lstStyle/>
          <a:p>
            <a:fld id="{60634403-151E-448B-B6C8-048943FAAD7B}" type="slidenum">
              <a:rPr lang="en-US" smtClean="0"/>
              <a:t>29</a:t>
            </a:fld>
            <a:endParaRPr lang="en-US"/>
          </a:p>
        </p:txBody>
      </p:sp>
    </p:spTree>
    <p:extLst>
      <p:ext uri="{BB962C8B-B14F-4D97-AF65-F5344CB8AC3E}">
        <p14:creationId xmlns:p14="http://schemas.microsoft.com/office/powerpoint/2010/main" val="2393166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Công nghệ </a:t>
            </a:r>
          </a:p>
        </p:txBody>
      </p:sp>
      <p:sp>
        <p:nvSpPr>
          <p:cNvPr id="3" name="Content Placeholder 2"/>
          <p:cNvSpPr>
            <a:spLocks noGrp="1"/>
          </p:cNvSpPr>
          <p:nvPr>
            <p:ph idx="1"/>
          </p:nvPr>
        </p:nvSpPr>
        <p:spPr/>
        <p:txBody>
          <a:bodyPr/>
          <a:lstStyle/>
          <a:p>
            <a:r>
              <a:rPr lang="en-US"/>
              <a:t>3 loại cơ bản:</a:t>
            </a:r>
          </a:p>
          <a:p>
            <a:pPr lvl="1"/>
            <a:r>
              <a:rPr lang="en-US" b="0">
                <a:effectLst/>
              </a:rPr>
              <a:t>Analog voice</a:t>
            </a:r>
          </a:p>
          <a:p>
            <a:pPr lvl="1"/>
            <a:r>
              <a:rPr lang="en-US" b="0">
                <a:effectLst/>
              </a:rPr>
              <a:t>Digital voice</a:t>
            </a:r>
          </a:p>
          <a:p>
            <a:pPr lvl="1"/>
            <a:r>
              <a:rPr lang="en-US" b="0">
                <a:effectLst/>
              </a:rPr>
              <a:t>Digital voice &amp; data (Internet, e-mail, …)</a:t>
            </a:r>
            <a:endParaRPr lang="en-US"/>
          </a:p>
        </p:txBody>
      </p:sp>
      <p:sp>
        <p:nvSpPr>
          <p:cNvPr id="4" name="Slide Number Placeholder 3">
            <a:extLst>
              <a:ext uri="{FF2B5EF4-FFF2-40B4-BE49-F238E27FC236}">
                <a16:creationId xmlns:a16="http://schemas.microsoft.com/office/drawing/2014/main" id="{E6D4E857-1AEE-4D91-161A-A56EAD98730C}"/>
              </a:ext>
            </a:extLst>
          </p:cNvPr>
          <p:cNvSpPr>
            <a:spLocks noGrp="1"/>
          </p:cNvSpPr>
          <p:nvPr>
            <p:ph type="sldNum" sz="quarter" idx="12"/>
          </p:nvPr>
        </p:nvSpPr>
        <p:spPr/>
        <p:txBody>
          <a:bodyPr/>
          <a:lstStyle/>
          <a:p>
            <a:fld id="{60634403-151E-448B-B6C8-048943FAAD7B}" type="slidenum">
              <a:rPr lang="en-US" smtClean="0"/>
              <a:t>3</a:t>
            </a:fld>
            <a:endParaRPr lang="en-US"/>
          </a:p>
        </p:txBody>
      </p:sp>
    </p:spTree>
    <p:extLst>
      <p:ext uri="{BB962C8B-B14F-4D97-AF65-F5344CB8AC3E}">
        <p14:creationId xmlns:p14="http://schemas.microsoft.com/office/powerpoint/2010/main" val="4219863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CDMA</a:t>
            </a:r>
          </a:p>
        </p:txBody>
      </p:sp>
      <p:sp>
        <p:nvSpPr>
          <p:cNvPr id="3" name="Content Placeholder 2"/>
          <p:cNvSpPr>
            <a:spLocks noGrp="1"/>
          </p:cNvSpPr>
          <p:nvPr>
            <p:ph idx="1"/>
          </p:nvPr>
        </p:nvSpPr>
        <p:spPr/>
        <p:txBody>
          <a:bodyPr/>
          <a:lstStyle/>
          <a:p>
            <a:r>
              <a:rPr lang="en-US">
                <a:sym typeface="Symbol"/>
              </a:rPr>
              <a:t>Bài tập: Các user A, B, C, D đã phát dữ liệu gì trong các trường hợp sau đây?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996952"/>
            <a:ext cx="3641261" cy="2070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a:extLst>
              <a:ext uri="{FF2B5EF4-FFF2-40B4-BE49-F238E27FC236}">
                <a16:creationId xmlns:a16="http://schemas.microsoft.com/office/drawing/2014/main" id="{3E3F26B1-4B90-511E-DCC7-C547656621BB}"/>
              </a:ext>
            </a:extLst>
          </p:cNvPr>
          <p:cNvSpPr>
            <a:spLocks noGrp="1"/>
          </p:cNvSpPr>
          <p:nvPr>
            <p:ph type="sldNum" sz="quarter" idx="12"/>
          </p:nvPr>
        </p:nvSpPr>
        <p:spPr/>
        <p:txBody>
          <a:bodyPr/>
          <a:lstStyle/>
          <a:p>
            <a:fld id="{60634403-151E-448B-B6C8-048943FAAD7B}" type="slidenum">
              <a:rPr lang="en-US" smtClean="0"/>
              <a:t>30</a:t>
            </a:fld>
            <a:endParaRPr lang="en-US"/>
          </a:p>
        </p:txBody>
      </p:sp>
    </p:spTree>
    <p:extLst>
      <p:ext uri="{BB962C8B-B14F-4D97-AF65-F5344CB8AC3E}">
        <p14:creationId xmlns:p14="http://schemas.microsoft.com/office/powerpoint/2010/main" val="1502501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CDMA</a:t>
            </a:r>
          </a:p>
        </p:txBody>
      </p:sp>
      <p:sp>
        <p:nvSpPr>
          <p:cNvPr id="3" name="Content Placeholder 2"/>
          <p:cNvSpPr>
            <a:spLocks noGrp="1"/>
          </p:cNvSpPr>
          <p:nvPr>
            <p:ph idx="1"/>
          </p:nvPr>
        </p:nvSpPr>
        <p:spPr/>
        <p:txBody>
          <a:bodyPr/>
          <a:lstStyle/>
          <a:p>
            <a:r>
              <a:rPr lang="en-US">
                <a:sym typeface="Symbol"/>
              </a:rPr>
              <a:t>Để biết dữ liệu có gửi cho mình không, user A phải biết trước </a:t>
            </a:r>
            <a:r>
              <a:rPr lang="en-US"/>
              <a:t>chip sequence nhận được là S (tổng tuyến tính của các tín hiệu mà các user đã phát)</a:t>
            </a:r>
          </a:p>
          <a:p>
            <a:r>
              <a:rPr lang="en-US">
                <a:sym typeface="Symbol"/>
              </a:rPr>
              <a:t>Tính </a:t>
            </a:r>
            <a:r>
              <a:rPr lang="en-US"/>
              <a:t>A </a:t>
            </a:r>
            <a:r>
              <a:rPr lang="en-US">
                <a:sym typeface="Symbol"/>
              </a:rPr>
              <a:t> S, nếu kết quả:</a:t>
            </a:r>
          </a:p>
          <a:p>
            <a:pPr lvl="1"/>
            <a:r>
              <a:rPr lang="en-US">
                <a:sym typeface="Symbol"/>
              </a:rPr>
              <a:t>Bằng 0: A không được gửi dữ liệu gì cả</a:t>
            </a:r>
          </a:p>
          <a:p>
            <a:pPr lvl="1"/>
            <a:r>
              <a:rPr lang="en-US">
                <a:sym typeface="Symbol"/>
              </a:rPr>
              <a:t>Bằng +1: A được gửi bit 1</a:t>
            </a:r>
          </a:p>
          <a:p>
            <a:pPr lvl="1"/>
            <a:r>
              <a:rPr lang="en-US">
                <a:sym typeface="Symbol"/>
              </a:rPr>
              <a:t>Bằng 1: A được gửi bit 0</a:t>
            </a:r>
          </a:p>
          <a:p>
            <a:pPr lvl="1"/>
            <a:endParaRPr lang="en-US">
              <a:sym typeface="Symbol"/>
            </a:endParaRPr>
          </a:p>
        </p:txBody>
      </p:sp>
      <p:sp>
        <p:nvSpPr>
          <p:cNvPr id="4" name="Slide Number Placeholder 3">
            <a:extLst>
              <a:ext uri="{FF2B5EF4-FFF2-40B4-BE49-F238E27FC236}">
                <a16:creationId xmlns:a16="http://schemas.microsoft.com/office/drawing/2014/main" id="{7043332A-3EE4-ED51-3184-C9AF4DEE3187}"/>
              </a:ext>
            </a:extLst>
          </p:cNvPr>
          <p:cNvSpPr>
            <a:spLocks noGrp="1"/>
          </p:cNvSpPr>
          <p:nvPr>
            <p:ph type="sldNum" sz="quarter" idx="12"/>
          </p:nvPr>
        </p:nvSpPr>
        <p:spPr/>
        <p:txBody>
          <a:bodyPr/>
          <a:lstStyle/>
          <a:p>
            <a:fld id="{60634403-151E-448B-B6C8-048943FAAD7B}" type="slidenum">
              <a:rPr lang="en-US" smtClean="0"/>
              <a:t>31</a:t>
            </a:fld>
            <a:endParaRPr lang="en-US"/>
          </a:p>
        </p:txBody>
      </p:sp>
    </p:spTree>
    <p:extLst>
      <p:ext uri="{BB962C8B-B14F-4D97-AF65-F5344CB8AC3E}">
        <p14:creationId xmlns:p14="http://schemas.microsoft.com/office/powerpoint/2010/main" val="1777275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CDMA</a:t>
            </a:r>
          </a:p>
        </p:txBody>
      </p:sp>
      <p:sp>
        <p:nvSpPr>
          <p:cNvPr id="3" name="Content Placeholder 2"/>
          <p:cNvSpPr>
            <a:spLocks noGrp="1"/>
          </p:cNvSpPr>
          <p:nvPr>
            <p:ph idx="1"/>
          </p:nvPr>
        </p:nvSpPr>
        <p:spPr/>
        <p:txBody>
          <a:bodyPr/>
          <a:lstStyle/>
          <a:p>
            <a:r>
              <a:rPr lang="en-US">
                <a:sym typeface="Symbol"/>
              </a:rPr>
              <a:t>Bài tập: User C nhận được gì trong trường hợp dữ liệu trên đường truyền là S</a:t>
            </a:r>
            <a:r>
              <a:rPr lang="en-US" baseline="-25000">
                <a:sym typeface="Symbol"/>
              </a:rPr>
              <a:t>1</a:t>
            </a:r>
            <a:r>
              <a:rPr lang="en-US">
                <a:sym typeface="Symbol"/>
              </a:rPr>
              <a:t>, S</a:t>
            </a:r>
            <a:r>
              <a:rPr lang="en-US" baseline="-25000">
                <a:sym typeface="Symbol"/>
              </a:rPr>
              <a:t>2</a:t>
            </a:r>
            <a:r>
              <a:rPr lang="en-US">
                <a:sym typeface="Symbol"/>
              </a:rPr>
              <a:t>, …, S</a:t>
            </a:r>
            <a:r>
              <a:rPr lang="en-US" baseline="-25000">
                <a:sym typeface="Symbol"/>
              </a:rPr>
              <a:t>6</a:t>
            </a:r>
            <a:r>
              <a:rPr lang="en-US">
                <a:sym typeface="Symbol"/>
              </a:rPr>
              <a:t>?</a:t>
            </a:r>
          </a:p>
          <a:p>
            <a:r>
              <a:rPr lang="en-US">
                <a:sym typeface="Symbol"/>
              </a:rPr>
              <a:t>Giải:</a:t>
            </a:r>
          </a:p>
          <a:p>
            <a:endParaRPr lang="en-US">
              <a:sym typeface="Symbo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1699" y="3864471"/>
            <a:ext cx="4679238" cy="2084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a:extLst>
              <a:ext uri="{FF2B5EF4-FFF2-40B4-BE49-F238E27FC236}">
                <a16:creationId xmlns:a16="http://schemas.microsoft.com/office/drawing/2014/main" id="{D588C1D4-C78F-8BFB-1387-DFC4312858B7}"/>
              </a:ext>
            </a:extLst>
          </p:cNvPr>
          <p:cNvSpPr>
            <a:spLocks noGrp="1"/>
          </p:cNvSpPr>
          <p:nvPr>
            <p:ph type="sldNum" sz="quarter" idx="12"/>
          </p:nvPr>
        </p:nvSpPr>
        <p:spPr/>
        <p:txBody>
          <a:bodyPr/>
          <a:lstStyle/>
          <a:p>
            <a:fld id="{60634403-151E-448B-B6C8-048943FAAD7B}" type="slidenum">
              <a:rPr lang="en-US" smtClean="0"/>
              <a:t>32</a:t>
            </a:fld>
            <a:endParaRPr lang="en-US"/>
          </a:p>
        </p:txBody>
      </p:sp>
    </p:spTree>
    <p:extLst>
      <p:ext uri="{BB962C8B-B14F-4D97-AF65-F5344CB8AC3E}">
        <p14:creationId xmlns:p14="http://schemas.microsoft.com/office/powerpoint/2010/main" val="334175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50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Third-Generation Mobile Phones: Digital Voice &amp; Data</a:t>
            </a:r>
          </a:p>
        </p:txBody>
      </p:sp>
      <p:sp>
        <p:nvSpPr>
          <p:cNvPr id="3" name="Content Placeholder 2"/>
          <p:cNvSpPr>
            <a:spLocks noGrp="1"/>
          </p:cNvSpPr>
          <p:nvPr>
            <p:ph idx="1"/>
          </p:nvPr>
        </p:nvSpPr>
        <p:spPr/>
        <p:txBody>
          <a:bodyPr>
            <a:normAutofit fontScale="92500" lnSpcReduction="10000"/>
          </a:bodyPr>
          <a:lstStyle/>
          <a:p>
            <a:r>
              <a:rPr lang="en-US"/>
              <a:t>Những thách thức mới:</a:t>
            </a:r>
          </a:p>
          <a:p>
            <a:pPr lvl="1"/>
            <a:r>
              <a:rPr lang="en-US"/>
              <a:t>Lưu thông dữ liệu tăng theo cấp số nhân</a:t>
            </a:r>
          </a:p>
          <a:p>
            <a:pPr lvl="1"/>
            <a:r>
              <a:rPr lang="en-US"/>
              <a:t>Công nghệ số hóa vào lĩnh vực điện thoại, giải trí, ứng dụng máy tính</a:t>
            </a:r>
          </a:p>
          <a:p>
            <a:r>
              <a:rPr lang="en-US"/>
              <a:t>Những dịch vụ cơ bản được đáp ứng:</a:t>
            </a:r>
          </a:p>
          <a:p>
            <a:pPr lvl="1"/>
            <a:r>
              <a:rPr lang="en-US"/>
              <a:t>Chất lượng thoại cao hơn</a:t>
            </a:r>
          </a:p>
          <a:p>
            <a:pPr lvl="1"/>
            <a:r>
              <a:rPr lang="en-US"/>
              <a:t>Truyền thông điệp (thay thế </a:t>
            </a:r>
            <a:r>
              <a:rPr lang="fr-FR"/>
              <a:t>e-mail, fax, SMS, chat,…)</a:t>
            </a:r>
          </a:p>
          <a:p>
            <a:pPr lvl="1"/>
            <a:r>
              <a:rPr lang="fr-FR"/>
              <a:t>Đa phương tiện</a:t>
            </a:r>
          </a:p>
          <a:p>
            <a:pPr lvl="1"/>
            <a:r>
              <a:rPr lang="fr-FR"/>
              <a:t>Internet</a:t>
            </a:r>
            <a:endParaRPr lang="en-US"/>
          </a:p>
        </p:txBody>
      </p:sp>
      <p:sp>
        <p:nvSpPr>
          <p:cNvPr id="4" name="Slide Number Placeholder 3">
            <a:extLst>
              <a:ext uri="{FF2B5EF4-FFF2-40B4-BE49-F238E27FC236}">
                <a16:creationId xmlns:a16="http://schemas.microsoft.com/office/drawing/2014/main" id="{2A291807-B78A-4721-5E18-7CD56202F675}"/>
              </a:ext>
            </a:extLst>
          </p:cNvPr>
          <p:cNvSpPr>
            <a:spLocks noGrp="1"/>
          </p:cNvSpPr>
          <p:nvPr>
            <p:ph type="sldNum" sz="quarter" idx="12"/>
          </p:nvPr>
        </p:nvSpPr>
        <p:spPr/>
        <p:txBody>
          <a:bodyPr/>
          <a:lstStyle/>
          <a:p>
            <a:fld id="{60634403-151E-448B-B6C8-048943FAAD7B}" type="slidenum">
              <a:rPr lang="en-US" smtClean="0"/>
              <a:t>33</a:t>
            </a:fld>
            <a:endParaRPr lang="en-US"/>
          </a:p>
        </p:txBody>
      </p:sp>
    </p:spTree>
    <p:extLst>
      <p:ext uri="{BB962C8B-B14F-4D97-AF65-F5344CB8AC3E}">
        <p14:creationId xmlns:p14="http://schemas.microsoft.com/office/powerpoint/2010/main" val="25223931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Third-Generation Mobile Phones: Digital Voice &amp; Data</a:t>
            </a:r>
          </a:p>
        </p:txBody>
      </p:sp>
      <p:sp>
        <p:nvSpPr>
          <p:cNvPr id="3" name="Content Placeholder 2"/>
          <p:cNvSpPr>
            <a:spLocks noGrp="1"/>
          </p:cNvSpPr>
          <p:nvPr>
            <p:ph idx="1"/>
          </p:nvPr>
        </p:nvSpPr>
        <p:spPr/>
        <p:txBody>
          <a:bodyPr>
            <a:normAutofit/>
          </a:bodyPr>
          <a:lstStyle/>
          <a:p>
            <a:r>
              <a:rPr lang="en-US"/>
              <a:t>W-CDMA (Wideband CDMA), giới thiệu bởi Ericsson. Còn có tên gọi khác tại châu Âu là </a:t>
            </a:r>
            <a:r>
              <a:rPr lang="fr-FR"/>
              <a:t>UMTS (Universal Mobile Telecommunications System)</a:t>
            </a:r>
            <a:endParaRPr lang="en-US"/>
          </a:p>
          <a:p>
            <a:r>
              <a:rPr lang="en-US"/>
              <a:t>CDMA2000, giới thiệu bởi Qualcomm</a:t>
            </a:r>
          </a:p>
          <a:p>
            <a:r>
              <a:rPr lang="en-US"/>
              <a:t>2.5G, như EDGE (Enhanced Data rates for GSM Evolution), GPRS (General Packet Radio Service)</a:t>
            </a:r>
          </a:p>
        </p:txBody>
      </p:sp>
      <p:sp>
        <p:nvSpPr>
          <p:cNvPr id="4" name="Slide Number Placeholder 3">
            <a:extLst>
              <a:ext uri="{FF2B5EF4-FFF2-40B4-BE49-F238E27FC236}">
                <a16:creationId xmlns:a16="http://schemas.microsoft.com/office/drawing/2014/main" id="{CFFC5F89-3F0D-81EE-58D6-22573F38F20C}"/>
              </a:ext>
            </a:extLst>
          </p:cNvPr>
          <p:cNvSpPr>
            <a:spLocks noGrp="1"/>
          </p:cNvSpPr>
          <p:nvPr>
            <p:ph type="sldNum" sz="quarter" idx="12"/>
          </p:nvPr>
        </p:nvSpPr>
        <p:spPr/>
        <p:txBody>
          <a:bodyPr/>
          <a:lstStyle/>
          <a:p>
            <a:fld id="{60634403-151E-448B-B6C8-048943FAAD7B}" type="slidenum">
              <a:rPr lang="en-US" smtClean="0"/>
              <a:t>34</a:t>
            </a:fld>
            <a:endParaRPr lang="en-US"/>
          </a:p>
        </p:txBody>
      </p:sp>
    </p:spTree>
    <p:extLst>
      <p:ext uri="{BB962C8B-B14F-4D97-AF65-F5344CB8AC3E}">
        <p14:creationId xmlns:p14="http://schemas.microsoft.com/office/powerpoint/2010/main" val="2007311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First-Generation Mobile Phones</a:t>
            </a:r>
          </a:p>
        </p:txBody>
      </p:sp>
      <p:sp>
        <p:nvSpPr>
          <p:cNvPr id="3" name="Content Placeholder 2"/>
          <p:cNvSpPr>
            <a:spLocks noGrp="1"/>
          </p:cNvSpPr>
          <p:nvPr>
            <p:ph idx="1"/>
          </p:nvPr>
        </p:nvSpPr>
        <p:spPr/>
        <p:txBody>
          <a:bodyPr/>
          <a:lstStyle/>
          <a:p>
            <a:r>
              <a:rPr lang="en-US"/>
              <a:t>Hoàn toàn sử dụng tín hiệu analog </a:t>
            </a:r>
          </a:p>
          <a:p>
            <a:r>
              <a:rPr lang="en-US"/>
              <a:t>Được phát triển từ đầu thế kỷ 20</a:t>
            </a:r>
          </a:p>
          <a:p>
            <a:r>
              <a:rPr lang="en-US"/>
              <a:t>1960, IMTS (Improved Mobile Telephone System) được thiết lập, có công suất phát cao (200W)</a:t>
            </a:r>
          </a:p>
          <a:p>
            <a:r>
              <a:rPr lang="en-US"/>
              <a:t>1982, AMPS (Advanced Mobile Phone System) được thiết lập</a:t>
            </a:r>
          </a:p>
        </p:txBody>
      </p:sp>
      <p:sp>
        <p:nvSpPr>
          <p:cNvPr id="4" name="Slide Number Placeholder 3">
            <a:extLst>
              <a:ext uri="{FF2B5EF4-FFF2-40B4-BE49-F238E27FC236}">
                <a16:creationId xmlns:a16="http://schemas.microsoft.com/office/drawing/2014/main" id="{7CF49035-A4EF-AA75-8BD5-64EBD4BD79AA}"/>
              </a:ext>
            </a:extLst>
          </p:cNvPr>
          <p:cNvSpPr>
            <a:spLocks noGrp="1"/>
          </p:cNvSpPr>
          <p:nvPr>
            <p:ph type="sldNum" sz="quarter" idx="12"/>
          </p:nvPr>
        </p:nvSpPr>
        <p:spPr/>
        <p:txBody>
          <a:bodyPr/>
          <a:lstStyle/>
          <a:p>
            <a:fld id="{60634403-151E-448B-B6C8-048943FAAD7B}" type="slidenum">
              <a:rPr lang="en-US" smtClean="0"/>
              <a:t>4</a:t>
            </a:fld>
            <a:endParaRPr lang="en-US"/>
          </a:p>
        </p:txBody>
      </p:sp>
    </p:spTree>
    <p:extLst>
      <p:ext uri="{BB962C8B-B14F-4D97-AF65-F5344CB8AC3E}">
        <p14:creationId xmlns:p14="http://schemas.microsoft.com/office/powerpoint/2010/main" val="618692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AMPS</a:t>
            </a:r>
          </a:p>
        </p:txBody>
      </p:sp>
      <p:sp>
        <p:nvSpPr>
          <p:cNvPr id="3" name="Content Placeholder 2"/>
          <p:cNvSpPr>
            <a:spLocks noGrp="1"/>
          </p:cNvSpPr>
          <p:nvPr>
            <p:ph idx="1"/>
          </p:nvPr>
        </p:nvSpPr>
        <p:spPr/>
        <p:txBody>
          <a:bodyPr/>
          <a:lstStyle/>
          <a:p>
            <a:r>
              <a:rPr lang="en-US"/>
              <a:t>Các vùng địa lý được chia thành các cell</a:t>
            </a:r>
          </a:p>
          <a:p>
            <a:r>
              <a:rPr lang="en-US"/>
              <a:t>Analog thì đường kính cell từ 10 – 20 km. Với digital thì đường kính nhỏ hơn</a:t>
            </a:r>
          </a:p>
          <a:p>
            <a:r>
              <a:rPr lang="en-US"/>
              <a:t>Mỗi cell sử dụng một dải tần số và không được dùng lại ở những cell lân cận để tránh nhiễu</a:t>
            </a:r>
          </a:p>
        </p:txBody>
      </p:sp>
      <p:sp>
        <p:nvSpPr>
          <p:cNvPr id="4" name="Slide Number Placeholder 3">
            <a:extLst>
              <a:ext uri="{FF2B5EF4-FFF2-40B4-BE49-F238E27FC236}">
                <a16:creationId xmlns:a16="http://schemas.microsoft.com/office/drawing/2014/main" id="{86BAA5F9-2121-BF75-9CEC-7A0C6CD3F7C5}"/>
              </a:ext>
            </a:extLst>
          </p:cNvPr>
          <p:cNvSpPr>
            <a:spLocks noGrp="1"/>
          </p:cNvSpPr>
          <p:nvPr>
            <p:ph type="sldNum" sz="quarter" idx="12"/>
          </p:nvPr>
        </p:nvSpPr>
        <p:spPr/>
        <p:txBody>
          <a:bodyPr/>
          <a:lstStyle/>
          <a:p>
            <a:fld id="{60634403-151E-448B-B6C8-048943FAAD7B}" type="slidenum">
              <a:rPr lang="en-US" smtClean="0"/>
              <a:t>5</a:t>
            </a:fld>
            <a:endParaRPr lang="en-US"/>
          </a:p>
        </p:txBody>
      </p:sp>
    </p:spTree>
    <p:extLst>
      <p:ext uri="{BB962C8B-B14F-4D97-AF65-F5344CB8AC3E}">
        <p14:creationId xmlns:p14="http://schemas.microsoft.com/office/powerpoint/2010/main" val="2306560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AMPS</a:t>
            </a:r>
          </a:p>
        </p:txBody>
      </p:sp>
      <p:sp>
        <p:nvSpPr>
          <p:cNvPr id="3" name="Content Placeholder 2"/>
          <p:cNvSpPr>
            <a:spLocks noGrp="1"/>
          </p:cNvSpPr>
          <p:nvPr>
            <p:ph idx="1"/>
          </p:nvPr>
        </p:nvSpPr>
        <p:spPr>
          <a:xfrm>
            <a:off x="457200" y="4941168"/>
            <a:ext cx="8229600" cy="1184995"/>
          </a:xfrm>
        </p:spPr>
        <p:txBody>
          <a:bodyPr>
            <a:normAutofit fontScale="77500" lnSpcReduction="20000"/>
          </a:bodyPr>
          <a:lstStyle/>
          <a:p>
            <a:r>
              <a:rPr lang="en-US"/>
              <a:t>Hình a) mô tả việc phân bố tần số cho các ô lân cận</a:t>
            </a:r>
          </a:p>
          <a:p>
            <a:r>
              <a:rPr lang="en-US"/>
              <a:t>Hình b) mô tả việc chia nhỏ một cell để tăng số lượng người dùng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628800"/>
            <a:ext cx="6336704" cy="313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a:extLst>
              <a:ext uri="{FF2B5EF4-FFF2-40B4-BE49-F238E27FC236}">
                <a16:creationId xmlns:a16="http://schemas.microsoft.com/office/drawing/2014/main" id="{8E9734F1-41C5-1CE1-2465-A8F9BEA4C079}"/>
              </a:ext>
            </a:extLst>
          </p:cNvPr>
          <p:cNvSpPr>
            <a:spLocks noGrp="1"/>
          </p:cNvSpPr>
          <p:nvPr>
            <p:ph type="sldNum" sz="quarter" idx="12"/>
          </p:nvPr>
        </p:nvSpPr>
        <p:spPr/>
        <p:txBody>
          <a:bodyPr/>
          <a:lstStyle/>
          <a:p>
            <a:fld id="{60634403-151E-448B-B6C8-048943FAAD7B}" type="slidenum">
              <a:rPr lang="en-US" smtClean="0"/>
              <a:t>6</a:t>
            </a:fld>
            <a:endParaRPr lang="en-US"/>
          </a:p>
        </p:txBody>
      </p:sp>
    </p:spTree>
    <p:extLst>
      <p:ext uri="{BB962C8B-B14F-4D97-AF65-F5344CB8AC3E}">
        <p14:creationId xmlns:p14="http://schemas.microsoft.com/office/powerpoint/2010/main" val="3335514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AMPS</a:t>
            </a:r>
          </a:p>
        </p:txBody>
      </p:sp>
      <p:sp>
        <p:nvSpPr>
          <p:cNvPr id="3" name="Content Placeholder 2"/>
          <p:cNvSpPr>
            <a:spLocks noGrp="1"/>
          </p:cNvSpPr>
          <p:nvPr>
            <p:ph idx="1"/>
          </p:nvPr>
        </p:nvSpPr>
        <p:spPr/>
        <p:txBody>
          <a:bodyPr>
            <a:normAutofit fontScale="92500"/>
          </a:bodyPr>
          <a:lstStyle/>
          <a:p>
            <a:r>
              <a:rPr lang="en-US"/>
              <a:t>Trung tâm mỗi cell là một Base Station (BS)</a:t>
            </a:r>
          </a:p>
          <a:p>
            <a:r>
              <a:rPr lang="en-US"/>
              <a:t>Mỗi BS có một máy tính và thiết bị thu/phát kết nối với anten</a:t>
            </a:r>
          </a:p>
          <a:p>
            <a:r>
              <a:rPr lang="en-US"/>
              <a:t>Trong các hệ thống nhỏ BS nối với MTSO (Mobile Telephone Switching Office) hoặc MSC (Mobile Switching Center)</a:t>
            </a:r>
          </a:p>
          <a:p>
            <a:r>
              <a:rPr lang="en-US"/>
              <a:t>Trong hệ thống lớn, BS nối với một vài MTSO và các MTSO nối với MTSO thứ 2,…</a:t>
            </a:r>
          </a:p>
        </p:txBody>
      </p:sp>
      <p:sp>
        <p:nvSpPr>
          <p:cNvPr id="4" name="Slide Number Placeholder 3">
            <a:extLst>
              <a:ext uri="{FF2B5EF4-FFF2-40B4-BE49-F238E27FC236}">
                <a16:creationId xmlns:a16="http://schemas.microsoft.com/office/drawing/2014/main" id="{E4705918-6127-498E-C108-6BC2C76CCCAB}"/>
              </a:ext>
            </a:extLst>
          </p:cNvPr>
          <p:cNvSpPr>
            <a:spLocks noGrp="1"/>
          </p:cNvSpPr>
          <p:nvPr>
            <p:ph type="sldNum" sz="quarter" idx="12"/>
          </p:nvPr>
        </p:nvSpPr>
        <p:spPr/>
        <p:txBody>
          <a:bodyPr/>
          <a:lstStyle/>
          <a:p>
            <a:fld id="{60634403-151E-448B-B6C8-048943FAAD7B}" type="slidenum">
              <a:rPr lang="en-US" smtClean="0"/>
              <a:t>7</a:t>
            </a:fld>
            <a:endParaRPr lang="en-US"/>
          </a:p>
        </p:txBody>
      </p:sp>
    </p:spTree>
    <p:extLst>
      <p:ext uri="{BB962C8B-B14F-4D97-AF65-F5344CB8AC3E}">
        <p14:creationId xmlns:p14="http://schemas.microsoft.com/office/powerpoint/2010/main" val="28597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kênh AMPS</a:t>
            </a:r>
          </a:p>
        </p:txBody>
      </p:sp>
      <p:sp>
        <p:nvSpPr>
          <p:cNvPr id="3" name="Content Placeholder 2"/>
          <p:cNvSpPr>
            <a:spLocks noGrp="1"/>
          </p:cNvSpPr>
          <p:nvPr>
            <p:ph idx="1"/>
          </p:nvPr>
        </p:nvSpPr>
        <p:spPr/>
        <p:txBody>
          <a:bodyPr>
            <a:normAutofit fontScale="92500" lnSpcReduction="10000"/>
          </a:bodyPr>
          <a:lstStyle/>
          <a:p>
            <a:r>
              <a:rPr lang="en-US"/>
              <a:t>Hệ thống có 832 full-duplex channels, mỗi kênh gồm 2 kênh simplex </a:t>
            </a:r>
          </a:p>
          <a:p>
            <a:r>
              <a:rPr lang="en-US"/>
              <a:t>Do đó 832 kênh truyền simplex dùng dải tần số 824 - 849 MHz và 832 kênh nhận simplex dùng dải tần số 869 - 894 MHz</a:t>
            </a:r>
          </a:p>
          <a:p>
            <a:r>
              <a:rPr lang="en-US"/>
              <a:t>832 kênh có 4 nhóm nhiệm vụ:</a:t>
            </a:r>
          </a:p>
          <a:p>
            <a:pPr lvl="1"/>
            <a:r>
              <a:rPr lang="en-US"/>
              <a:t>Control (điều khiển) </a:t>
            </a:r>
          </a:p>
          <a:p>
            <a:pPr lvl="1"/>
            <a:r>
              <a:rPr lang="en-US"/>
              <a:t>Paging (phân trang)</a:t>
            </a:r>
          </a:p>
          <a:p>
            <a:pPr lvl="1"/>
            <a:r>
              <a:rPr lang="en-US"/>
              <a:t>Access (truy cập)</a:t>
            </a:r>
          </a:p>
          <a:p>
            <a:pPr lvl="1"/>
            <a:r>
              <a:rPr lang="en-US"/>
              <a:t>Data (dữ liệu)</a:t>
            </a:r>
          </a:p>
        </p:txBody>
      </p:sp>
      <p:sp>
        <p:nvSpPr>
          <p:cNvPr id="4" name="Slide Number Placeholder 3">
            <a:extLst>
              <a:ext uri="{FF2B5EF4-FFF2-40B4-BE49-F238E27FC236}">
                <a16:creationId xmlns:a16="http://schemas.microsoft.com/office/drawing/2014/main" id="{4C9FECC7-5D2E-E401-78B4-43B821C898C0}"/>
              </a:ext>
            </a:extLst>
          </p:cNvPr>
          <p:cNvSpPr>
            <a:spLocks noGrp="1"/>
          </p:cNvSpPr>
          <p:nvPr>
            <p:ph type="sldNum" sz="quarter" idx="12"/>
          </p:nvPr>
        </p:nvSpPr>
        <p:spPr/>
        <p:txBody>
          <a:bodyPr/>
          <a:lstStyle/>
          <a:p>
            <a:fld id="{60634403-151E-448B-B6C8-048943FAAD7B}" type="slidenum">
              <a:rPr lang="en-US" smtClean="0"/>
              <a:t>8</a:t>
            </a:fld>
            <a:endParaRPr lang="en-US"/>
          </a:p>
        </p:txBody>
      </p:sp>
    </p:spTree>
    <p:extLst>
      <p:ext uri="{BB962C8B-B14F-4D97-AF65-F5344CB8AC3E}">
        <p14:creationId xmlns:p14="http://schemas.microsoft.com/office/powerpoint/2010/main" val="3723445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Quản lý cuộc gọi AMPS</a:t>
            </a:r>
          </a:p>
        </p:txBody>
      </p:sp>
      <p:sp>
        <p:nvSpPr>
          <p:cNvPr id="3" name="Content Placeholder 2"/>
          <p:cNvSpPr>
            <a:spLocks noGrp="1"/>
          </p:cNvSpPr>
          <p:nvPr>
            <p:ph idx="1"/>
          </p:nvPr>
        </p:nvSpPr>
        <p:spPr/>
        <p:txBody>
          <a:bodyPr/>
          <a:lstStyle/>
          <a:p>
            <a:r>
              <a:rPr lang="en-US"/>
              <a:t>Mỗi điện thoại AMPS có 32-bit serial number và một số 10-digit telephone number lưu trong PROM</a:t>
            </a:r>
          </a:p>
          <a:p>
            <a:r>
              <a:rPr lang="en-US"/>
              <a:t>Khi điện thoại bật, nó quét 21 kênh điều khiển cài sẵn để tìm kênh có công suất tốt nhất</a:t>
            </a:r>
          </a:p>
          <a:p>
            <a:r>
              <a:rPr lang="en-US"/>
              <a:t>Khi gọi, điện thoại sẽ phát số gọi đến và ID của nó trên kênh điều khiển</a:t>
            </a:r>
          </a:p>
        </p:txBody>
      </p:sp>
      <p:sp>
        <p:nvSpPr>
          <p:cNvPr id="4" name="Slide Number Placeholder 3">
            <a:extLst>
              <a:ext uri="{FF2B5EF4-FFF2-40B4-BE49-F238E27FC236}">
                <a16:creationId xmlns:a16="http://schemas.microsoft.com/office/drawing/2014/main" id="{C946F323-804E-DEB7-D00D-F1E7314B4E51}"/>
              </a:ext>
            </a:extLst>
          </p:cNvPr>
          <p:cNvSpPr>
            <a:spLocks noGrp="1"/>
          </p:cNvSpPr>
          <p:nvPr>
            <p:ph type="sldNum" sz="quarter" idx="12"/>
          </p:nvPr>
        </p:nvSpPr>
        <p:spPr/>
        <p:txBody>
          <a:bodyPr/>
          <a:lstStyle/>
          <a:p>
            <a:fld id="{60634403-151E-448B-B6C8-048943FAAD7B}" type="slidenum">
              <a:rPr lang="en-US" smtClean="0"/>
              <a:t>9</a:t>
            </a:fld>
            <a:endParaRPr lang="en-US"/>
          </a:p>
        </p:txBody>
      </p:sp>
    </p:spTree>
    <p:extLst>
      <p:ext uri="{BB962C8B-B14F-4D97-AF65-F5344CB8AC3E}">
        <p14:creationId xmlns:p14="http://schemas.microsoft.com/office/powerpoint/2010/main" val="1268286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1909</Words>
  <Application>Microsoft Office PowerPoint</Application>
  <PresentationFormat>On-screen Show (4:3)</PresentationFormat>
  <Paragraphs>188</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Arial</vt:lpstr>
      <vt:lpstr>Calibri</vt:lpstr>
      <vt:lpstr>Cambria Math</vt:lpstr>
      <vt:lpstr>Office Theme</vt:lpstr>
      <vt:lpstr>CHƯƠNG 7 HỆ THỐNG ĐIỆN THOẠI  VÔ TUYẾN</vt:lpstr>
      <vt:lpstr>Phân loại</vt:lpstr>
      <vt:lpstr>Công nghệ </vt:lpstr>
      <vt:lpstr>First-Generation Mobile Phones</vt:lpstr>
      <vt:lpstr>AMPS</vt:lpstr>
      <vt:lpstr>AMPS</vt:lpstr>
      <vt:lpstr>AMPS</vt:lpstr>
      <vt:lpstr>Phân kênh AMPS</vt:lpstr>
      <vt:lpstr>Quản lý cuộc gọi AMPS</vt:lpstr>
      <vt:lpstr>Quản lý cuộc gọi AMPS</vt:lpstr>
      <vt:lpstr>Second-Generation Mobile Phones: Digital Voice</vt:lpstr>
      <vt:lpstr>D-AMPS—The Digital Advanced Mobile Phone System</vt:lpstr>
      <vt:lpstr>D-AMPS—The Digital Advanced Mobile Phone System</vt:lpstr>
      <vt:lpstr>D-AMPS—The Digital Advanced Mobile Phone System</vt:lpstr>
      <vt:lpstr>D-AMPS so sánh với AMPS</vt:lpstr>
      <vt:lpstr>GSM—The Global System for Mobile Communications</vt:lpstr>
      <vt:lpstr>GSM</vt:lpstr>
      <vt:lpstr>GSM</vt:lpstr>
      <vt:lpstr>GSM</vt:lpstr>
      <vt:lpstr>GSM</vt:lpstr>
      <vt:lpstr>GSM</vt:lpstr>
      <vt:lpstr>GSM</vt:lpstr>
      <vt:lpstr>CDMA—Code Division Multiple Access</vt:lpstr>
      <vt:lpstr>CDMA</vt:lpstr>
      <vt:lpstr>CDMA</vt:lpstr>
      <vt:lpstr>CDMA</vt:lpstr>
      <vt:lpstr>CDMA</vt:lpstr>
      <vt:lpstr>CDMA</vt:lpstr>
      <vt:lpstr>CDMA</vt:lpstr>
      <vt:lpstr>CDMA</vt:lpstr>
      <vt:lpstr>CDMA</vt:lpstr>
      <vt:lpstr>CDMA</vt:lpstr>
      <vt:lpstr>Third-Generation Mobile Phones: Digital Voice &amp; Data</vt:lpstr>
      <vt:lpstr>Third-Generation Mobile Phones: Digital Voice &amp;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6 HỆ THỐNG ĐIỆN THOẠI  VÔ TUYẾN</dc:title>
  <dc:creator>Tran Ba Nhiem</dc:creator>
  <cp:lastModifiedBy>Tran Ba Nhiem</cp:lastModifiedBy>
  <cp:revision>24</cp:revision>
  <dcterms:created xsi:type="dcterms:W3CDTF">2011-03-23T01:17:33Z</dcterms:created>
  <dcterms:modified xsi:type="dcterms:W3CDTF">2022-12-07T00:56:32Z</dcterms:modified>
</cp:coreProperties>
</file>