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</p:sldIdLst>
  <p:sldSz cx="9144000" cy="6858000" type="screen4x3"/>
  <p:notesSz cx="6858000" cy="9144000"/>
  <p:embeddedFontLs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Economic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99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8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 driving log db</a:t>
            </a:r>
          </a:p>
        </p:txBody>
      </p:sp>
    </p:spTree>
    <p:extLst>
      <p:ext uri="{BB962C8B-B14F-4D97-AF65-F5344CB8AC3E}">
        <p14:creationId xmlns:p14="http://schemas.microsoft.com/office/powerpoint/2010/main" val="423813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0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8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0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8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4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19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7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95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6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015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of all we use Git as our repository. You can find all our project code on this website.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Secondly, we use tibco email plugin and use SMU smtp server to send email to our client.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Thirdly, our SOAP web service use AXIS2 as web service engine.</a:t>
            </a:r>
          </a:p>
        </p:txBody>
      </p:sp>
    </p:spTree>
    <p:extLst>
      <p:ext uri="{BB962C8B-B14F-4D97-AF65-F5344CB8AC3E}">
        <p14:creationId xmlns:p14="http://schemas.microsoft.com/office/powerpoint/2010/main" val="2170795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</a:rPr>
              <a:t>http://www.codejava.net/java-ee/web-services/developing-pojo-web-services-using-apache-axis2-ant-and-tomcat</a:t>
            </a:r>
          </a:p>
        </p:txBody>
      </p:sp>
    </p:spTree>
    <p:extLst>
      <p:ext uri="{BB962C8B-B14F-4D97-AF65-F5344CB8AC3E}">
        <p14:creationId xmlns:p14="http://schemas.microsoft.com/office/powerpoint/2010/main" val="141309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01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204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82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78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8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57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96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5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7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68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10089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43556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925673"/>
            <a:ext cx="3054600" cy="204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276166"/>
            <a:ext cx="8520600" cy="283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6136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47444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8000" cy="371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github.com/lvber/E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2776549" y="1559000"/>
            <a:ext cx="3556648" cy="2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057250" y="447925"/>
            <a:ext cx="3121500" cy="204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LBW Insurance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904850" y="3920848"/>
            <a:ext cx="3054600" cy="9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 Siang Yong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Sarah Tay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Lyu Bo Wen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Xu Jia Wen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Wang Ye Chun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Jovin 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850" y="483337"/>
            <a:ext cx="1905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49875" y="291375"/>
            <a:ext cx="7596600" cy="13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Web Service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062" y="1415062"/>
            <a:ext cx="1592074" cy="159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875" y="1415075"/>
            <a:ext cx="1592049" cy="15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l="5623" t="5093" r="4399" b="4922"/>
          <a:stretch/>
        </p:blipFill>
        <p:spPr>
          <a:xfrm>
            <a:off x="5721075" y="3660075"/>
            <a:ext cx="1592050" cy="15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74787" y="5252150"/>
            <a:ext cx="34455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Traffic Police Web Service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791" y="4072150"/>
            <a:ext cx="3364666" cy="10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928175" y="2961075"/>
            <a:ext cx="37083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Sensor Tracking Web Service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45775" y="2961075"/>
            <a:ext cx="34455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OBD Company Web Service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945775" y="5252150"/>
            <a:ext cx="34455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Driver Risk Assessment Web Service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Technical Diagram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Shape 135"/>
          <p:cNvGrpSpPr/>
          <p:nvPr/>
        </p:nvGrpSpPr>
        <p:grpSpPr>
          <a:xfrm>
            <a:off x="3712248" y="2742863"/>
            <a:ext cx="1719501" cy="1372310"/>
            <a:chOff x="0" y="0"/>
            <a:chExt cx="2445600" cy="1951800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Shape 137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Shape 138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575182" y="2518067"/>
            <a:ext cx="1454362" cy="1454362"/>
            <a:chOff x="3197514" y="28145"/>
            <a:chExt cx="2068500" cy="2068500"/>
          </a:xfrm>
        </p:grpSpPr>
        <p:sp>
          <p:nvSpPr>
            <p:cNvPr id="140" name="Shape 140"/>
            <p:cNvSpPr/>
            <p:nvPr/>
          </p:nvSpPr>
          <p:spPr>
            <a:xfrm>
              <a:off x="4644130" y="499068"/>
              <a:ext cx="489600" cy="804600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349066" y="603877"/>
              <a:ext cx="1056600" cy="804599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Auto-Checking System</a:t>
              </a:r>
            </a:p>
          </p:txBody>
        </p:sp>
        <p:pic>
          <p:nvPicPr>
            <p:cNvPr id="142" name="Shape 1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7514" y="28145"/>
              <a:ext cx="2068500" cy="2068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Shape 143"/>
          <p:cNvGrpSpPr/>
          <p:nvPr/>
        </p:nvGrpSpPr>
        <p:grpSpPr>
          <a:xfrm>
            <a:off x="8237264" y="2506011"/>
            <a:ext cx="842876" cy="842876"/>
            <a:chOff x="11614667" y="2832118"/>
            <a:chExt cx="1198800" cy="1198800"/>
          </a:xfrm>
        </p:grpSpPr>
        <p:sp>
          <p:nvSpPr>
            <p:cNvPr id="144" name="Shape 144"/>
            <p:cNvSpPr/>
            <p:nvPr/>
          </p:nvSpPr>
          <p:spPr>
            <a:xfrm>
              <a:off x="11729975" y="2856353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Shape 1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614667" y="2832118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Shape 146"/>
          <p:cNvGrpSpPr/>
          <p:nvPr/>
        </p:nvGrpSpPr>
        <p:grpSpPr>
          <a:xfrm>
            <a:off x="7736776" y="5718084"/>
            <a:ext cx="842876" cy="842876"/>
            <a:chOff x="11304875" y="5998739"/>
            <a:chExt cx="1198800" cy="1198800"/>
          </a:xfrm>
        </p:grpSpPr>
        <p:sp>
          <p:nvSpPr>
            <p:cNvPr id="147" name="Shape 147"/>
            <p:cNvSpPr/>
            <p:nvPr/>
          </p:nvSpPr>
          <p:spPr>
            <a:xfrm>
              <a:off x="11431615" y="6022992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304875" y="5998739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9" name="Shape 149"/>
          <p:cNvCxnSpPr/>
          <p:nvPr/>
        </p:nvCxnSpPr>
        <p:spPr>
          <a:xfrm flipH="1">
            <a:off x="7915424" y="2904591"/>
            <a:ext cx="312300" cy="3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0" name="Shape 150"/>
          <p:cNvCxnSpPr/>
          <p:nvPr/>
        </p:nvCxnSpPr>
        <p:spPr>
          <a:xfrm>
            <a:off x="4510218" y="1340443"/>
            <a:ext cx="0" cy="1366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5431636" y="3685397"/>
            <a:ext cx="1846200" cy="88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2" name="Shape 152"/>
          <p:cNvCxnSpPr/>
          <p:nvPr/>
        </p:nvCxnSpPr>
        <p:spPr>
          <a:xfrm>
            <a:off x="6959226" y="6049809"/>
            <a:ext cx="591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3" name="Shape 153"/>
          <p:cNvCxnSpPr/>
          <p:nvPr/>
        </p:nvCxnSpPr>
        <p:spPr>
          <a:xfrm flipH="1">
            <a:off x="1701375" y="4129800"/>
            <a:ext cx="1964700" cy="135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Shape 154"/>
          <p:cNvCxnSpPr>
            <a:stCxn id="138" idx="2"/>
          </p:cNvCxnSpPr>
          <p:nvPr/>
        </p:nvCxnSpPr>
        <p:spPr>
          <a:xfrm>
            <a:off x="4572012" y="4101590"/>
            <a:ext cx="1914900" cy="147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2022523" y="3565604"/>
            <a:ext cx="1677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1087567" y="1598443"/>
            <a:ext cx="0" cy="1138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 flipH="1">
            <a:off x="1978474" y="2465902"/>
            <a:ext cx="645600" cy="32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8" name="Shape 158"/>
          <p:cNvSpPr/>
          <p:nvPr/>
        </p:nvSpPr>
        <p:spPr>
          <a:xfrm>
            <a:off x="1150575" y="1971807"/>
            <a:ext cx="172500" cy="2886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59" name="Shape 159"/>
          <p:cNvSpPr/>
          <p:nvPr/>
        </p:nvSpPr>
        <p:spPr>
          <a:xfrm>
            <a:off x="4594810" y="1892825"/>
            <a:ext cx="162300" cy="266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300" b="0" i="0" u="none" strike="noStrike" cap="none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0" name="Shape 160"/>
          <p:cNvSpPr/>
          <p:nvPr/>
        </p:nvSpPr>
        <p:spPr>
          <a:xfrm>
            <a:off x="5609143" y="2577379"/>
            <a:ext cx="162300" cy="266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300" b="0" i="0" u="none" strike="noStrike" cap="none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61" name="Shape 161"/>
          <p:cNvSpPr/>
          <p:nvPr/>
        </p:nvSpPr>
        <p:spPr>
          <a:xfrm>
            <a:off x="2792579" y="3245230"/>
            <a:ext cx="172500" cy="2886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2" name="Shape 162"/>
          <p:cNvSpPr/>
          <p:nvPr/>
        </p:nvSpPr>
        <p:spPr>
          <a:xfrm>
            <a:off x="6223167" y="3774382"/>
            <a:ext cx="172500" cy="2886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3" name="Shape 163"/>
          <p:cNvSpPr/>
          <p:nvPr/>
        </p:nvSpPr>
        <p:spPr>
          <a:xfrm>
            <a:off x="4132949" y="4129798"/>
            <a:ext cx="266100" cy="266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300" b="0" i="0" u="none" strike="noStrike" cap="none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590968" y="1858200"/>
            <a:ext cx="842876" cy="842876"/>
            <a:chOff x="5890860" y="568152"/>
            <a:chExt cx="1198800" cy="1198799"/>
          </a:xfrm>
        </p:grpSpPr>
        <p:sp>
          <p:nvSpPr>
            <p:cNvPr id="165" name="Shape 165"/>
            <p:cNvSpPr/>
            <p:nvPr/>
          </p:nvSpPr>
          <p:spPr>
            <a:xfrm>
              <a:off x="5996814" y="583872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Shape 16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90860" y="568152"/>
              <a:ext cx="1198800" cy="119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/>
          <p:nvPr/>
        </p:nvSpPr>
        <p:spPr>
          <a:xfrm>
            <a:off x="383619" y="553993"/>
            <a:ext cx="1623000" cy="10161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Insurer’s web-application to initiate process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4760" y="313543"/>
            <a:ext cx="818699" cy="8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3711373" y="582463"/>
            <a:ext cx="1553700" cy="6765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Traffic Police Web Service 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26767" y="110489"/>
            <a:ext cx="678900" cy="6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6037994" y="2461139"/>
            <a:ext cx="1838400" cy="7875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OBD Company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402454" y="2931678"/>
            <a:ext cx="585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3" name="Shape 173"/>
          <p:cNvSpPr/>
          <p:nvPr/>
        </p:nvSpPr>
        <p:spPr>
          <a:xfrm>
            <a:off x="7277837" y="1192442"/>
            <a:ext cx="1698600" cy="662099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Sensor Tracking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8">
            <a:alphaModFix/>
          </a:blip>
          <a:srcRect l="8718" r="10026" b="43010"/>
          <a:stretch/>
        </p:blipFill>
        <p:spPr>
          <a:xfrm>
            <a:off x="8002595" y="417376"/>
            <a:ext cx="470100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7452273">
            <a:off x="8114738" y="768542"/>
            <a:ext cx="407721" cy="407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8654064" y="1918541"/>
            <a:ext cx="0" cy="50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7" name="Shape 177"/>
          <p:cNvSpPr/>
          <p:nvPr/>
        </p:nvSpPr>
        <p:spPr>
          <a:xfrm>
            <a:off x="7292563" y="4342643"/>
            <a:ext cx="1731300" cy="7875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Driver Risk Assessment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(SOA</a:t>
            </a:r>
            <a:r>
              <a:rPr lang="en" sz="900" b="1"/>
              <a:t>P</a:t>
            </a: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5528658" y="5322634"/>
            <a:ext cx="1454362" cy="1454362"/>
            <a:chOff x="10872267" y="7563127"/>
            <a:chExt cx="2068500" cy="2068500"/>
          </a:xfrm>
        </p:grpSpPr>
        <p:sp>
          <p:nvSpPr>
            <p:cNvPr id="179" name="Shape 179"/>
            <p:cNvSpPr/>
            <p:nvPr/>
          </p:nvSpPr>
          <p:spPr>
            <a:xfrm>
              <a:off x="12302910" y="8005729"/>
              <a:ext cx="489600" cy="804600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007846" y="8110540"/>
              <a:ext cx="1056600" cy="804600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Waiting list System</a:t>
              </a:r>
            </a:p>
          </p:txBody>
        </p:sp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72267" y="7563127"/>
              <a:ext cx="2068500" cy="2068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Shape 18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59234" y="3813111"/>
            <a:ext cx="797700" cy="67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1499093" y="5277621"/>
            <a:ext cx="1454362" cy="1454362"/>
            <a:chOff x="6913760" y="7597871"/>
            <a:chExt cx="2068500" cy="2068500"/>
          </a:xfrm>
        </p:grpSpPr>
        <p:sp>
          <p:nvSpPr>
            <p:cNvPr id="184" name="Shape 184"/>
            <p:cNvSpPr/>
            <p:nvPr/>
          </p:nvSpPr>
          <p:spPr>
            <a:xfrm>
              <a:off x="8344553" y="8073585"/>
              <a:ext cx="489600" cy="804600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049489" y="8178396"/>
              <a:ext cx="1056600" cy="804600"/>
            </a:xfrm>
            <a:prstGeom prst="rect">
              <a:avLst/>
            </a:prstGeom>
            <a:solidFill>
              <a:srgbClr val="0433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Black list System</a:t>
              </a:r>
            </a:p>
          </p:txBody>
        </p:sp>
        <p:pic>
          <p:nvPicPr>
            <p:cNvPr id="186" name="Shape 18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13760" y="7597871"/>
              <a:ext cx="2068500" cy="2068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Shape 187"/>
          <p:cNvGrpSpPr/>
          <p:nvPr/>
        </p:nvGrpSpPr>
        <p:grpSpPr>
          <a:xfrm>
            <a:off x="105094" y="5608480"/>
            <a:ext cx="842876" cy="842876"/>
            <a:chOff x="9488185" y="8022346"/>
            <a:chExt cx="1198800" cy="1198800"/>
          </a:xfrm>
        </p:grpSpPr>
        <p:sp>
          <p:nvSpPr>
            <p:cNvPr id="188" name="Shape 188"/>
            <p:cNvSpPr/>
            <p:nvPr/>
          </p:nvSpPr>
          <p:spPr>
            <a:xfrm>
              <a:off x="9614925" y="8056953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Shape 18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488185" y="8022346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0" name="Shape 190"/>
          <p:cNvCxnSpPr>
            <a:stCxn id="189" idx="3"/>
            <a:endCxn id="186" idx="1"/>
          </p:cNvCxnSpPr>
          <p:nvPr/>
        </p:nvCxnSpPr>
        <p:spPr>
          <a:xfrm rot="10800000" flipH="1">
            <a:off x="947970" y="6004718"/>
            <a:ext cx="551100" cy="25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91" name="Shape 191"/>
          <p:cNvPicPr preferRelativeResize="0"/>
          <p:nvPr/>
        </p:nvPicPr>
        <p:blipFill rotWithShape="1">
          <a:blip r:embed="rId11">
            <a:alphaModFix/>
          </a:blip>
          <a:srcRect l="8718" r="10026" b="43010"/>
          <a:stretch/>
        </p:blipFill>
        <p:spPr>
          <a:xfrm rot="-1837364">
            <a:off x="5808931" y="2207071"/>
            <a:ext cx="803913" cy="423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>
            <a:off x="7600194" y="562161"/>
            <a:ext cx="464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2521215" y="1478569"/>
            <a:ext cx="1005600" cy="3750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Insurance Client DB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175402" y="3435681"/>
            <a:ext cx="966600" cy="379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 Driving Log DB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686621" y="5480107"/>
            <a:ext cx="966600" cy="2235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Waitinglist DB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3245" y="5302725"/>
            <a:ext cx="966600" cy="2235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Blacklist DB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01596" y="5690462"/>
            <a:ext cx="678900" cy="6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>
            <a:endCxn id="197" idx="1"/>
          </p:cNvCxnSpPr>
          <p:nvPr/>
        </p:nvCxnSpPr>
        <p:spPr>
          <a:xfrm>
            <a:off x="2970696" y="5997812"/>
            <a:ext cx="930900" cy="3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Shape 199"/>
          <p:cNvCxnSpPr>
            <a:endCxn id="197" idx="3"/>
          </p:cNvCxnSpPr>
          <p:nvPr/>
        </p:nvCxnSpPr>
        <p:spPr>
          <a:xfrm rot="10800000">
            <a:off x="4580496" y="6029912"/>
            <a:ext cx="844500" cy="8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0" name="Shape 2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95624" y="5660749"/>
            <a:ext cx="591299" cy="59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95187" y="5718074"/>
            <a:ext cx="591299" cy="5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757739" y="6369381"/>
            <a:ext cx="966600" cy="379799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1"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045172" y="-44827"/>
            <a:ext cx="1746600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Shape 208"/>
          <p:cNvGrpSpPr/>
          <p:nvPr/>
        </p:nvGrpSpPr>
        <p:grpSpPr>
          <a:xfrm>
            <a:off x="6131513" y="3779877"/>
            <a:ext cx="2645405" cy="2121411"/>
            <a:chOff x="0" y="0"/>
            <a:chExt cx="2445600" cy="1951800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Shape 210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Shape 211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sp>
        <p:nvSpPr>
          <p:cNvPr id="212" name="Shape 212"/>
          <p:cNvSpPr/>
          <p:nvPr/>
        </p:nvSpPr>
        <p:spPr>
          <a:xfrm>
            <a:off x="2726799" y="4052897"/>
            <a:ext cx="669300" cy="1125000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56705" y="4199453"/>
            <a:ext cx="1444199" cy="1125000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Auto-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Checking System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164" y="3394444"/>
            <a:ext cx="2827199" cy="289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Shape 215"/>
          <p:cNvCxnSpPr/>
          <p:nvPr/>
        </p:nvCxnSpPr>
        <p:spPr>
          <a:xfrm>
            <a:off x="3532028" y="5437243"/>
            <a:ext cx="2581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1734850" y="2462100"/>
            <a:ext cx="0" cy="1627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7" name="Shape 217"/>
          <p:cNvCxnSpPr/>
          <p:nvPr/>
        </p:nvCxnSpPr>
        <p:spPr>
          <a:xfrm flipH="1">
            <a:off x="3429087" y="2090537"/>
            <a:ext cx="2074500" cy="170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8" name="Shape 218"/>
          <p:cNvSpPr/>
          <p:nvPr/>
        </p:nvSpPr>
        <p:spPr>
          <a:xfrm>
            <a:off x="1890367" y="2948053"/>
            <a:ext cx="2655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9" name="Shape 219"/>
          <p:cNvSpPr/>
          <p:nvPr/>
        </p:nvSpPr>
        <p:spPr>
          <a:xfrm>
            <a:off x="3908349" y="5486136"/>
            <a:ext cx="2655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5503599" y="1288114"/>
            <a:ext cx="1296741" cy="1302975"/>
            <a:chOff x="5890860" y="568152"/>
            <a:chExt cx="1198800" cy="1198799"/>
          </a:xfrm>
        </p:grpSpPr>
        <p:sp>
          <p:nvSpPr>
            <p:cNvPr id="221" name="Shape 221"/>
            <p:cNvSpPr/>
            <p:nvPr/>
          </p:nvSpPr>
          <p:spPr>
            <a:xfrm>
              <a:off x="5996814" y="583872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90860" y="568152"/>
              <a:ext cx="1198800" cy="119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Shape 223"/>
          <p:cNvSpPr/>
          <p:nvPr/>
        </p:nvSpPr>
        <p:spPr>
          <a:xfrm>
            <a:off x="631477" y="781447"/>
            <a:ext cx="2496600" cy="15708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Insurer’s web-application to initiate process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1" y="409724"/>
            <a:ext cx="1259400" cy="12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861232" y="484582"/>
            <a:ext cx="2581499" cy="1115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Insurance Client DB</a:t>
            </a:r>
          </a:p>
        </p:txBody>
      </p:sp>
      <p:sp>
        <p:nvSpPr>
          <p:cNvPr id="226" name="Shape 226"/>
          <p:cNvSpPr/>
          <p:nvPr/>
        </p:nvSpPr>
        <p:spPr>
          <a:xfrm>
            <a:off x="4818032" y="5423312"/>
            <a:ext cx="6693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JMS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32362" y="5816485"/>
            <a:ext cx="2581500" cy="631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P q.application (Q)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131512" y="5816485"/>
            <a:ext cx="2581500" cy="631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C q.application (Q)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612" y="4062525"/>
            <a:ext cx="688393" cy="6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473050" y="4742935"/>
            <a:ext cx="2581500" cy="631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application.xml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(application.xsd)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>
            <a:off x="2796140" y="4172944"/>
            <a:ext cx="3249468" cy="2274237"/>
            <a:chOff x="0" y="0"/>
            <a:chExt cx="2445600" cy="1951800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Shape 237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cxnSp>
        <p:nvCxnSpPr>
          <p:cNvPr id="239" name="Shape 239"/>
          <p:cNvCxnSpPr>
            <a:endCxn id="236" idx="0"/>
          </p:cNvCxnSpPr>
          <p:nvPr/>
        </p:nvCxnSpPr>
        <p:spPr>
          <a:xfrm>
            <a:off x="4416974" y="2255944"/>
            <a:ext cx="3900" cy="191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0" name="Shape 240"/>
          <p:cNvSpPr/>
          <p:nvPr/>
        </p:nvSpPr>
        <p:spPr>
          <a:xfrm>
            <a:off x="3134209" y="3069694"/>
            <a:ext cx="306600" cy="4419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41" name="Shape 241"/>
          <p:cNvSpPr/>
          <p:nvPr/>
        </p:nvSpPr>
        <p:spPr>
          <a:xfrm>
            <a:off x="2952824" y="955986"/>
            <a:ext cx="2936100" cy="11211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Traffic Police Web Service 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7075" y="157994"/>
            <a:ext cx="1283100" cy="11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590175" y="3049750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HTTP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417125" y="3049750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Shape 249"/>
          <p:cNvGrpSpPr/>
          <p:nvPr/>
        </p:nvGrpSpPr>
        <p:grpSpPr>
          <a:xfrm>
            <a:off x="98605" y="4400543"/>
            <a:ext cx="2890454" cy="2262331"/>
            <a:chOff x="0" y="0"/>
            <a:chExt cx="2445600" cy="19518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Shape 251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7668407" y="4694890"/>
            <a:ext cx="1396002" cy="1389529"/>
            <a:chOff x="11614667" y="2832118"/>
            <a:chExt cx="1198800" cy="1198800"/>
          </a:xfrm>
        </p:grpSpPr>
        <p:sp>
          <p:nvSpPr>
            <p:cNvPr id="254" name="Shape 254"/>
            <p:cNvSpPr/>
            <p:nvPr/>
          </p:nvSpPr>
          <p:spPr>
            <a:xfrm>
              <a:off x="11729975" y="2856353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Shape 2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614667" y="2832118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" name="Shape 256"/>
          <p:cNvCxnSpPr/>
          <p:nvPr/>
        </p:nvCxnSpPr>
        <p:spPr>
          <a:xfrm flipH="1">
            <a:off x="6978450" y="5471312"/>
            <a:ext cx="750600" cy="1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7" name="Shape 257"/>
          <p:cNvSpPr/>
          <p:nvPr/>
        </p:nvSpPr>
        <p:spPr>
          <a:xfrm>
            <a:off x="2731683" y="4959583"/>
            <a:ext cx="268800" cy="439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58" name="Shape 258"/>
          <p:cNvSpPr/>
          <p:nvPr/>
        </p:nvSpPr>
        <p:spPr>
          <a:xfrm>
            <a:off x="3933744" y="4827831"/>
            <a:ext cx="3044699" cy="12981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OBD Company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2980655" y="5476866"/>
            <a:ext cx="970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0" name="Shape 260"/>
          <p:cNvSpPr/>
          <p:nvPr/>
        </p:nvSpPr>
        <p:spPr>
          <a:xfrm>
            <a:off x="5916875" y="2281384"/>
            <a:ext cx="2813100" cy="1389599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Sensor Tracking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(RESTful)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 l="8718" r="10026" b="43010"/>
          <a:stretch/>
        </p:blipFill>
        <p:spPr>
          <a:xfrm>
            <a:off x="5673079" y="635320"/>
            <a:ext cx="7785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6571215">
            <a:off x="5962078" y="1215411"/>
            <a:ext cx="891542" cy="893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/>
          <p:nvPr/>
        </p:nvCxnSpPr>
        <p:spPr>
          <a:xfrm>
            <a:off x="7405225" y="3770309"/>
            <a:ext cx="601200" cy="885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4" name="Shape 264"/>
          <p:cNvPicPr preferRelativeResize="0"/>
          <p:nvPr/>
        </p:nvPicPr>
        <p:blipFill rotWithShape="1">
          <a:blip r:embed="rId7">
            <a:alphaModFix/>
          </a:blip>
          <a:srcRect l="8718" r="10026" b="43010"/>
          <a:stretch/>
        </p:blipFill>
        <p:spPr>
          <a:xfrm rot="-1830292">
            <a:off x="3554110" y="4253436"/>
            <a:ext cx="1329756" cy="69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197" y="0"/>
            <a:ext cx="3866400" cy="2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>
            <a:off x="4970201" y="920856"/>
            <a:ext cx="7692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7565994" y="6183772"/>
            <a:ext cx="1600800" cy="6261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 Driving Log DB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097050" y="4923675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HTTP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097050" y="5630575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Shape 274"/>
          <p:cNvGrpSpPr/>
          <p:nvPr/>
        </p:nvGrpSpPr>
        <p:grpSpPr>
          <a:xfrm>
            <a:off x="272675" y="2321576"/>
            <a:ext cx="2758147" cy="2123948"/>
            <a:chOff x="0" y="0"/>
            <a:chExt cx="2445600" cy="1951800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Shape 277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cxnSp>
        <p:nvCxnSpPr>
          <p:cNvPr id="278" name="Shape 278"/>
          <p:cNvCxnSpPr/>
          <p:nvPr/>
        </p:nvCxnSpPr>
        <p:spPr>
          <a:xfrm rot="10800000">
            <a:off x="3109125" y="3311775"/>
            <a:ext cx="264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9" name="Shape 279"/>
          <p:cNvSpPr/>
          <p:nvPr/>
        </p:nvSpPr>
        <p:spPr>
          <a:xfrm>
            <a:off x="3415391" y="2725524"/>
            <a:ext cx="276600" cy="446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80" name="Shape 280"/>
          <p:cNvSpPr/>
          <p:nvPr/>
        </p:nvSpPr>
        <p:spPr>
          <a:xfrm>
            <a:off x="5830425" y="2725522"/>
            <a:ext cx="2777100" cy="1568100"/>
          </a:xfrm>
          <a:prstGeom prst="roundRect">
            <a:avLst>
              <a:gd name="adj" fmla="val 15468"/>
            </a:avLst>
          </a:prstGeom>
          <a:solidFill>
            <a:srgbClr val="FFFFFF"/>
          </a:solidFill>
          <a:ln w="508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Driver Risk Assessment Web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(SOA</a:t>
            </a:r>
            <a:r>
              <a:rPr lang="en" sz="1800"/>
              <a:t>P</a:t>
            </a: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(source: Coded)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057" y="2050517"/>
            <a:ext cx="1279500" cy="1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997675" y="2854400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HTTP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997675" y="3407600"/>
            <a:ext cx="836700" cy="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462049" y="503149"/>
            <a:ext cx="2850591" cy="2134098"/>
            <a:chOff x="0" y="0"/>
            <a:chExt cx="2445600" cy="1951800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Shape 290"/>
            <p:cNvPicPr preferRelativeResize="0"/>
            <p:nvPr/>
          </p:nvPicPr>
          <p:blipFill rotWithShape="1">
            <a:blip r:embed="rId3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Shape 291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7133900" y="5129849"/>
            <a:ext cx="1397321" cy="1310767"/>
            <a:chOff x="11304875" y="5998739"/>
            <a:chExt cx="1198800" cy="1198800"/>
          </a:xfrm>
        </p:grpSpPr>
        <p:sp>
          <p:nvSpPr>
            <p:cNvPr id="293" name="Shape 293"/>
            <p:cNvSpPr/>
            <p:nvPr/>
          </p:nvSpPr>
          <p:spPr>
            <a:xfrm>
              <a:off x="11431615" y="6022992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Shape 29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04875" y="5998739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5" name="Shape 295"/>
          <p:cNvCxnSpPr/>
          <p:nvPr/>
        </p:nvCxnSpPr>
        <p:spPr>
          <a:xfrm rot="10800000" flipH="1">
            <a:off x="5844907" y="5643106"/>
            <a:ext cx="1161600" cy="3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Shape 296"/>
          <p:cNvCxnSpPr/>
          <p:nvPr/>
        </p:nvCxnSpPr>
        <p:spPr>
          <a:xfrm>
            <a:off x="2684425" y="2861850"/>
            <a:ext cx="2377200" cy="2050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Shape 297"/>
          <p:cNvSpPr/>
          <p:nvPr/>
        </p:nvSpPr>
        <p:spPr>
          <a:xfrm>
            <a:off x="537478" y="2637242"/>
            <a:ext cx="441299" cy="4146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98" name="Shape 298"/>
          <p:cNvSpPr/>
          <p:nvPr/>
        </p:nvSpPr>
        <p:spPr>
          <a:xfrm>
            <a:off x="5192730" y="5015630"/>
            <a:ext cx="570600" cy="879600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631302" y="5113293"/>
            <a:ext cx="1231572" cy="879749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Waiting list System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6059" y="4491089"/>
            <a:ext cx="2411100" cy="2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7050786" y="4760108"/>
            <a:ext cx="1602300" cy="347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Waitinglist DB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951" y="5087251"/>
            <a:ext cx="1125484" cy="1055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>
            <a:endCxn id="302" idx="3"/>
          </p:cNvCxnSpPr>
          <p:nvPr/>
        </p:nvCxnSpPr>
        <p:spPr>
          <a:xfrm rot="10800000">
            <a:off x="1901436" y="5615161"/>
            <a:ext cx="1399800" cy="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4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7351" y="5130193"/>
            <a:ext cx="980260" cy="91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537465" y="6143105"/>
            <a:ext cx="1602299" cy="590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</a:p>
        </p:txBody>
      </p:sp>
      <p:sp>
        <p:nvSpPr>
          <p:cNvPr id="306" name="Shape 306"/>
          <p:cNvSpPr/>
          <p:nvPr/>
        </p:nvSpPr>
        <p:spPr>
          <a:xfrm>
            <a:off x="3072857" y="3719037"/>
            <a:ext cx="6693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JMS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2887" y="2637250"/>
            <a:ext cx="688393" cy="6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3742150" y="3187225"/>
            <a:ext cx="3219900" cy="631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modified_application.xml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(modified_application.xsd)</a:t>
            </a:r>
          </a:p>
        </p:txBody>
      </p:sp>
      <p:sp>
        <p:nvSpPr>
          <p:cNvPr id="309" name="Shape 309"/>
          <p:cNvSpPr/>
          <p:nvPr/>
        </p:nvSpPr>
        <p:spPr>
          <a:xfrm>
            <a:off x="2337973" y="4710750"/>
            <a:ext cx="8568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SMTP</a:t>
            </a:r>
          </a:p>
        </p:txBody>
      </p:sp>
      <p:sp>
        <p:nvSpPr>
          <p:cNvPr id="310" name="Shape 310"/>
          <p:cNvSpPr/>
          <p:nvPr/>
        </p:nvSpPr>
        <p:spPr>
          <a:xfrm>
            <a:off x="6020223" y="5130187"/>
            <a:ext cx="856799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JDBC</a:t>
            </a:r>
          </a:p>
        </p:txBody>
      </p:sp>
      <p:sp>
        <p:nvSpPr>
          <p:cNvPr id="311" name="Shape 311"/>
          <p:cNvSpPr/>
          <p:nvPr/>
        </p:nvSpPr>
        <p:spPr>
          <a:xfrm>
            <a:off x="924349" y="2621350"/>
            <a:ext cx="19260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P q.eligible (Q)</a:t>
            </a:r>
          </a:p>
        </p:txBody>
      </p:sp>
      <p:sp>
        <p:nvSpPr>
          <p:cNvPr id="312" name="Shape 312"/>
          <p:cNvSpPr/>
          <p:nvPr/>
        </p:nvSpPr>
        <p:spPr>
          <a:xfrm>
            <a:off x="4862874" y="4194125"/>
            <a:ext cx="19260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C q.eligible (Q)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/>
          <p:nvPr/>
        </p:nvCxnSpPr>
        <p:spPr>
          <a:xfrm flipH="1">
            <a:off x="2983231" y="2588573"/>
            <a:ext cx="2796300" cy="20261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/>
          <p:nvPr/>
        </p:nvSpPr>
        <p:spPr>
          <a:xfrm>
            <a:off x="4126602" y="4813154"/>
            <a:ext cx="489900" cy="849000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830631" y="4923740"/>
            <a:ext cx="1057200" cy="849000"/>
          </a:xfrm>
          <a:prstGeom prst="rect">
            <a:avLst/>
          </a:prstGeom>
          <a:solidFill>
            <a:srgbClr val="0433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Black list System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669" y="4303004"/>
            <a:ext cx="2070000" cy="218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Shape 321"/>
          <p:cNvGrpSpPr/>
          <p:nvPr/>
        </p:nvGrpSpPr>
        <p:grpSpPr>
          <a:xfrm>
            <a:off x="710532" y="4807726"/>
            <a:ext cx="1199639" cy="1264853"/>
            <a:chOff x="9488185" y="8022346"/>
            <a:chExt cx="1198800" cy="1198800"/>
          </a:xfrm>
        </p:grpSpPr>
        <p:sp>
          <p:nvSpPr>
            <p:cNvPr id="322" name="Shape 322"/>
            <p:cNvSpPr/>
            <p:nvPr/>
          </p:nvSpPr>
          <p:spPr>
            <a:xfrm>
              <a:off x="9614925" y="8056953"/>
              <a:ext cx="954000" cy="111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248"/>
                  </a:moveTo>
                  <a:cubicBezTo>
                    <a:pt x="5394" y="13794"/>
                    <a:pt x="13994" y="7306"/>
                    <a:pt x="24233" y="3759"/>
                  </a:cubicBezTo>
                  <a:cubicBezTo>
                    <a:pt x="35405" y="-105"/>
                    <a:pt x="47761" y="-217"/>
                    <a:pt x="60000" y="128"/>
                  </a:cubicBezTo>
                  <a:cubicBezTo>
                    <a:pt x="73277" y="506"/>
                    <a:pt x="86694" y="1425"/>
                    <a:pt x="98527" y="6376"/>
                  </a:cubicBezTo>
                  <a:cubicBezTo>
                    <a:pt x="107322" y="10057"/>
                    <a:pt x="114783" y="15799"/>
                    <a:pt x="120000" y="22994"/>
                  </a:cubicBezTo>
                  <a:lnTo>
                    <a:pt x="120000" y="99472"/>
                  </a:lnTo>
                  <a:cubicBezTo>
                    <a:pt x="114216" y="106489"/>
                    <a:pt x="106272" y="111930"/>
                    <a:pt x="97111" y="115227"/>
                  </a:cubicBezTo>
                  <a:cubicBezTo>
                    <a:pt x="85505" y="119404"/>
                    <a:pt x="72688" y="119910"/>
                    <a:pt x="60000" y="119994"/>
                  </a:cubicBezTo>
                  <a:cubicBezTo>
                    <a:pt x="48066" y="120072"/>
                    <a:pt x="36066" y="119788"/>
                    <a:pt x="25061" y="116229"/>
                  </a:cubicBezTo>
                  <a:cubicBezTo>
                    <a:pt x="14944" y="112955"/>
                    <a:pt x="6161" y="107068"/>
                    <a:pt x="0" y="99272"/>
                  </a:cubicBezTo>
                  <a:lnTo>
                    <a:pt x="0" y="2224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" name="Shape 3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488185" y="8022346"/>
              <a:ext cx="1198800" cy="119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4" name="Shape 324"/>
          <p:cNvCxnSpPr/>
          <p:nvPr/>
        </p:nvCxnSpPr>
        <p:spPr>
          <a:xfrm>
            <a:off x="1891871" y="5380453"/>
            <a:ext cx="767700" cy="2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5" name="Shape 325"/>
          <p:cNvSpPr txBox="1"/>
          <p:nvPr/>
        </p:nvSpPr>
        <p:spPr>
          <a:xfrm>
            <a:off x="579749" y="4472325"/>
            <a:ext cx="1718400" cy="335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 list DB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7333" y="4884870"/>
            <a:ext cx="966305" cy="1018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Shape 327"/>
          <p:cNvCxnSpPr>
            <a:endCxn id="326" idx="1"/>
          </p:cNvCxnSpPr>
          <p:nvPr/>
        </p:nvCxnSpPr>
        <p:spPr>
          <a:xfrm>
            <a:off x="5063733" y="5372348"/>
            <a:ext cx="2073600" cy="2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8" name="Shape 3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584" y="4939658"/>
            <a:ext cx="841624" cy="8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6837126" y="5903628"/>
            <a:ext cx="1375800" cy="5697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5713574" y="372499"/>
            <a:ext cx="2850591" cy="2134098"/>
            <a:chOff x="0" y="0"/>
            <a:chExt cx="2445600" cy="1951800"/>
          </a:xfrm>
        </p:grpSpPr>
        <p:sp>
          <p:nvSpPr>
            <p:cNvPr id="331" name="Shape 331"/>
            <p:cNvSpPr/>
            <p:nvPr/>
          </p:nvSpPr>
          <p:spPr>
            <a:xfrm>
              <a:off x="0" y="0"/>
              <a:ext cx="2445600" cy="1951800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5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2" name="Shape 332"/>
            <p:cNvPicPr preferRelativeResize="0"/>
            <p:nvPr/>
          </p:nvPicPr>
          <p:blipFill rotWithShape="1">
            <a:blip r:embed="rId7">
              <a:alphaModFix/>
            </a:blip>
            <a:srcRect t="22505" b="14963"/>
            <a:stretch/>
          </p:blipFill>
          <p:spPr>
            <a:xfrm>
              <a:off x="344445" y="154114"/>
              <a:ext cx="1756500" cy="11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Shape 333"/>
            <p:cNvSpPr/>
            <p:nvPr/>
          </p:nvSpPr>
          <p:spPr>
            <a:xfrm>
              <a:off x="489918" y="1257780"/>
              <a:ext cx="14658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lIns="35725" tIns="35725" rIns="35725" bIns="3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Integration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5913740" y="2588567"/>
            <a:ext cx="441300" cy="4146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i="0" u="none" strike="noStrike" cap="none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35" name="Shape 335"/>
          <p:cNvSpPr/>
          <p:nvPr/>
        </p:nvSpPr>
        <p:spPr>
          <a:xfrm>
            <a:off x="4556057" y="3516462"/>
            <a:ext cx="6693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JMS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0012" y="2123012"/>
            <a:ext cx="688393" cy="6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1749275" y="2672987"/>
            <a:ext cx="3219900" cy="6318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modified_application.xml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(modified_application.xsd)</a:t>
            </a:r>
          </a:p>
        </p:txBody>
      </p:sp>
      <p:sp>
        <p:nvSpPr>
          <p:cNvPr id="338" name="Shape 338"/>
          <p:cNvSpPr/>
          <p:nvPr/>
        </p:nvSpPr>
        <p:spPr>
          <a:xfrm>
            <a:off x="5779523" y="4560225"/>
            <a:ext cx="856799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SMTP</a:t>
            </a:r>
          </a:p>
        </p:txBody>
      </p:sp>
      <p:sp>
        <p:nvSpPr>
          <p:cNvPr id="339" name="Shape 339"/>
          <p:cNvSpPr/>
          <p:nvPr/>
        </p:nvSpPr>
        <p:spPr>
          <a:xfrm>
            <a:off x="1847323" y="4870887"/>
            <a:ext cx="8568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JDBC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5048" y="2572675"/>
            <a:ext cx="22092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P q.uneligible (Q)</a:t>
            </a:r>
          </a:p>
        </p:txBody>
      </p:sp>
      <p:sp>
        <p:nvSpPr>
          <p:cNvPr id="341" name="Shape 341"/>
          <p:cNvSpPr/>
          <p:nvPr/>
        </p:nvSpPr>
        <p:spPr>
          <a:xfrm>
            <a:off x="3504373" y="4220112"/>
            <a:ext cx="2209200" cy="446400"/>
          </a:xfrm>
          <a:prstGeom prst="rect">
            <a:avLst/>
          </a:prstGeom>
          <a:noFill/>
          <a:ln>
            <a:noFill/>
          </a:ln>
        </p:spPr>
        <p:txBody>
          <a:bodyPr lIns="35725" tIns="35725" rIns="35725" bIns="357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/>
              <a:t>C q.uneligible (Q)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Beyond the lab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904800" cy="567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Over 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1. Intro of business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2. Business scenario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3. Systems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4. Web services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5. Breakdown of technical diagram in steps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6. Beyond the lab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7. Demo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3661889"/>
            <a:ext cx="3527309" cy="19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845" y="859262"/>
            <a:ext cx="3168786" cy="256784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5431990" y="2426548"/>
            <a:ext cx="1392300" cy="8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TIBCO Email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Server Plugin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817" y="859250"/>
            <a:ext cx="2007007" cy="220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4858" y="3955232"/>
            <a:ext cx="2454334" cy="148021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5032681" y="5512960"/>
            <a:ext cx="5177999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SOAP Web Service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729437" y="5390324"/>
            <a:ext cx="5178000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AXIS2 Web Service Engine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922398" y="2943626"/>
            <a:ext cx="2842500" cy="7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https://github.com/lvber/EI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773700" y="67675"/>
            <a:ext cx="7596600" cy="13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AXIS2 Works?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08050" y="1454450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1.Apache Axis2 is a Web Services ENGINE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189228"/>
            <a:ext cx="2103499" cy="1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00" y="1841275"/>
            <a:ext cx="4520800" cy="21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916125" y="4884125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708050" y="4129900"/>
            <a:ext cx="53322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333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2.Plain Old Java Object(POJO) Web Services using Apache Axis2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50" y="5218200"/>
            <a:ext cx="2565074" cy="94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2375" y="1937762"/>
            <a:ext cx="24574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773700" y="67675"/>
            <a:ext cx="7596600" cy="13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AXIS2 Works?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189228"/>
            <a:ext cx="2103499" cy="1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575" y="1356199"/>
            <a:ext cx="4177724" cy="4477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916125" y="4884125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508625" y="3234062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3. Describe the Service  -  WSDL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773700" y="67675"/>
            <a:ext cx="7596600" cy="13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AXIS2 Works?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189228"/>
            <a:ext cx="2103499" cy="13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916125" y="4884125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508625" y="1740850"/>
            <a:ext cx="4002600" cy="4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4. Put class file into POJO folder and deploy it on Tomcat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lang="en" sz="1800">
                <a:solidFill>
                  <a:srgbClr val="333333"/>
                </a:solidFill>
              </a:rPr>
              <a:t>\apache-tomcat-7.0.63\webapps\axis2\WEB-INF\pojo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</a:rPr>
              <a:t>5. Set up ‘SOAP request-reply’ in TIBCO and import WSDL file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250" y="3235225"/>
            <a:ext cx="4856200" cy="25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773700" y="67675"/>
            <a:ext cx="7596600" cy="139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AXIS2 Works?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0" y="189228"/>
            <a:ext cx="2103499" cy="13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916125" y="4884125"/>
            <a:ext cx="4993800" cy="5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505237"/>
            <a:ext cx="86487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934650" y="1912725"/>
            <a:ext cx="5000400" cy="5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6. As a result, the SOAP web service could run properly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411813" y="3374994"/>
            <a:ext cx="4452596" cy="378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Integration Middleware</a:t>
            </a:r>
            <a:endParaRPr lang="en-SG" sz="1800" dirty="0"/>
          </a:p>
        </p:txBody>
      </p:sp>
      <p:pic>
        <p:nvPicPr>
          <p:cNvPr id="1026" name="Picture 2" descr="http://www.iconsdb.com/icons/preview/orange/database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58" y="1370946"/>
            <a:ext cx="386478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sdb.com/icons/preview/icon-sets/web-2-blue/database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60" y="4857218"/>
            <a:ext cx="378042" cy="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consdb.com/icons/preview/persian-red/database-xx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9" y="1808821"/>
            <a:ext cx="378042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493658" y="2212488"/>
            <a:ext cx="1296144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Auto-Checking System</a:t>
            </a:r>
            <a:endParaRPr lang="en-SG" sz="105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925706" y="1916832"/>
            <a:ext cx="0" cy="252600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55676" y="2672916"/>
            <a:ext cx="10125" cy="648072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033718" y="2834934"/>
            <a:ext cx="91810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 details</a:t>
            </a:r>
            <a:endParaRPr lang="en-SG" sz="900" dirty="0"/>
          </a:p>
        </p:txBody>
      </p:sp>
      <p:sp>
        <p:nvSpPr>
          <p:cNvPr id="53" name="Oval 52"/>
          <p:cNvSpPr/>
          <p:nvPr/>
        </p:nvSpPr>
        <p:spPr>
          <a:xfrm>
            <a:off x="1763688" y="2672916"/>
            <a:ext cx="378042" cy="324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JMS</a:t>
            </a:r>
            <a:endParaRPr lang="en-SG" sz="600" b="1" dirty="0"/>
          </a:p>
        </p:txBody>
      </p:sp>
      <p:sp>
        <p:nvSpPr>
          <p:cNvPr id="54" name="Oval 53"/>
          <p:cNvSpPr/>
          <p:nvPr/>
        </p:nvSpPr>
        <p:spPr>
          <a:xfrm>
            <a:off x="1223628" y="998730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  <a:endParaRPr lang="en-SG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1493658" y="892025"/>
            <a:ext cx="135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Query for clients that are about to expire from Client database</a:t>
            </a:r>
            <a:endParaRPr lang="en-SG" sz="9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56915" y="1934262"/>
            <a:ext cx="1295" cy="252600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733" y="1538791"/>
            <a:ext cx="567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Client database</a:t>
            </a:r>
            <a:endParaRPr lang="en-SG" sz="900" dirty="0"/>
          </a:p>
        </p:txBody>
      </p:sp>
      <p:sp>
        <p:nvSpPr>
          <p:cNvPr id="68" name="Oval 67"/>
          <p:cNvSpPr/>
          <p:nvPr/>
        </p:nvSpPr>
        <p:spPr>
          <a:xfrm>
            <a:off x="2117594" y="4077939"/>
            <a:ext cx="665528" cy="37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HTTP (request)</a:t>
            </a:r>
            <a:endParaRPr lang="en-SG" sz="6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840446" y="3807909"/>
            <a:ext cx="247278" cy="648072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77634" y="4504801"/>
            <a:ext cx="1296144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LTA Web Service (RESTFUL)</a:t>
            </a:r>
            <a:endParaRPr lang="en-SG" sz="1050" dirty="0"/>
          </a:p>
        </p:txBody>
      </p:sp>
      <p:sp>
        <p:nvSpPr>
          <p:cNvPr id="73" name="Rectangle 72"/>
          <p:cNvSpPr/>
          <p:nvPr/>
        </p:nvSpPr>
        <p:spPr>
          <a:xfrm>
            <a:off x="2627784" y="4509120"/>
            <a:ext cx="1296144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OBD Web Service (RESTFUL)</a:t>
            </a:r>
            <a:endParaRPr lang="en-SG" sz="105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787502" y="3807909"/>
            <a:ext cx="272330" cy="648072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67488" y="3807909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  <a:endParaRPr lang="en-SG" sz="1050" dirty="0"/>
          </a:p>
        </p:txBody>
      </p:sp>
      <p:sp>
        <p:nvSpPr>
          <p:cNvPr id="81" name="Rounded Rectangle 80"/>
          <p:cNvSpPr/>
          <p:nvPr/>
        </p:nvSpPr>
        <p:spPr>
          <a:xfrm>
            <a:off x="1493658" y="5373216"/>
            <a:ext cx="91810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Driving  records</a:t>
            </a:r>
            <a:endParaRPr lang="en-SG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3237519" y="3808349"/>
            <a:ext cx="70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Invoke both the web services</a:t>
            </a:r>
            <a:endParaRPr lang="en-SG" sz="9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033718" y="4892158"/>
            <a:ext cx="0" cy="45699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167844" y="4916218"/>
            <a:ext cx="0" cy="45699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2787503" y="5373216"/>
            <a:ext cx="91810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Driving  records</a:t>
            </a:r>
            <a:endParaRPr lang="en-SG" sz="900" dirty="0"/>
          </a:p>
        </p:txBody>
      </p:sp>
      <p:cxnSp>
        <p:nvCxnSpPr>
          <p:cNvPr id="90" name="Curved Connector 89"/>
          <p:cNvCxnSpPr>
            <a:stCxn id="92" idx="2"/>
          </p:cNvCxnSpPr>
          <p:nvPr/>
        </p:nvCxnSpPr>
        <p:spPr>
          <a:xfrm rot="5400000" flipH="1" flipV="1">
            <a:off x="2775584" y="4278878"/>
            <a:ext cx="1997355" cy="1055417"/>
          </a:xfrm>
          <a:prstGeom prst="curvedConnector3">
            <a:avLst>
              <a:gd name="adj1" fmla="val -568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urved Connector 1034"/>
          <p:cNvCxnSpPr/>
          <p:nvPr/>
        </p:nvCxnSpPr>
        <p:spPr>
          <a:xfrm rot="16200000" flipH="1">
            <a:off x="2781967" y="5041348"/>
            <a:ext cx="108014" cy="1635848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275856" y="2212488"/>
            <a:ext cx="1429119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Driver Risk Assessment (SOAP)</a:t>
            </a:r>
            <a:endParaRPr lang="en-SG" sz="105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3329862" y="2664337"/>
            <a:ext cx="0" cy="648072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3815916" y="2888940"/>
            <a:ext cx="91810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Driving  records</a:t>
            </a:r>
            <a:endParaRPr lang="en-SG" sz="900" dirty="0"/>
          </a:p>
        </p:txBody>
      </p:sp>
      <p:sp>
        <p:nvSpPr>
          <p:cNvPr id="116" name="Oval 115"/>
          <p:cNvSpPr/>
          <p:nvPr/>
        </p:nvSpPr>
        <p:spPr>
          <a:xfrm>
            <a:off x="1174918" y="5144717"/>
            <a:ext cx="665528" cy="37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HTTP (request)</a:t>
            </a:r>
            <a:endParaRPr lang="en-SG" sz="600" b="1" dirty="0"/>
          </a:p>
        </p:txBody>
      </p:sp>
      <p:sp>
        <p:nvSpPr>
          <p:cNvPr id="117" name="Oval 116"/>
          <p:cNvSpPr/>
          <p:nvPr/>
        </p:nvSpPr>
        <p:spPr>
          <a:xfrm>
            <a:off x="2448310" y="5157192"/>
            <a:ext cx="665528" cy="37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HTTP (request)</a:t>
            </a:r>
            <a:endParaRPr lang="en-SG" sz="600" b="1" dirty="0"/>
          </a:p>
        </p:txBody>
      </p:sp>
      <p:sp>
        <p:nvSpPr>
          <p:cNvPr id="118" name="Oval 117"/>
          <p:cNvSpPr/>
          <p:nvPr/>
        </p:nvSpPr>
        <p:spPr>
          <a:xfrm>
            <a:off x="3491880" y="2618910"/>
            <a:ext cx="665528" cy="37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HTTP (request)</a:t>
            </a:r>
            <a:endParaRPr lang="en-SG" sz="600" b="1" dirty="0"/>
          </a:p>
        </p:txBody>
      </p:sp>
      <p:sp>
        <p:nvSpPr>
          <p:cNvPr id="119" name="Oval 118"/>
          <p:cNvSpPr/>
          <p:nvPr/>
        </p:nvSpPr>
        <p:spPr>
          <a:xfrm>
            <a:off x="3102503" y="1841741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  <a:endParaRPr lang="en-SG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3383868" y="1808821"/>
            <a:ext cx="14581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Driving records passed into Driver Risk Assessment</a:t>
            </a:r>
            <a:endParaRPr lang="en-SG" sz="9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437874" y="2672916"/>
            <a:ext cx="10125" cy="648072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4" idx="3"/>
            <a:endCxn id="128" idx="1"/>
          </p:cNvCxnSpPr>
          <p:nvPr/>
        </p:nvCxnSpPr>
        <p:spPr>
          <a:xfrm flipV="1">
            <a:off x="5864409" y="2805447"/>
            <a:ext cx="705814" cy="758569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6763439" y="3172805"/>
            <a:ext cx="91810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Client Assessment Result</a:t>
            </a:r>
            <a:endParaRPr lang="en-SG" sz="900" dirty="0"/>
          </a:p>
        </p:txBody>
      </p:sp>
      <p:sp>
        <p:nvSpPr>
          <p:cNvPr id="126" name="Oval 125"/>
          <p:cNvSpPr/>
          <p:nvPr/>
        </p:nvSpPr>
        <p:spPr>
          <a:xfrm>
            <a:off x="6523885" y="3043714"/>
            <a:ext cx="378042" cy="324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JMS</a:t>
            </a:r>
            <a:endParaRPr lang="en-SG" sz="600" b="1" dirty="0"/>
          </a:p>
        </p:txBody>
      </p:sp>
      <p:sp>
        <p:nvSpPr>
          <p:cNvPr id="128" name="Rectangle 127"/>
          <p:cNvSpPr/>
          <p:nvPr/>
        </p:nvSpPr>
        <p:spPr>
          <a:xfrm>
            <a:off x="6570222" y="2629238"/>
            <a:ext cx="1296144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 List System</a:t>
            </a:r>
            <a:endParaRPr lang="en-SG" sz="1050" dirty="0"/>
          </a:p>
        </p:txBody>
      </p:sp>
      <p:sp>
        <p:nvSpPr>
          <p:cNvPr id="129" name="Oval 128"/>
          <p:cNvSpPr/>
          <p:nvPr/>
        </p:nvSpPr>
        <p:spPr>
          <a:xfrm>
            <a:off x="6318127" y="3637154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</a:t>
            </a:r>
            <a:endParaRPr lang="en-SG" sz="1050" dirty="0"/>
          </a:p>
        </p:txBody>
      </p:sp>
      <p:sp>
        <p:nvSpPr>
          <p:cNvPr id="130" name="TextBox 129"/>
          <p:cNvSpPr txBox="1"/>
          <p:nvPr/>
        </p:nvSpPr>
        <p:spPr>
          <a:xfrm>
            <a:off x="6615542" y="3646331"/>
            <a:ext cx="1412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Depending on the assessment result will be sent to either system </a:t>
            </a:r>
            <a:endParaRPr lang="en-SG" sz="900" dirty="0"/>
          </a:p>
        </p:txBody>
      </p:sp>
      <p:sp>
        <p:nvSpPr>
          <p:cNvPr id="149" name="Rectangle 148"/>
          <p:cNvSpPr/>
          <p:nvPr/>
        </p:nvSpPr>
        <p:spPr>
          <a:xfrm>
            <a:off x="6565001" y="4116888"/>
            <a:ext cx="1296144" cy="3524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Waiting List System</a:t>
            </a:r>
            <a:endParaRPr lang="en-SG" sz="1050" dirty="0"/>
          </a:p>
        </p:txBody>
      </p:sp>
      <p:cxnSp>
        <p:nvCxnSpPr>
          <p:cNvPr id="150" name="Straight Arrow Connector 149"/>
          <p:cNvCxnSpPr/>
          <p:nvPr/>
        </p:nvCxnSpPr>
        <p:spPr>
          <a:xfrm flipV="1">
            <a:off x="7160552" y="2348880"/>
            <a:ext cx="0" cy="252600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7218295" y="4553846"/>
            <a:ext cx="1295" cy="252600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6441653" y="5454225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</a:t>
            </a:r>
            <a:endParaRPr lang="en-SG" sz="1050" dirty="0"/>
          </a:p>
        </p:txBody>
      </p:sp>
      <p:pic>
        <p:nvPicPr>
          <p:cNvPr id="157" name="Picture 2" descr="http://www.iconsdb.com/icons/preview/orange/database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45" y="1808821"/>
            <a:ext cx="386478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718738" y="5400220"/>
            <a:ext cx="130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respective database s based on which system it is sent to</a:t>
            </a:r>
            <a:endParaRPr lang="en-SG" sz="900" dirty="0"/>
          </a:p>
        </p:txBody>
      </p:sp>
      <p:pic>
        <p:nvPicPr>
          <p:cNvPr id="160" name="Picture 2" descr="http://www.iconsdb.com/icons/preview/orange/database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94" y="4845520"/>
            <a:ext cx="386478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http://www.iconsdb.com/icons/preview/orange/database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66" y="1000059"/>
            <a:ext cx="386478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6" descr="http://www.iconsdb.com/icons/preview/persian-red/database-xx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87" y="1022820"/>
            <a:ext cx="378042" cy="4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http://www.iconsdb.com/icons/preview/icon-sets/web-2-blue/database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41" y="998731"/>
            <a:ext cx="378042" cy="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5031051" y="1095636"/>
            <a:ext cx="567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Client database</a:t>
            </a:r>
            <a:endParaRPr lang="en-SG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079354" y="1095636"/>
            <a:ext cx="5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Black list database</a:t>
            </a:r>
            <a:endParaRPr lang="en-SG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160552" y="1084530"/>
            <a:ext cx="7005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Waiting List database</a:t>
            </a:r>
            <a:endParaRPr lang="en-SG" sz="900" dirty="0"/>
          </a:p>
        </p:txBody>
      </p:sp>
      <p:pic>
        <p:nvPicPr>
          <p:cNvPr id="103" name="Picture 12" descr="https://audaxinvestments.com/images/electric_plug_icon_d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12060" y="2431090"/>
            <a:ext cx="674217" cy="9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4436985" y="944725"/>
            <a:ext cx="3375375" cy="618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pic>
        <p:nvPicPr>
          <p:cNvPr id="105" name="Picture 14" descr="http://static.wixstatic.com/media/0a4de1_5a585d352435411bba5d6dc84f68b5e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93" y="2723463"/>
            <a:ext cx="359158" cy="35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Oval 177"/>
          <p:cNvSpPr/>
          <p:nvPr/>
        </p:nvSpPr>
        <p:spPr>
          <a:xfrm>
            <a:off x="4788024" y="4678860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7</a:t>
            </a:r>
            <a:endParaRPr lang="en-SG" sz="1050" dirty="0"/>
          </a:p>
        </p:txBody>
      </p:sp>
      <p:sp>
        <p:nvSpPr>
          <p:cNvPr id="179" name="TextBox 178"/>
          <p:cNvSpPr txBox="1"/>
          <p:nvPr/>
        </p:nvSpPr>
        <p:spPr>
          <a:xfrm>
            <a:off x="5338439" y="1927058"/>
            <a:ext cx="121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Email is sent to notify clients  after databases are updated</a:t>
            </a:r>
            <a:endParaRPr lang="en-SG" sz="900" dirty="0"/>
          </a:p>
        </p:txBody>
      </p:sp>
      <p:cxnSp>
        <p:nvCxnSpPr>
          <p:cNvPr id="181" name="Straight Arrow Connector 180"/>
          <p:cNvCxnSpPr>
            <a:stCxn id="34" idx="3"/>
            <a:endCxn id="149" idx="1"/>
          </p:cNvCxnSpPr>
          <p:nvPr/>
        </p:nvCxnSpPr>
        <p:spPr>
          <a:xfrm>
            <a:off x="5864408" y="3564015"/>
            <a:ext cx="700593" cy="729081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 flipV="1">
            <a:off x="5747902" y="3772169"/>
            <a:ext cx="805673" cy="628940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>
            <a:off x="5786277" y="2672916"/>
            <a:ext cx="778725" cy="702078"/>
          </a:xfrm>
          <a:prstGeom prst="straightConnector1">
            <a:avLst/>
          </a:prstGeom>
          <a:ln w="3175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5206571" y="4185759"/>
            <a:ext cx="918102" cy="35706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Completed Status</a:t>
            </a:r>
            <a:endParaRPr lang="en-SG" sz="900" dirty="0"/>
          </a:p>
        </p:txBody>
      </p:sp>
      <p:sp>
        <p:nvSpPr>
          <p:cNvPr id="204" name="Oval 203"/>
          <p:cNvSpPr/>
          <p:nvPr/>
        </p:nvSpPr>
        <p:spPr>
          <a:xfrm>
            <a:off x="4965020" y="4077096"/>
            <a:ext cx="378042" cy="267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JMS</a:t>
            </a:r>
            <a:endParaRPr lang="en-SG" sz="600" b="1" dirty="0"/>
          </a:p>
        </p:txBody>
      </p:sp>
      <p:sp>
        <p:nvSpPr>
          <p:cNvPr id="205" name="Oval 204"/>
          <p:cNvSpPr/>
          <p:nvPr/>
        </p:nvSpPr>
        <p:spPr>
          <a:xfrm>
            <a:off x="5091345" y="2166147"/>
            <a:ext cx="270030" cy="270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SG" sz="105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85057" y="4606712"/>
            <a:ext cx="12151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Black List/ Waiting List system sends a message back to Auto-Checking System.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6084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50" grpId="0" animBg="1"/>
      <p:bldP spid="53" grpId="0" animBg="1"/>
      <p:bldP spid="54" grpId="0" animBg="1"/>
      <p:bldP spid="56" grpId="0"/>
      <p:bldP spid="63" grpId="0"/>
      <p:bldP spid="68" grpId="0" animBg="1"/>
      <p:bldP spid="72" grpId="0" animBg="1"/>
      <p:bldP spid="73" grpId="0" animBg="1"/>
      <p:bldP spid="80" grpId="0" animBg="1"/>
      <p:bldP spid="81" grpId="0" animBg="1"/>
      <p:bldP spid="82" grpId="0"/>
      <p:bldP spid="92" grpId="0" animBg="1"/>
      <p:bldP spid="110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/>
      <p:bldP spid="125" grpId="0" animBg="1"/>
      <p:bldP spid="126" grpId="0" animBg="1"/>
      <p:bldP spid="128" grpId="0" animBg="1"/>
      <p:bldP spid="129" grpId="0" animBg="1"/>
      <p:bldP spid="130" grpId="0"/>
      <p:bldP spid="149" grpId="0" animBg="1"/>
      <p:bldP spid="156" grpId="0" animBg="1"/>
      <p:bldP spid="159" grpId="0"/>
      <p:bldP spid="178" grpId="0" animBg="1"/>
      <p:bldP spid="179" grpId="0"/>
      <p:bldP spid="202" grpId="0" animBg="1"/>
      <p:bldP spid="204" grpId="0" animBg="1"/>
      <p:bldP spid="205" grpId="0" animBg="1"/>
      <p:bldP spid="2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l="1628" r="44448" b="7680"/>
          <a:stretch/>
        </p:blipFill>
        <p:spPr>
          <a:xfrm>
            <a:off x="4576350" y="0"/>
            <a:ext cx="4567649" cy="6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75" y="1154349"/>
            <a:ext cx="5302700" cy="34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73700" y="412495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 Introduction of Business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79983"/>
            <a:ext cx="8520600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LBW Insurance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653900"/>
            <a:ext cx="4165200" cy="47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2400" b="1"/>
              <a:t>Provides car insurance</a:t>
            </a:r>
            <a:br>
              <a:rPr lang="en" sz="2400" b="1"/>
            </a:br>
            <a:r>
              <a:rPr lang="en" sz="2400" b="1"/>
              <a:t/>
            </a:r>
            <a:br>
              <a:rPr lang="en" sz="2400" b="1"/>
            </a:br>
            <a:r>
              <a:rPr lang="en" sz="2400" b="1"/>
              <a:t>Offers premium reduction for safe drivers </a:t>
            </a:r>
            <a:br>
              <a:rPr lang="en" sz="2400" b="1"/>
            </a:br>
            <a:r>
              <a:rPr lang="en" sz="2400" b="1"/>
              <a:t/>
            </a:r>
            <a:br>
              <a:rPr lang="en" sz="2400" b="1"/>
            </a:br>
            <a:r>
              <a:rPr lang="en" sz="2400" b="1"/>
              <a:t>Automatically notifies clients via email of their eligibility status upon nearing expiry of their current insurance plan </a:t>
            </a:r>
            <a:r>
              <a:rPr lang="en" sz="1600"/>
              <a:t>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987" y="3446575"/>
            <a:ext cx="42767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28" y="1212800"/>
            <a:ext cx="3342874" cy="1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Involved IT Systems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8275" y="1875466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/>
              <a:t>Auto-checking System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Web-based application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Checks the current clients that are about to expire in a month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Using tibco the client’s details(application.xml)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Send using a queue(q.start)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44125" y="1324533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/>
              <a:t>Waiting List System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Applications passed through q.eligible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Updates both the Waiting List database and Insurance Client database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Sends an email with status (driving risk assessment result) and link of website inside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44125" y="1324533"/>
            <a:ext cx="4045200" cy="238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/>
              <a:t>Black List System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Applications passed through q.uneligible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Updates both the Black List database and Insurance Client database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Sends an email with status (driving risk assessment result) and link of website inside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Web services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(4:3)</PresentationFormat>
  <Paragraphs>203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Open Sans</vt:lpstr>
      <vt:lpstr>Helvetica Neue</vt:lpstr>
      <vt:lpstr>Economica</vt:lpstr>
      <vt:lpstr>Arial</vt:lpstr>
      <vt:lpstr>luxe</vt:lpstr>
      <vt:lpstr>LBW Insurance </vt:lpstr>
      <vt:lpstr>Over view 1. Intro of business  2. Business scenario  3. Systems  4. Web services  5. Breakdown of technical diagram in steps  6. Beyond the lab  7. Demo</vt:lpstr>
      <vt:lpstr> Introduction of Business </vt:lpstr>
      <vt:lpstr>LBW Insurance</vt:lpstr>
      <vt:lpstr>Involved IT Systems</vt:lpstr>
      <vt:lpstr>Auto-checking System</vt:lpstr>
      <vt:lpstr>Waiting List System</vt:lpstr>
      <vt:lpstr>Black List System</vt:lpstr>
      <vt:lpstr>Web services</vt:lpstr>
      <vt:lpstr>Web Service</vt:lpstr>
      <vt:lpstr>Technical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Beyond the lab </vt:lpstr>
      <vt:lpstr>PowerPoint Presentation</vt:lpstr>
      <vt:lpstr>How AXIS2 Works?</vt:lpstr>
      <vt:lpstr>How AXIS2 Works?</vt:lpstr>
      <vt:lpstr>How AXIS2 Works?</vt:lpstr>
      <vt:lpstr>How AXIS2 Works?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LBW Insurance </dc:title>
  <cp:lastModifiedBy>bowen lv</cp:lastModifiedBy>
  <cp:revision>2</cp:revision>
  <dcterms:modified xsi:type="dcterms:W3CDTF">2016-03-28T08:15:33Z</dcterms:modified>
</cp:coreProperties>
</file>