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5" r:id="rId2"/>
  </p:sldMasterIdLst>
  <p:notesMasterIdLst>
    <p:notesMasterId r:id="rId12"/>
  </p:notesMasterIdLst>
  <p:sldIdLst>
    <p:sldId id="256" r:id="rId3"/>
    <p:sldId id="259" r:id="rId4"/>
    <p:sldId id="288" r:id="rId5"/>
    <p:sldId id="289" r:id="rId6"/>
    <p:sldId id="291" r:id="rId7"/>
    <p:sldId id="290" r:id="rId8"/>
    <p:sldId id="293" r:id="rId9"/>
    <p:sldId id="292" r:id="rId10"/>
    <p:sldId id="286" r:id="rId11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69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B31BA-496A-42B0-AA12-3110EB8F95D0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AFB5E-3D53-466E-8577-7D551B7A06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5854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0645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6733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77877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87121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8204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171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0857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89916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56054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8397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114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55765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4916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0245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792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6989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47420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5050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744499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0415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7419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370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9447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6036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1384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1994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5151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3329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23F59-7965-42CE-B8EB-3B5E123D38F1}" type="datetimeFigureOut">
              <a:rPr lang="es-419" smtClean="0"/>
              <a:t>18/9/2019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0956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py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rapy.org/en/latest/intro/tutoria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69418"/>
            <a:ext cx="9144000" cy="919163"/>
          </a:xfrm>
        </p:spPr>
        <p:txBody>
          <a:bodyPr>
            <a:normAutofit fontScale="90000"/>
          </a:bodyPr>
          <a:lstStyle/>
          <a:p>
            <a:pPr algn="ctr"/>
            <a:r>
              <a:rPr lang="es-419" dirty="0" smtClean="0">
                <a:solidFill>
                  <a:schemeClr val="tx1"/>
                </a:solidFill>
              </a:rPr>
              <a:t>Python para análisis de datos</a:t>
            </a:r>
            <a:br>
              <a:rPr lang="es-419" dirty="0" smtClean="0">
                <a:solidFill>
                  <a:schemeClr val="tx1"/>
                </a:solidFill>
              </a:rPr>
            </a:br>
            <a:r>
              <a:rPr lang="es-419" dirty="0" smtClean="0">
                <a:solidFill>
                  <a:schemeClr val="tx1"/>
                </a:solidFill>
              </a:rPr>
              <a:t>Día 3</a:t>
            </a:r>
            <a:endParaRPr lang="es-419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5315737"/>
            <a:ext cx="2890044" cy="13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Contenido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Web </a:t>
            </a:r>
            <a:r>
              <a:rPr lang="es-419" dirty="0" err="1" smtClean="0"/>
              <a:t>Scraping</a:t>
            </a:r>
            <a:endParaRPr lang="es-419" dirty="0" smtClean="0"/>
          </a:p>
          <a:p>
            <a:r>
              <a:rPr lang="es-419" dirty="0" smtClean="0"/>
              <a:t>HTML</a:t>
            </a:r>
          </a:p>
          <a:p>
            <a:r>
              <a:rPr lang="es-419" dirty="0" err="1" smtClean="0"/>
              <a:t>Scrapy</a:t>
            </a:r>
            <a:endParaRPr lang="es-419" dirty="0" smtClean="0"/>
          </a:p>
        </p:txBody>
      </p:sp>
    </p:spTree>
    <p:extLst>
      <p:ext uri="{BB962C8B-B14F-4D97-AF65-F5344CB8AC3E}">
        <p14:creationId xmlns:p14="http://schemas.microsoft.com/office/powerpoint/2010/main" val="341598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Web </a:t>
            </a:r>
            <a:r>
              <a:rPr lang="es-419" dirty="0" err="1" smtClean="0"/>
              <a:t>Scraping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Consiste en obtener datos de un sitio web, usando </a:t>
            </a:r>
            <a:r>
              <a:rPr lang="es-419" dirty="0" smtClean="0">
                <a:solidFill>
                  <a:srgbClr val="FF0000"/>
                </a:solidFill>
              </a:rPr>
              <a:t>robots</a:t>
            </a:r>
            <a:r>
              <a:rPr lang="es-419" dirty="0" smtClean="0"/>
              <a:t>.</a:t>
            </a:r>
          </a:p>
          <a:p>
            <a:r>
              <a:rPr lang="es-419" dirty="0" smtClean="0"/>
              <a:t>Útil cuando </a:t>
            </a:r>
            <a:r>
              <a:rPr lang="es-419" dirty="0" smtClean="0">
                <a:solidFill>
                  <a:srgbClr val="FF0000"/>
                </a:solidFill>
              </a:rPr>
              <a:t>no</a:t>
            </a:r>
            <a:r>
              <a:rPr lang="es-419" dirty="0" smtClean="0"/>
              <a:t> tengo acceso al </a:t>
            </a:r>
            <a:r>
              <a:rPr lang="es-419" dirty="0" smtClean="0">
                <a:solidFill>
                  <a:srgbClr val="FF0000"/>
                </a:solidFill>
              </a:rPr>
              <a:t>API</a:t>
            </a:r>
            <a:r>
              <a:rPr lang="es-419" dirty="0" smtClean="0"/>
              <a:t>.</a:t>
            </a:r>
          </a:p>
          <a:p>
            <a:r>
              <a:rPr lang="es-419" dirty="0" smtClean="0"/>
              <a:t>Sensible a </a:t>
            </a:r>
            <a:r>
              <a:rPr lang="es-419" i="1" dirty="0" err="1" smtClean="0"/>
              <a:t>captchas</a:t>
            </a:r>
            <a:r>
              <a:rPr lang="es-419" dirty="0"/>
              <a:t> </a:t>
            </a:r>
            <a:r>
              <a:rPr lang="es-419" dirty="0" smtClean="0"/>
              <a:t>u otro tipo de validación.</a:t>
            </a:r>
          </a:p>
          <a:p>
            <a:r>
              <a:rPr lang="es-419" dirty="0" smtClean="0"/>
              <a:t>Requiere </a:t>
            </a:r>
            <a:r>
              <a:rPr lang="es-419" dirty="0" smtClean="0"/>
              <a:t>conocimientos básicos </a:t>
            </a:r>
            <a:r>
              <a:rPr lang="es-419" dirty="0" smtClean="0"/>
              <a:t>de </a:t>
            </a:r>
            <a:r>
              <a:rPr lang="es-419" dirty="0" smtClean="0"/>
              <a:t>HTML.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3457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HTML 1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err="1" smtClean="0"/>
              <a:t>HyperText</a:t>
            </a:r>
            <a:r>
              <a:rPr lang="es-419" dirty="0" smtClean="0"/>
              <a:t> </a:t>
            </a:r>
            <a:r>
              <a:rPr lang="es-419" dirty="0" err="1" smtClean="0"/>
              <a:t>Markup</a:t>
            </a:r>
            <a:r>
              <a:rPr lang="es-419" dirty="0" smtClean="0"/>
              <a:t> </a:t>
            </a:r>
            <a:r>
              <a:rPr lang="es-419" dirty="0" err="1" smtClean="0"/>
              <a:t>Language</a:t>
            </a:r>
            <a:r>
              <a:rPr lang="es-419" dirty="0" smtClean="0"/>
              <a:t>.</a:t>
            </a:r>
          </a:p>
          <a:p>
            <a:endParaRPr lang="es-419" dirty="0"/>
          </a:p>
        </p:txBody>
      </p:sp>
      <p:sp>
        <p:nvSpPr>
          <p:cNvPr id="4" name="Rectángulo 3"/>
          <p:cNvSpPr/>
          <p:nvPr/>
        </p:nvSpPr>
        <p:spPr>
          <a:xfrm>
            <a:off x="3048000" y="266896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 Fira Code"/>
              </a:rPr>
              <a:t>&lt;!DOCTYPE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FF0000"/>
                </a:solidFill>
                <a:latin typeface=" Fira Code"/>
              </a:rPr>
              <a:t>html</a:t>
            </a:r>
            <a:r>
              <a:rPr lang="en-US" dirty="0">
                <a:solidFill>
                  <a:srgbClr val="800000"/>
                </a:solidFill>
                <a:latin typeface=" Fira Code"/>
              </a:rPr>
              <a:t>&gt;</a:t>
            </a:r>
            <a:endParaRPr lang="en-US" dirty="0">
              <a:solidFill>
                <a:srgbClr val="000000"/>
              </a:solidFill>
              <a:latin typeface=" Fira Code"/>
            </a:endParaRPr>
          </a:p>
          <a:p>
            <a:r>
              <a:rPr lang="en-US" dirty="0">
                <a:solidFill>
                  <a:srgbClr val="800000"/>
                </a:solidFill>
                <a:latin typeface=" Fira Code"/>
              </a:rPr>
              <a:t>&lt;html&gt;</a:t>
            </a:r>
            <a:endParaRPr lang="en-US" dirty="0">
              <a:solidFill>
                <a:srgbClr val="000000"/>
              </a:solidFill>
              <a:latin typeface=" Fira Code"/>
            </a:endParaRP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 Fira Code"/>
              </a:rPr>
              <a:t>&lt;head&gt;</a:t>
            </a:r>
            <a:endParaRPr lang="en-US" dirty="0">
              <a:solidFill>
                <a:srgbClr val="000000"/>
              </a:solidFill>
              <a:latin typeface=" Fira Code"/>
            </a:endParaRP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n-US" dirty="0">
                <a:solidFill>
                  <a:srgbClr val="800000"/>
                </a:solidFill>
                <a:latin typeface=" Fira Code"/>
              </a:rPr>
              <a:t>&lt;title&gt;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Page Title</a:t>
            </a:r>
            <a:r>
              <a:rPr lang="en-US" dirty="0">
                <a:solidFill>
                  <a:srgbClr val="800000"/>
                </a:solidFill>
                <a:latin typeface=" Fira Code"/>
              </a:rPr>
              <a:t>&lt;/title&gt;</a:t>
            </a:r>
            <a:endParaRPr lang="en-US" dirty="0">
              <a:solidFill>
                <a:srgbClr val="000000"/>
              </a:solidFill>
              <a:latin typeface=" Fira Code"/>
            </a:endParaRP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 Fira Code"/>
              </a:rPr>
              <a:t>&lt;/head&gt;</a:t>
            </a:r>
            <a:endParaRPr lang="en-US" dirty="0">
              <a:solidFill>
                <a:srgbClr val="000000"/>
              </a:solidFill>
              <a:latin typeface=" Fira Code"/>
            </a:endParaRP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/>
            </a:r>
            <a:br>
              <a:rPr lang="en-US" dirty="0">
                <a:solidFill>
                  <a:srgbClr val="000000"/>
                </a:solidFill>
                <a:latin typeface=" Fira Code"/>
              </a:rPr>
            </a:br>
            <a:r>
              <a:rPr lang="en-US" dirty="0">
                <a:solidFill>
                  <a:srgbClr val="000000"/>
                </a:solidFill>
                <a:latin typeface=" Fira Code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 Fira Code"/>
              </a:rPr>
              <a:t>&lt;body&gt;</a:t>
            </a:r>
            <a:endParaRPr lang="en-US" dirty="0">
              <a:solidFill>
                <a:srgbClr val="000000"/>
              </a:solidFill>
              <a:latin typeface=" Fira Code"/>
            </a:endParaRP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n-US" dirty="0">
                <a:solidFill>
                  <a:srgbClr val="800000"/>
                </a:solidFill>
                <a:latin typeface=" Fira Code"/>
              </a:rPr>
              <a:t>&lt;h1&gt;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This is a Heading</a:t>
            </a:r>
            <a:r>
              <a:rPr lang="en-US" dirty="0">
                <a:solidFill>
                  <a:srgbClr val="800000"/>
                </a:solidFill>
                <a:latin typeface=" Fira Code"/>
              </a:rPr>
              <a:t>&lt;/h1&gt;</a:t>
            </a:r>
            <a:endParaRPr lang="en-US" dirty="0">
              <a:solidFill>
                <a:srgbClr val="000000"/>
              </a:solidFill>
              <a:latin typeface=" Fira Code"/>
            </a:endParaRP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n-US" dirty="0">
                <a:solidFill>
                  <a:srgbClr val="800000"/>
                </a:solidFill>
                <a:latin typeface=" Fira Code"/>
              </a:rPr>
              <a:t>&lt;p&gt;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This is a paragraph.</a:t>
            </a:r>
            <a:r>
              <a:rPr lang="en-US" dirty="0">
                <a:solidFill>
                  <a:srgbClr val="800000"/>
                </a:solidFill>
                <a:latin typeface=" Fira Code"/>
              </a:rPr>
              <a:t>&lt;/p&gt;</a:t>
            </a:r>
            <a:endParaRPr lang="en-US" dirty="0">
              <a:solidFill>
                <a:srgbClr val="000000"/>
              </a:solidFill>
              <a:latin typeface=" Fira Code"/>
            </a:endParaRP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 Fira Code"/>
              </a:rPr>
              <a:t>&lt;/body&gt;</a:t>
            </a:r>
            <a:endParaRPr lang="en-US" dirty="0">
              <a:solidFill>
                <a:srgbClr val="000000"/>
              </a:solidFill>
              <a:latin typeface=" Fira Code"/>
            </a:endParaRPr>
          </a:p>
          <a:p>
            <a:r>
              <a:rPr lang="en-US" dirty="0">
                <a:solidFill>
                  <a:srgbClr val="800000"/>
                </a:solidFill>
                <a:latin typeface=" Fira Code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 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7855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HTML 2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Identificadores y clases</a:t>
            </a:r>
            <a:endParaRPr lang="es-419" dirty="0"/>
          </a:p>
        </p:txBody>
      </p:sp>
      <p:sp>
        <p:nvSpPr>
          <p:cNvPr id="5" name="Rectángulo 4"/>
          <p:cNvSpPr/>
          <p:nvPr/>
        </p:nvSpPr>
        <p:spPr>
          <a:xfrm>
            <a:off x="2533650" y="2800965"/>
            <a:ext cx="7124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 Fira Code"/>
              </a:rPr>
              <a:t>&lt;button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FF0000"/>
                </a:solidFill>
                <a:latin typeface=" Fira Code"/>
              </a:rPr>
              <a:t>id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n-US" dirty="0">
                <a:solidFill>
                  <a:srgbClr val="0000FF"/>
                </a:solidFill>
                <a:latin typeface=" Fira Code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 Fira Code"/>
              </a:rPr>
              <a:t>profileButton</a:t>
            </a:r>
            <a:r>
              <a:rPr lang="en-US" dirty="0">
                <a:solidFill>
                  <a:srgbClr val="0000FF"/>
                </a:solidFill>
                <a:latin typeface=" Fira Code"/>
              </a:rPr>
              <a:t>"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FF0000"/>
                </a:solidFill>
                <a:latin typeface=" Fira Code"/>
              </a:rPr>
              <a:t>type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n-US" dirty="0">
                <a:solidFill>
                  <a:srgbClr val="0000FF"/>
                </a:solidFill>
                <a:latin typeface=" Fira Code"/>
              </a:rPr>
              <a:t>"button"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FF0000"/>
                </a:solidFill>
                <a:latin typeface=" Fira Code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n-US" dirty="0">
                <a:solidFill>
                  <a:srgbClr val="0000FF"/>
                </a:solidFill>
                <a:latin typeface=" Fira Code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 Fira Code"/>
              </a:rPr>
              <a:t>btn</a:t>
            </a:r>
            <a:r>
              <a:rPr lang="en-US" dirty="0">
                <a:solidFill>
                  <a:srgbClr val="0000FF"/>
                </a:solidFill>
                <a:latin typeface=" Fira Code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 Fira Code"/>
              </a:rPr>
              <a:t>btn</a:t>
            </a:r>
            <a:r>
              <a:rPr lang="en-US" dirty="0">
                <a:solidFill>
                  <a:srgbClr val="0000FF"/>
                </a:solidFill>
                <a:latin typeface=" Fira Code"/>
              </a:rPr>
              <a:t>-primary"</a:t>
            </a:r>
            <a:r>
              <a:rPr lang="en-US" dirty="0">
                <a:solidFill>
                  <a:srgbClr val="800000"/>
                </a:solidFill>
                <a:latin typeface=" Fira Code"/>
              </a:rPr>
              <a:t>&gt;</a:t>
            </a:r>
            <a:endParaRPr lang="en-US" dirty="0">
              <a:solidFill>
                <a:srgbClr val="000000"/>
              </a:solidFill>
              <a:latin typeface=" Fira Code"/>
            </a:endParaRP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 Fira Code"/>
              </a:rPr>
              <a:t>  Profile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800000"/>
                </a:solidFill>
                <a:latin typeface=" Fira Code"/>
              </a:rPr>
              <a:t>&lt;span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FF0000"/>
                </a:solidFill>
                <a:latin typeface=" Fira Code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n-US" dirty="0">
                <a:solidFill>
                  <a:srgbClr val="0000FF"/>
                </a:solidFill>
                <a:latin typeface=" Fira Code"/>
              </a:rPr>
              <a:t>"badge badge-light"</a:t>
            </a:r>
            <a:r>
              <a:rPr lang="en-US" dirty="0">
                <a:solidFill>
                  <a:srgbClr val="800000"/>
                </a:solidFill>
                <a:latin typeface=" Fira Code"/>
              </a:rPr>
              <a:t>&gt;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9</a:t>
            </a:r>
            <a:r>
              <a:rPr lang="en-US" dirty="0">
                <a:solidFill>
                  <a:srgbClr val="800000"/>
                </a:solidFill>
                <a:latin typeface=" Fira Code"/>
              </a:rPr>
              <a:t>&lt;/span&gt;</a:t>
            </a:r>
            <a:endParaRPr lang="en-US" dirty="0">
              <a:solidFill>
                <a:srgbClr val="000000"/>
              </a:solidFill>
              <a:latin typeface=" Fira Code"/>
            </a:endParaRP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 Fira Code"/>
              </a:rPr>
              <a:t>  </a:t>
            </a:r>
            <a:r>
              <a:rPr lang="en-US" dirty="0" smtClean="0">
                <a:solidFill>
                  <a:srgbClr val="800000"/>
                </a:solidFill>
                <a:latin typeface=" Fira Code"/>
              </a:rPr>
              <a:t>&lt;</a:t>
            </a:r>
            <a:r>
              <a:rPr lang="en-US" dirty="0">
                <a:solidFill>
                  <a:srgbClr val="800000"/>
                </a:solidFill>
                <a:latin typeface=" Fira Code"/>
              </a:rPr>
              <a:t>span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FF0000"/>
                </a:solidFill>
                <a:latin typeface=" Fira Code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n-US" dirty="0">
                <a:solidFill>
                  <a:srgbClr val="0000FF"/>
                </a:solidFill>
                <a:latin typeface=" Fira Code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 Fira Code"/>
              </a:rPr>
              <a:t>sr</a:t>
            </a:r>
            <a:r>
              <a:rPr lang="en-US" dirty="0">
                <a:solidFill>
                  <a:srgbClr val="0000FF"/>
                </a:solidFill>
                <a:latin typeface=" Fira Code"/>
              </a:rPr>
              <a:t>-only"</a:t>
            </a:r>
            <a:r>
              <a:rPr lang="en-US" dirty="0">
                <a:solidFill>
                  <a:srgbClr val="800000"/>
                </a:solidFill>
                <a:latin typeface=" Fira Code"/>
              </a:rPr>
              <a:t>&gt;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unread messages</a:t>
            </a:r>
            <a:r>
              <a:rPr lang="en-US" dirty="0">
                <a:solidFill>
                  <a:srgbClr val="800000"/>
                </a:solidFill>
                <a:latin typeface=" Fira Code"/>
              </a:rPr>
              <a:t>&lt;/span&gt;</a:t>
            </a:r>
            <a:endParaRPr lang="en-US" dirty="0">
              <a:solidFill>
                <a:srgbClr val="000000"/>
              </a:solidFill>
              <a:latin typeface=" Fira Code"/>
            </a:endParaRPr>
          </a:p>
          <a:p>
            <a:r>
              <a:rPr lang="en-US" dirty="0">
                <a:solidFill>
                  <a:srgbClr val="800000"/>
                </a:solidFill>
                <a:latin typeface=" Fira Code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 Fira Code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533650" y="46274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419" dirty="0">
                <a:solidFill>
                  <a:srgbClr val="800000"/>
                </a:solidFill>
                <a:latin typeface=" Fira Code"/>
              </a:rPr>
              <a:t>&lt;a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FF0000"/>
                </a:solidFill>
                <a:latin typeface=" Fira Code"/>
              </a:rPr>
              <a:t>href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s-419" dirty="0">
                <a:solidFill>
                  <a:srgbClr val="0000FF"/>
                </a:solidFill>
                <a:latin typeface=" Fira Code"/>
              </a:rPr>
              <a:t>"http</a:t>
            </a:r>
            <a:r>
              <a:rPr lang="es-419" dirty="0" smtClean="0">
                <a:solidFill>
                  <a:srgbClr val="0000FF"/>
                </a:solidFill>
                <a:latin typeface=" Fira Code"/>
              </a:rPr>
              <a:t>://icesi.edu.co"</a:t>
            </a:r>
            <a:r>
              <a:rPr lang="es-419" dirty="0" smtClean="0">
                <a:solidFill>
                  <a:srgbClr val="800000"/>
                </a:solidFill>
                <a:latin typeface=" Fira Code"/>
              </a:rPr>
              <a:t>&gt;</a:t>
            </a:r>
            <a:endParaRPr lang="es-419" dirty="0">
              <a:solidFill>
                <a:srgbClr val="000000"/>
              </a:solidFill>
              <a:latin typeface=" Fira Code"/>
            </a:endParaRP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</a:t>
            </a:r>
            <a:r>
              <a:rPr lang="es-419" dirty="0" smtClean="0">
                <a:solidFill>
                  <a:srgbClr val="000000"/>
                </a:solidFill>
                <a:latin typeface=" Fira Code"/>
              </a:rPr>
              <a:t>  Universidad Icesi</a:t>
            </a:r>
            <a:endParaRPr lang="es-419" dirty="0">
              <a:solidFill>
                <a:srgbClr val="000000"/>
              </a:solidFill>
              <a:latin typeface=" Fira Code"/>
            </a:endParaRPr>
          </a:p>
          <a:p>
            <a:r>
              <a:rPr lang="es-419" dirty="0">
                <a:solidFill>
                  <a:srgbClr val="800000"/>
                </a:solidFill>
                <a:latin typeface=" Fira Code"/>
              </a:rPr>
              <a:t>&lt;/a&gt;</a:t>
            </a:r>
            <a:endParaRPr lang="es-419" b="0" dirty="0">
              <a:solidFill>
                <a:srgbClr val="000000"/>
              </a:solidFill>
              <a:effectLst/>
              <a:latin typeface=" 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88754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Scrapy</a:t>
            </a:r>
            <a:r>
              <a:rPr lang="es-419" dirty="0" smtClean="0"/>
              <a:t> 1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>
                <a:hlinkClick r:id="rId2"/>
              </a:rPr>
              <a:t>https://scrapy.org</a:t>
            </a:r>
            <a:r>
              <a:rPr lang="es-419" dirty="0" smtClean="0">
                <a:hlinkClick r:id="rId2"/>
              </a:rPr>
              <a:t>/</a:t>
            </a:r>
            <a:endParaRPr lang="es-419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3048000" y="253921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419" dirty="0" err="1">
                <a:solidFill>
                  <a:srgbClr val="AF00DB"/>
                </a:solidFill>
                <a:latin typeface=" Fira Code"/>
              </a:rPr>
              <a:t>import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scrapy</a:t>
            </a:r>
            <a:endParaRPr lang="es-419" dirty="0">
              <a:solidFill>
                <a:srgbClr val="000000"/>
              </a:solidFill>
              <a:latin typeface=" Fira Code"/>
            </a:endParaRP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/>
            </a:r>
            <a:br>
              <a:rPr lang="es-419" dirty="0">
                <a:solidFill>
                  <a:srgbClr val="000000"/>
                </a:solidFill>
                <a:latin typeface=" Fira Code"/>
              </a:rPr>
            </a:br>
            <a:r>
              <a:rPr lang="es-419" dirty="0" err="1">
                <a:solidFill>
                  <a:srgbClr val="0000FF"/>
                </a:solidFill>
                <a:latin typeface=" Fira Code"/>
              </a:rPr>
              <a:t>class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267F99"/>
                </a:solidFill>
                <a:latin typeface=" Fira Code"/>
              </a:rPr>
              <a:t>BlogSpider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267F99"/>
                </a:solidFill>
                <a:latin typeface=" Fira Code"/>
              </a:rPr>
              <a:t>scrapy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.</a:t>
            </a:r>
            <a:r>
              <a:rPr lang="es-419" dirty="0" err="1">
                <a:solidFill>
                  <a:srgbClr val="267F99"/>
                </a:solidFill>
                <a:latin typeface=" Fira Code"/>
              </a:rPr>
              <a:t>Spider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):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name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= 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'</a:t>
            </a:r>
            <a:r>
              <a:rPr lang="es-419" dirty="0" err="1">
                <a:solidFill>
                  <a:srgbClr val="A31515"/>
                </a:solidFill>
                <a:latin typeface=" Fira Code"/>
              </a:rPr>
              <a:t>blogspider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'</a:t>
            </a:r>
            <a:endParaRPr lang="es-419" dirty="0">
              <a:solidFill>
                <a:srgbClr val="000000"/>
              </a:solidFill>
              <a:latin typeface=" Fira Code"/>
            </a:endParaRP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start_urls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= [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'https://blog.scrapinghub.com'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]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/>
            </a:r>
            <a:br>
              <a:rPr lang="es-419" dirty="0">
                <a:solidFill>
                  <a:srgbClr val="000000"/>
                </a:solidFill>
                <a:latin typeface=" Fira Code"/>
              </a:rPr>
            </a:br>
            <a:r>
              <a:rPr lang="es-419" dirty="0">
                <a:solidFill>
                  <a:srgbClr val="000000"/>
                </a:solidFill>
                <a:latin typeface=" Fira Code"/>
              </a:rPr>
              <a:t>    </a:t>
            </a:r>
            <a:r>
              <a:rPr lang="es-419" dirty="0" err="1">
                <a:solidFill>
                  <a:srgbClr val="0000FF"/>
                </a:solidFill>
                <a:latin typeface=" Fira Code"/>
              </a:rPr>
              <a:t>def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795E26"/>
                </a:solidFill>
                <a:latin typeface=" Fira Code"/>
              </a:rPr>
              <a:t>parse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1080"/>
                </a:solidFill>
                <a:latin typeface=" Fira Code"/>
              </a:rPr>
              <a:t>self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>
                <a:solidFill>
                  <a:srgbClr val="001080"/>
                </a:solidFill>
                <a:latin typeface=" Fira Code"/>
              </a:rPr>
              <a:t>response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):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 err="1">
                <a:solidFill>
                  <a:srgbClr val="AF00DB"/>
                </a:solidFill>
                <a:latin typeface=" Fira Code"/>
              </a:rPr>
              <a:t>for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title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>
                <a:solidFill>
                  <a:srgbClr val="0000FF"/>
                </a:solidFill>
                <a:latin typeface=" Fira Code"/>
              </a:rPr>
              <a:t>in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response.css(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'.post-</a:t>
            </a:r>
            <a:r>
              <a:rPr lang="es-419" dirty="0" err="1">
                <a:solidFill>
                  <a:srgbClr val="A31515"/>
                </a:solidFill>
                <a:latin typeface=" Fira Code"/>
              </a:rPr>
              <a:t>header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&gt;h2'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):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    </a:t>
            </a:r>
            <a:r>
              <a:rPr lang="es-419" dirty="0" err="1">
                <a:solidFill>
                  <a:srgbClr val="AF00DB"/>
                </a:solidFill>
                <a:latin typeface=" Fira Code"/>
              </a:rPr>
              <a:t>yield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{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'</a:t>
            </a:r>
            <a:r>
              <a:rPr lang="es-419" dirty="0" err="1">
                <a:solidFill>
                  <a:srgbClr val="A31515"/>
                </a:solidFill>
                <a:latin typeface=" Fira Code"/>
              </a:rPr>
              <a:t>title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'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: title.css(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'a ::</a:t>
            </a:r>
            <a:r>
              <a:rPr lang="es-419" dirty="0" err="1">
                <a:solidFill>
                  <a:srgbClr val="A31515"/>
                </a:solidFill>
                <a:latin typeface=" Fira Code"/>
              </a:rPr>
              <a:t>text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'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).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get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()}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/>
            </a:r>
            <a:br>
              <a:rPr lang="es-419" dirty="0">
                <a:solidFill>
                  <a:srgbClr val="000000"/>
                </a:solidFill>
                <a:latin typeface=" Fira Code"/>
              </a:rPr>
            </a:br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 err="1">
                <a:solidFill>
                  <a:srgbClr val="AF00DB"/>
                </a:solidFill>
                <a:latin typeface=" Fira Code"/>
              </a:rPr>
              <a:t>for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next_page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>
                <a:solidFill>
                  <a:srgbClr val="0000FF"/>
                </a:solidFill>
                <a:latin typeface=" Fira Code"/>
              </a:rPr>
              <a:t>in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response.css(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'</a:t>
            </a:r>
            <a:r>
              <a:rPr lang="es-419" dirty="0" err="1">
                <a:solidFill>
                  <a:srgbClr val="A31515"/>
                </a:solidFill>
                <a:latin typeface=" Fira Code"/>
              </a:rPr>
              <a:t>a.next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-</a:t>
            </a:r>
            <a:r>
              <a:rPr lang="es-419" dirty="0" err="1">
                <a:solidFill>
                  <a:srgbClr val="A31515"/>
                </a:solidFill>
                <a:latin typeface=" Fira Code"/>
              </a:rPr>
              <a:t>posts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-link'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):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    </a:t>
            </a:r>
            <a:r>
              <a:rPr lang="es-419" dirty="0" err="1">
                <a:solidFill>
                  <a:srgbClr val="AF00DB"/>
                </a:solidFill>
                <a:latin typeface=" Fira Code"/>
              </a:rPr>
              <a:t>yield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response.follow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next_page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 err="1">
                <a:solidFill>
                  <a:srgbClr val="0000FF"/>
                </a:solidFill>
                <a:latin typeface=" Fira Code"/>
              </a:rPr>
              <a:t>self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.parse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/>
            </a:r>
            <a:br>
              <a:rPr lang="es-419" dirty="0">
                <a:solidFill>
                  <a:srgbClr val="000000"/>
                </a:solidFill>
                <a:latin typeface=" Fira Code"/>
              </a:rPr>
            </a:br>
            <a:endParaRPr lang="es-419" b="0" dirty="0">
              <a:solidFill>
                <a:srgbClr val="000000"/>
              </a:solidFill>
              <a:effectLst/>
              <a:latin typeface=" 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5300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Scrapy</a:t>
            </a:r>
            <a:r>
              <a:rPr lang="es-419" dirty="0" smtClean="0"/>
              <a:t> 2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En la </a:t>
            </a:r>
            <a:r>
              <a:rPr lang="es-419" dirty="0" smtClean="0">
                <a:solidFill>
                  <a:srgbClr val="FF0000"/>
                </a:solidFill>
              </a:rPr>
              <a:t>terminal</a:t>
            </a:r>
            <a:r>
              <a:rPr lang="es-419" dirty="0" smtClean="0"/>
              <a:t>, ejecutar el comando:</a:t>
            </a:r>
          </a:p>
          <a:p>
            <a:pPr lvl="1"/>
            <a:r>
              <a:rPr lang="es-419" dirty="0" err="1" smtClean="0"/>
              <a:t>scrapy</a:t>
            </a:r>
            <a:r>
              <a:rPr lang="es-419" dirty="0"/>
              <a:t> </a:t>
            </a:r>
            <a:r>
              <a:rPr lang="es-419" dirty="0" err="1"/>
              <a:t>shell</a:t>
            </a:r>
            <a:r>
              <a:rPr lang="es-419" dirty="0"/>
              <a:t> </a:t>
            </a:r>
            <a:r>
              <a:rPr lang="es-419" dirty="0" smtClean="0"/>
              <a:t>’http</a:t>
            </a:r>
            <a:r>
              <a:rPr lang="es-419" dirty="0"/>
              <a:t>://quotes.toscrape.com/page/1</a:t>
            </a:r>
            <a:r>
              <a:rPr lang="es-419" dirty="0" smtClean="0"/>
              <a:t>/’</a:t>
            </a:r>
          </a:p>
          <a:p>
            <a:endParaRPr lang="es-419" dirty="0" smtClean="0">
              <a:hlinkClick r:id="rId2"/>
            </a:endParaRPr>
          </a:p>
          <a:p>
            <a:r>
              <a:rPr lang="es-419" dirty="0" smtClean="0">
                <a:hlinkClick r:id="rId2"/>
              </a:rPr>
              <a:t>https</a:t>
            </a:r>
            <a:r>
              <a:rPr lang="es-419" dirty="0">
                <a:hlinkClick r:id="rId2"/>
              </a:rPr>
              <a:t>://</a:t>
            </a:r>
            <a:r>
              <a:rPr lang="es-419" dirty="0" smtClean="0">
                <a:hlinkClick r:id="rId2"/>
              </a:rPr>
              <a:t>docs.scrapy.org/en/latest/intro/tutorial.html</a:t>
            </a:r>
            <a:endParaRPr lang="es-419" dirty="0" smtClean="0"/>
          </a:p>
          <a:p>
            <a:pPr lvl="1"/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774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Scrapy</a:t>
            </a:r>
            <a:r>
              <a:rPr lang="es-419" dirty="0" smtClean="0"/>
              <a:t> 3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Rectángulo 4"/>
          <p:cNvSpPr/>
          <p:nvPr/>
        </p:nvSpPr>
        <p:spPr>
          <a:xfrm>
            <a:off x="5257800" y="394692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419" dirty="0" err="1">
                <a:solidFill>
                  <a:srgbClr val="AF00DB"/>
                </a:solidFill>
                <a:latin typeface=" Fira Code"/>
              </a:rPr>
              <a:t>import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scrapy</a:t>
            </a:r>
            <a:endParaRPr lang="es-419" dirty="0">
              <a:solidFill>
                <a:srgbClr val="000000"/>
              </a:solidFill>
              <a:latin typeface=" Fira Code"/>
            </a:endParaRP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/>
            </a:r>
            <a:br>
              <a:rPr lang="es-419" dirty="0">
                <a:solidFill>
                  <a:srgbClr val="000000"/>
                </a:solidFill>
                <a:latin typeface=" Fira Code"/>
              </a:rPr>
            </a:br>
            <a:r>
              <a:rPr lang="es-419" dirty="0">
                <a:solidFill>
                  <a:srgbClr val="000000"/>
                </a:solidFill>
                <a:latin typeface=" Fira Code"/>
              </a:rPr>
              <a:t/>
            </a:r>
            <a:br>
              <a:rPr lang="es-419" dirty="0">
                <a:solidFill>
                  <a:srgbClr val="000000"/>
                </a:solidFill>
                <a:latin typeface=" Fira Code"/>
              </a:rPr>
            </a:br>
            <a:r>
              <a:rPr lang="es-419" dirty="0" err="1">
                <a:solidFill>
                  <a:srgbClr val="0000FF"/>
                </a:solidFill>
                <a:latin typeface=" Fira Code"/>
              </a:rPr>
              <a:t>class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267F99"/>
                </a:solidFill>
                <a:latin typeface=" Fira Code"/>
              </a:rPr>
              <a:t>QuotesSpider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267F99"/>
                </a:solidFill>
                <a:latin typeface=" Fira Code"/>
              </a:rPr>
              <a:t>scrapy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.</a:t>
            </a:r>
            <a:r>
              <a:rPr lang="es-419" dirty="0" err="1">
                <a:solidFill>
                  <a:srgbClr val="267F99"/>
                </a:solidFill>
                <a:latin typeface=" Fira Code"/>
              </a:rPr>
              <a:t>Spider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):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name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= 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"</a:t>
            </a:r>
            <a:r>
              <a:rPr lang="es-419" dirty="0" err="1">
                <a:solidFill>
                  <a:srgbClr val="A31515"/>
                </a:solidFill>
                <a:latin typeface=" Fira Code"/>
              </a:rPr>
              <a:t>quotes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"</a:t>
            </a:r>
            <a:endParaRPr lang="es-419" dirty="0">
              <a:solidFill>
                <a:srgbClr val="000000"/>
              </a:solidFill>
              <a:latin typeface=" Fira Code"/>
            </a:endParaRP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/>
            </a:r>
            <a:br>
              <a:rPr lang="es-419" dirty="0">
                <a:solidFill>
                  <a:srgbClr val="000000"/>
                </a:solidFill>
                <a:latin typeface=" Fira Code"/>
              </a:rPr>
            </a:br>
            <a:r>
              <a:rPr lang="es-419" dirty="0">
                <a:solidFill>
                  <a:srgbClr val="000000"/>
                </a:solidFill>
                <a:latin typeface=" Fira Code"/>
              </a:rPr>
              <a:t>    </a:t>
            </a:r>
            <a:r>
              <a:rPr lang="es-419" dirty="0" err="1">
                <a:solidFill>
                  <a:srgbClr val="0000FF"/>
                </a:solidFill>
                <a:latin typeface=" Fira Code"/>
              </a:rPr>
              <a:t>def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795E26"/>
                </a:solidFill>
                <a:latin typeface=" Fira Code"/>
              </a:rPr>
              <a:t>start_requests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1080"/>
                </a:solidFill>
                <a:latin typeface=" Fira Code"/>
              </a:rPr>
              <a:t>self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):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urls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= [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    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'http://quotes.toscrape.com/page/1/'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    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'http://quotes.toscrape.com/page/2/'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]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 err="1">
                <a:solidFill>
                  <a:srgbClr val="AF00DB"/>
                </a:solidFill>
                <a:latin typeface=" Fira Code"/>
              </a:rPr>
              <a:t>for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url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>
                <a:solidFill>
                  <a:srgbClr val="0000FF"/>
                </a:solidFill>
                <a:latin typeface=" Fira Code"/>
              </a:rPr>
              <a:t>in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urls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: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    </a:t>
            </a:r>
            <a:r>
              <a:rPr lang="es-419" dirty="0" err="1">
                <a:solidFill>
                  <a:srgbClr val="AF00DB"/>
                </a:solidFill>
                <a:latin typeface=" Fira Code"/>
              </a:rPr>
              <a:t>yield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scrapy.Request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1080"/>
                </a:solidFill>
                <a:latin typeface=" Fira Code"/>
              </a:rPr>
              <a:t>url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url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 err="1">
                <a:solidFill>
                  <a:srgbClr val="001080"/>
                </a:solidFill>
                <a:latin typeface=" Fira Code"/>
              </a:rPr>
              <a:t>callback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s-419" dirty="0" err="1">
                <a:solidFill>
                  <a:srgbClr val="0000FF"/>
                </a:solidFill>
                <a:latin typeface=" Fira Code"/>
              </a:rPr>
              <a:t>self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.parse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/>
            </a:r>
            <a:br>
              <a:rPr lang="es-419" dirty="0">
                <a:solidFill>
                  <a:srgbClr val="000000"/>
                </a:solidFill>
                <a:latin typeface=" Fira Code"/>
              </a:rPr>
            </a:br>
            <a:r>
              <a:rPr lang="es-419" dirty="0">
                <a:solidFill>
                  <a:srgbClr val="000000"/>
                </a:solidFill>
                <a:latin typeface=" Fira Code"/>
              </a:rPr>
              <a:t>    </a:t>
            </a:r>
            <a:r>
              <a:rPr lang="es-419" dirty="0" err="1">
                <a:solidFill>
                  <a:srgbClr val="0000FF"/>
                </a:solidFill>
                <a:latin typeface=" Fira Code"/>
              </a:rPr>
              <a:t>def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795E26"/>
                </a:solidFill>
                <a:latin typeface=" Fira Code"/>
              </a:rPr>
              <a:t>parse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1080"/>
                </a:solidFill>
                <a:latin typeface=" Fira Code"/>
              </a:rPr>
              <a:t>self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>
                <a:solidFill>
                  <a:srgbClr val="001080"/>
                </a:solidFill>
                <a:latin typeface=" Fira Code"/>
              </a:rPr>
              <a:t>response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):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page =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response.url.split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"/"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)[-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2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]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filename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= 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'</a:t>
            </a:r>
            <a:r>
              <a:rPr lang="es-419" dirty="0" err="1">
                <a:solidFill>
                  <a:srgbClr val="A31515"/>
                </a:solidFill>
                <a:latin typeface=" Fira Code"/>
              </a:rPr>
              <a:t>quotes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-</a:t>
            </a:r>
            <a:r>
              <a:rPr lang="es-419" dirty="0">
                <a:solidFill>
                  <a:srgbClr val="0000FF"/>
                </a:solidFill>
                <a:latin typeface=" Fira Code"/>
              </a:rPr>
              <a:t>%s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.html'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% page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 err="1">
                <a:solidFill>
                  <a:srgbClr val="AF00DB"/>
                </a:solidFill>
                <a:latin typeface=" Fira Code"/>
              </a:rPr>
              <a:t>with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>
                <a:solidFill>
                  <a:srgbClr val="795E26"/>
                </a:solidFill>
                <a:latin typeface=" Fira Code"/>
              </a:rPr>
              <a:t>open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filename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'</a:t>
            </a:r>
            <a:r>
              <a:rPr lang="es-419" dirty="0" err="1">
                <a:solidFill>
                  <a:srgbClr val="A31515"/>
                </a:solidFill>
                <a:latin typeface=" Fira Code"/>
              </a:rPr>
              <a:t>wb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'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 </a:t>
            </a:r>
            <a:r>
              <a:rPr lang="es-419" dirty="0">
                <a:solidFill>
                  <a:srgbClr val="AF00DB"/>
                </a:solidFill>
                <a:latin typeface=" Fira Code"/>
              </a:rPr>
              <a:t>as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f: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   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f.write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response.body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>
                <a:solidFill>
                  <a:srgbClr val="0000FF"/>
                </a:solidFill>
                <a:latin typeface=" Fira Code"/>
              </a:rPr>
              <a:t>self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.log(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'</a:t>
            </a:r>
            <a:r>
              <a:rPr lang="es-419" dirty="0" err="1">
                <a:solidFill>
                  <a:srgbClr val="A31515"/>
                </a:solidFill>
                <a:latin typeface=" Fira Code"/>
              </a:rPr>
              <a:t>Saved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 file </a:t>
            </a:r>
            <a:r>
              <a:rPr lang="es-419" dirty="0">
                <a:solidFill>
                  <a:srgbClr val="0000FF"/>
                </a:solidFill>
                <a:latin typeface=" Fira Code"/>
              </a:rPr>
              <a:t>%s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'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%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filename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/>
            </a:r>
            <a:br>
              <a:rPr lang="es-419" dirty="0">
                <a:solidFill>
                  <a:srgbClr val="000000"/>
                </a:solidFill>
                <a:latin typeface=" Fira Code"/>
              </a:rPr>
            </a:br>
            <a:endParaRPr lang="es-419" b="0" dirty="0">
              <a:solidFill>
                <a:srgbClr val="000000"/>
              </a:solidFill>
              <a:effectLst/>
              <a:latin typeface=" 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7556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410" y="1473704"/>
            <a:ext cx="2551181" cy="39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1128</TotalTime>
  <Words>85</Words>
  <Application>Microsoft Office PowerPoint</Application>
  <PresentationFormat>Panorámica</PresentationFormat>
  <Paragraphs>67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 Fira Code</vt:lpstr>
      <vt:lpstr>Arial</vt:lpstr>
      <vt:lpstr>Calibri</vt:lpstr>
      <vt:lpstr>Calibri Light</vt:lpstr>
      <vt:lpstr>Trebuchet MS</vt:lpstr>
      <vt:lpstr>Wingdings 3</vt:lpstr>
      <vt:lpstr>Tema de Office</vt:lpstr>
      <vt:lpstr>Faceta</vt:lpstr>
      <vt:lpstr>Python para análisis de datos Día 3</vt:lpstr>
      <vt:lpstr>Contenido</vt:lpstr>
      <vt:lpstr>Web Scraping</vt:lpstr>
      <vt:lpstr>HTML 1</vt:lpstr>
      <vt:lpstr>HTML 2</vt:lpstr>
      <vt:lpstr>Scrapy 1</vt:lpstr>
      <vt:lpstr>Scrapy 2</vt:lpstr>
      <vt:lpstr>Scrapy 3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análisis de datos</dc:title>
  <dc:creator>Leonardo Vargas Bernal</dc:creator>
  <cp:lastModifiedBy>Leonardo Vargas</cp:lastModifiedBy>
  <cp:revision>98</cp:revision>
  <dcterms:created xsi:type="dcterms:W3CDTF">2019-08-22T14:53:00Z</dcterms:created>
  <dcterms:modified xsi:type="dcterms:W3CDTF">2019-09-18T20:19:49Z</dcterms:modified>
</cp:coreProperties>
</file>