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5" r:id="rId2"/>
  </p:sldMasterIdLst>
  <p:notesMasterIdLst>
    <p:notesMasterId r:id="rId12"/>
  </p:notesMasterIdLst>
  <p:sldIdLst>
    <p:sldId id="256" r:id="rId3"/>
    <p:sldId id="259" r:id="rId4"/>
    <p:sldId id="287" r:id="rId5"/>
    <p:sldId id="288" r:id="rId6"/>
    <p:sldId id="289" r:id="rId7"/>
    <p:sldId id="290" r:id="rId8"/>
    <p:sldId id="291" r:id="rId9"/>
    <p:sldId id="292" r:id="rId10"/>
    <p:sldId id="286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Vargas Bernal" userId="a5f35083fef8c7d3" providerId="LiveId" clId="{6B1E23D3-CFD7-9140-BA9E-9439F34C8BC2}"/>
    <pc:docChg chg="undo addSld delSld modSld">
      <pc:chgData name="Leonardo Vargas Bernal" userId="a5f35083fef8c7d3" providerId="LiveId" clId="{6B1E23D3-CFD7-9140-BA9E-9439F34C8BC2}" dt="2019-09-24T03:54:44.885" v="877" actId="20577"/>
      <pc:docMkLst>
        <pc:docMk/>
      </pc:docMkLst>
      <pc:sldChg chg="modSp">
        <pc:chgData name="Leonardo Vargas Bernal" userId="a5f35083fef8c7d3" providerId="LiveId" clId="{6B1E23D3-CFD7-9140-BA9E-9439F34C8BC2}" dt="2019-09-24T00:36:14.457" v="1" actId="20577"/>
        <pc:sldMkLst>
          <pc:docMk/>
          <pc:sldMk cId="2782809994" sldId="256"/>
        </pc:sldMkLst>
        <pc:spChg chg="mod">
          <ac:chgData name="Leonardo Vargas Bernal" userId="a5f35083fef8c7d3" providerId="LiveId" clId="{6B1E23D3-CFD7-9140-BA9E-9439F34C8BC2}" dt="2019-09-24T00:36:14.457" v="1" actId="20577"/>
          <ac:spMkLst>
            <pc:docMk/>
            <pc:sldMk cId="2782809994" sldId="256"/>
            <ac:spMk id="2" creationId="{00000000-0000-0000-0000-000000000000}"/>
          </ac:spMkLst>
        </pc:spChg>
      </pc:sldChg>
      <pc:sldChg chg="modSp">
        <pc:chgData name="Leonardo Vargas Bernal" userId="a5f35083fef8c7d3" providerId="LiveId" clId="{6B1E23D3-CFD7-9140-BA9E-9439F34C8BC2}" dt="2019-09-24T00:36:38.624" v="65" actId="20577"/>
        <pc:sldMkLst>
          <pc:docMk/>
          <pc:sldMk cId="3415989199" sldId="259"/>
        </pc:sldMkLst>
        <pc:spChg chg="mod">
          <ac:chgData name="Leonardo Vargas Bernal" userId="a5f35083fef8c7d3" providerId="LiveId" clId="{6B1E23D3-CFD7-9140-BA9E-9439F34C8BC2}" dt="2019-09-24T00:36:38.624" v="65" actId="20577"/>
          <ac:spMkLst>
            <pc:docMk/>
            <pc:sldMk cId="3415989199" sldId="259"/>
            <ac:spMk id="3" creationId="{00000000-0000-0000-0000-000000000000}"/>
          </ac:spMkLst>
        </pc:spChg>
      </pc:sldChg>
      <pc:sldChg chg="modSp add">
        <pc:chgData name="Leonardo Vargas Bernal" userId="a5f35083fef8c7d3" providerId="LiveId" clId="{6B1E23D3-CFD7-9140-BA9E-9439F34C8BC2}" dt="2019-09-24T03:54:40.189" v="875" actId="20577"/>
        <pc:sldMkLst>
          <pc:docMk/>
          <pc:sldMk cId="3187560553" sldId="287"/>
        </pc:sldMkLst>
        <pc:spChg chg="mod">
          <ac:chgData name="Leonardo Vargas Bernal" userId="a5f35083fef8c7d3" providerId="LiveId" clId="{6B1E23D3-CFD7-9140-BA9E-9439F34C8BC2}" dt="2019-09-24T03:54:40.189" v="875" actId="20577"/>
          <ac:spMkLst>
            <pc:docMk/>
            <pc:sldMk cId="3187560553" sldId="287"/>
            <ac:spMk id="2" creationId="{00000000-0000-0000-0000-000000000000}"/>
          </ac:spMkLst>
        </pc:spChg>
        <pc:spChg chg="mod">
          <ac:chgData name="Leonardo Vargas Bernal" userId="a5f35083fef8c7d3" providerId="LiveId" clId="{6B1E23D3-CFD7-9140-BA9E-9439F34C8BC2}" dt="2019-09-24T00:56:21.629" v="737" actId="20577"/>
          <ac:spMkLst>
            <pc:docMk/>
            <pc:sldMk cId="3187560553" sldId="287"/>
            <ac:spMk id="3" creationId="{00000000-0000-0000-0000-000000000000}"/>
          </ac:spMkLst>
        </pc:spChg>
      </pc:sldChg>
      <pc:sldChg chg="modSp add">
        <pc:chgData name="Leonardo Vargas Bernal" userId="a5f35083fef8c7d3" providerId="LiveId" clId="{6B1E23D3-CFD7-9140-BA9E-9439F34C8BC2}" dt="2019-09-24T03:54:44.885" v="877" actId="20577"/>
        <pc:sldMkLst>
          <pc:docMk/>
          <pc:sldMk cId="2150200105" sldId="288"/>
        </pc:sldMkLst>
        <pc:spChg chg="mod">
          <ac:chgData name="Leonardo Vargas Bernal" userId="a5f35083fef8c7d3" providerId="LiveId" clId="{6B1E23D3-CFD7-9140-BA9E-9439F34C8BC2}" dt="2019-09-24T03:54:44.885" v="877" actId="20577"/>
          <ac:spMkLst>
            <pc:docMk/>
            <pc:sldMk cId="2150200105" sldId="288"/>
            <ac:spMk id="2" creationId="{00000000-0000-0000-0000-000000000000}"/>
          </ac:spMkLst>
        </pc:spChg>
        <pc:spChg chg="mod">
          <ac:chgData name="Leonardo Vargas Bernal" userId="a5f35083fef8c7d3" providerId="LiveId" clId="{6B1E23D3-CFD7-9140-BA9E-9439F34C8BC2}" dt="2019-09-24T03:54:26.909" v="873" actId="20577"/>
          <ac:spMkLst>
            <pc:docMk/>
            <pc:sldMk cId="2150200105" sldId="288"/>
            <ac:spMk id="3" creationId="{00000000-0000-0000-0000-000000000000}"/>
          </ac:spMkLst>
        </pc:spChg>
      </pc:sldChg>
      <pc:sldChg chg="del">
        <pc:chgData name="Leonardo Vargas Bernal" userId="a5f35083fef8c7d3" providerId="LiveId" clId="{6B1E23D3-CFD7-9140-BA9E-9439F34C8BC2}" dt="2019-09-24T00:36:44.113" v="66" actId="2696"/>
        <pc:sldMkLst>
          <pc:docMk/>
          <pc:sldMk cId="3934576869" sldId="288"/>
        </pc:sldMkLst>
      </pc:sldChg>
      <pc:sldChg chg="del">
        <pc:chgData name="Leonardo Vargas Bernal" userId="a5f35083fef8c7d3" providerId="LiveId" clId="{6B1E23D3-CFD7-9140-BA9E-9439F34C8BC2}" dt="2019-09-24T00:36:44.152" v="67" actId="2696"/>
        <pc:sldMkLst>
          <pc:docMk/>
          <pc:sldMk cId="1785563724" sldId="289"/>
        </pc:sldMkLst>
      </pc:sldChg>
      <pc:sldChg chg="del">
        <pc:chgData name="Leonardo Vargas Bernal" userId="a5f35083fef8c7d3" providerId="LiveId" clId="{6B1E23D3-CFD7-9140-BA9E-9439F34C8BC2}" dt="2019-09-24T00:36:44.241" v="69" actId="2696"/>
        <pc:sldMkLst>
          <pc:docMk/>
          <pc:sldMk cId="3530073874" sldId="290"/>
        </pc:sldMkLst>
      </pc:sldChg>
      <pc:sldChg chg="del">
        <pc:chgData name="Leonardo Vargas Bernal" userId="a5f35083fef8c7d3" providerId="LiveId" clId="{6B1E23D3-CFD7-9140-BA9E-9439F34C8BC2}" dt="2019-09-24T00:36:44.219" v="68" actId="2696"/>
        <pc:sldMkLst>
          <pc:docMk/>
          <pc:sldMk cId="2887543520" sldId="291"/>
        </pc:sldMkLst>
      </pc:sldChg>
      <pc:sldChg chg="del">
        <pc:chgData name="Leonardo Vargas Bernal" userId="a5f35083fef8c7d3" providerId="LiveId" clId="{6B1E23D3-CFD7-9140-BA9E-9439F34C8BC2}" dt="2019-09-24T00:36:44.347" v="71" actId="2696"/>
        <pc:sldMkLst>
          <pc:docMk/>
          <pc:sldMk cId="2755620471" sldId="292"/>
        </pc:sldMkLst>
      </pc:sldChg>
      <pc:sldChg chg="del">
        <pc:chgData name="Leonardo Vargas Bernal" userId="a5f35083fef8c7d3" providerId="LiveId" clId="{6B1E23D3-CFD7-9140-BA9E-9439F34C8BC2}" dt="2019-09-24T00:36:44.340" v="70" actId="2696"/>
        <pc:sldMkLst>
          <pc:docMk/>
          <pc:sldMk cId="3977405387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B31BA-496A-42B0-AA12-3110EB8F95D0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FB5E-3D53-466E-8577-7D551B7A06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5854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645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6733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77877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8712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204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171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0857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89916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56054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8397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114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5765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4916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024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7921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6989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742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2505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4449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415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41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370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447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36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384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199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5151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329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3F59-7965-42CE-B8EB-3B5E123D38F1}" type="datetimeFigureOut">
              <a:rPr lang="es-419" smtClean="0"/>
              <a:t>2/10/2019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72E39E-0502-43BF-BE50-EF7A147C0CA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0956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doc/manuals/r-release/R-intr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reticulate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69418"/>
            <a:ext cx="9144000" cy="919163"/>
          </a:xfrm>
        </p:spPr>
        <p:txBody>
          <a:bodyPr>
            <a:normAutofit fontScale="90000"/>
          </a:bodyPr>
          <a:lstStyle/>
          <a:p>
            <a:pPr algn="ctr"/>
            <a:r>
              <a:rPr lang="es-419" dirty="0" err="1" smtClean="0">
                <a:solidFill>
                  <a:schemeClr val="tx1"/>
                </a:solidFill>
              </a:rPr>
              <a:t>Python+R</a:t>
            </a:r>
            <a:r>
              <a:rPr lang="es-419" dirty="0" smtClean="0">
                <a:solidFill>
                  <a:schemeClr val="tx1"/>
                </a:solidFill>
              </a:rPr>
              <a:t> para </a:t>
            </a:r>
            <a:r>
              <a:rPr lang="es-419" dirty="0">
                <a:solidFill>
                  <a:schemeClr val="tx1"/>
                </a:solidFill>
              </a:rPr>
              <a:t>análisis de </a:t>
            </a:r>
            <a:r>
              <a:rPr lang="es-419" dirty="0" smtClean="0">
                <a:solidFill>
                  <a:schemeClr val="tx1"/>
                </a:solidFill>
              </a:rPr>
              <a:t>datos</a:t>
            </a:r>
            <a:r>
              <a:rPr lang="es-419" dirty="0">
                <a:solidFill>
                  <a:schemeClr val="tx1"/>
                </a:solidFill>
              </a:rPr>
              <a:t/>
            </a:r>
            <a:br>
              <a:rPr lang="es-419" dirty="0">
                <a:solidFill>
                  <a:schemeClr val="tx1"/>
                </a:solidFill>
              </a:rPr>
            </a:br>
            <a:r>
              <a:rPr lang="es-419" dirty="0">
                <a:solidFill>
                  <a:schemeClr val="tx1"/>
                </a:solidFill>
              </a:rPr>
              <a:t>Día </a:t>
            </a:r>
            <a:r>
              <a:rPr lang="es-419" dirty="0" smtClean="0">
                <a:solidFill>
                  <a:schemeClr val="tx1"/>
                </a:solidFill>
              </a:rPr>
              <a:t>5</a:t>
            </a:r>
            <a:endParaRPr lang="es-419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5315737"/>
            <a:ext cx="2890044" cy="13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Generalidades de R</a:t>
            </a:r>
          </a:p>
          <a:p>
            <a:r>
              <a:rPr lang="es-419" dirty="0" smtClean="0"/>
              <a:t>R + Python</a:t>
            </a:r>
            <a:endParaRPr lang="es-419" dirty="0" smtClean="0"/>
          </a:p>
          <a:p>
            <a:r>
              <a:rPr lang="es-419" dirty="0" smtClean="0"/>
              <a:t>Python + R</a:t>
            </a:r>
          </a:p>
          <a:p>
            <a:r>
              <a:rPr lang="es-419" dirty="0" smtClean="0"/>
              <a:t>Herramientas de desarrollo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4159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Generalidades de R (1)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 smtClean="0"/>
              <a:t>Vectores, asignaciones y tipos</a:t>
            </a:r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419" dirty="0" smtClean="0">
              <a:hlinkClick r:id="rId2"/>
            </a:endParaRPr>
          </a:p>
          <a:p>
            <a:pPr marL="0" indent="0">
              <a:buNone/>
            </a:pPr>
            <a:r>
              <a:rPr lang="es-419" sz="2400" dirty="0" smtClean="0">
                <a:hlinkClick r:id="rId2"/>
              </a:rPr>
              <a:t>https</a:t>
            </a:r>
            <a:r>
              <a:rPr lang="es-419" sz="2400" dirty="0">
                <a:hlinkClick r:id="rId2"/>
              </a:rPr>
              <a:t>://</a:t>
            </a:r>
            <a:r>
              <a:rPr lang="es-419" sz="2400" dirty="0" smtClean="0">
                <a:hlinkClick r:id="rId2"/>
              </a:rPr>
              <a:t>cran.r-project.org/doc/manuals/r-release/R-intro.html</a:t>
            </a:r>
            <a:endParaRPr lang="es-419" sz="2400" dirty="0" smtClean="0"/>
          </a:p>
          <a:p>
            <a:endParaRPr lang="es-419" dirty="0"/>
          </a:p>
        </p:txBody>
      </p:sp>
      <p:sp>
        <p:nvSpPr>
          <p:cNvPr id="7" name="Rectángulo 6"/>
          <p:cNvSpPr/>
          <p:nvPr/>
        </p:nvSpPr>
        <p:spPr>
          <a:xfrm>
            <a:off x="3048000" y="225122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>
                <a:solidFill>
                  <a:srgbClr val="001080"/>
                </a:solidFill>
                <a:latin typeface=" Fira Code"/>
              </a:rPr>
              <a:t>x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&lt;-</a:t>
            </a:r>
            <a:r>
              <a:rPr lang="es-419" dirty="0">
                <a:solidFill>
                  <a:srgbClr val="795E26"/>
                </a:solidFill>
                <a:latin typeface=" Fira Code"/>
              </a:rPr>
              <a:t>c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1.5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4.6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10.8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 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1.0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1.5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3.0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4.6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10.8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 err="1">
                <a:solidFill>
                  <a:srgbClr val="795E26"/>
                </a:solidFill>
                <a:latin typeface=" Fira Code"/>
              </a:rPr>
              <a:t>assign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"y"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795E26"/>
                </a:solidFill>
                <a:latin typeface=" Fira Code"/>
              </a:rPr>
              <a:t>c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5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0.3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2.0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5.0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0.3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795E26"/>
                </a:solidFill>
                <a:latin typeface=" Fira Code"/>
              </a:rPr>
              <a:t>c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4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8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"hola"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)-&gt;</a:t>
            </a:r>
            <a:r>
              <a:rPr lang="es-419" dirty="0">
                <a:solidFill>
                  <a:srgbClr val="001080"/>
                </a:solidFill>
                <a:latin typeface=" Fira Code"/>
              </a:rPr>
              <a:t>z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 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"4"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"8"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   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"hola"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1875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Generalidades de R (2)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Operaciones aritméticas y filtros</a:t>
            </a:r>
            <a:endParaRPr lang="es-419" dirty="0"/>
          </a:p>
        </p:txBody>
      </p:sp>
      <p:sp>
        <p:nvSpPr>
          <p:cNvPr id="6" name="Rectángulo 5"/>
          <p:cNvSpPr/>
          <p:nvPr/>
        </p:nvSpPr>
        <p:spPr>
          <a:xfrm>
            <a:off x="1567543" y="253053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>
                <a:solidFill>
                  <a:srgbClr val="001080"/>
                </a:solidFill>
                <a:latin typeface=" Fira Code"/>
              </a:rPr>
              <a:t>x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&lt;-</a:t>
            </a:r>
            <a:r>
              <a:rPr lang="es-419" dirty="0">
                <a:solidFill>
                  <a:srgbClr val="795E26"/>
                </a:solidFill>
                <a:latin typeface=" Fira Code"/>
              </a:rPr>
              <a:t>c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4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1080"/>
                </a:solidFill>
                <a:latin typeface=" Fira Code"/>
              </a:rPr>
              <a:t>y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&lt;-</a:t>
            </a:r>
            <a:r>
              <a:rPr lang="es-419" dirty="0">
                <a:solidFill>
                  <a:srgbClr val="795E26"/>
                </a:solidFill>
                <a:latin typeface=" Fira Code"/>
              </a:rPr>
              <a:t>c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1080"/>
                </a:solidFill>
                <a:latin typeface=" Fira Code"/>
              </a:rPr>
              <a:t>v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&lt;-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*</a:t>
            </a:r>
            <a:r>
              <a:rPr lang="es-419" dirty="0">
                <a:solidFill>
                  <a:srgbClr val="001080"/>
                </a:solidFill>
                <a:latin typeface=" Fira Code"/>
              </a:rPr>
              <a:t>x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+ </a:t>
            </a:r>
            <a:r>
              <a:rPr lang="es-419" dirty="0">
                <a:solidFill>
                  <a:srgbClr val="001080"/>
                </a:solidFill>
                <a:latin typeface=" Fira Code"/>
              </a:rPr>
              <a:t>y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+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 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4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7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8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11</a:t>
            </a:r>
            <a:endParaRPr lang="es-419" dirty="0">
              <a:solidFill>
                <a:srgbClr val="000000"/>
              </a:solidFill>
              <a:latin typeface=" Fira Code"/>
            </a:endParaRP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795E26"/>
                </a:solidFill>
                <a:latin typeface=" Fira Code"/>
              </a:rPr>
              <a:t>mean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001080"/>
                </a:solidFill>
                <a:latin typeface=" Fira Code"/>
              </a:rPr>
              <a:t>x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 </a:t>
            </a:r>
            <a:r>
              <a:rPr lang="es-419" dirty="0" smtClean="0">
                <a:solidFill>
                  <a:srgbClr val="09885A"/>
                </a:solidFill>
                <a:latin typeface=" Fira Code"/>
              </a:rPr>
              <a:t>2.5</a:t>
            </a:r>
            <a:endParaRPr lang="es-419" dirty="0">
              <a:solidFill>
                <a:srgbClr val="000000"/>
              </a:solidFill>
              <a:latin typeface=" Fira Code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712823" y="228070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95E26"/>
                </a:solidFill>
                <a:latin typeface=" Fira Code"/>
              </a:rPr>
              <a:t>rep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x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times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5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]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4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4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4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4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4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>
                <a:solidFill>
                  <a:srgbClr val="795E26"/>
                </a:solidFill>
                <a:latin typeface=" Fira Code"/>
              </a:rPr>
              <a:t>rep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x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each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=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5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]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4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4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4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4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4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>
                <a:solidFill>
                  <a:srgbClr val="001080"/>
                </a:solidFill>
                <a:latin typeface=" Fira Code"/>
              </a:rPr>
              <a:t>x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&gt;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] 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 Fira Code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 Fira Code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 </a:t>
            </a:r>
            <a:r>
              <a:rPr lang="en-US" dirty="0">
                <a:solidFill>
                  <a:srgbClr val="0000FF"/>
                </a:solidFill>
                <a:latin typeface=" Fira Code"/>
              </a:rPr>
              <a:t>TRUE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>
                <a:solidFill>
                  <a:srgbClr val="001080"/>
                </a:solidFill>
                <a:latin typeface=" Fira Code"/>
              </a:rPr>
              <a:t>x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[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x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&gt;=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]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1311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Generalidades de R (3)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Funciones</a:t>
            </a:r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r>
              <a:rPr lang="es-419" dirty="0" smtClean="0"/>
              <a:t>Instalar e importar paquetes (librerías) externos</a:t>
            </a:r>
          </a:p>
          <a:p>
            <a:pPr lvl="1"/>
            <a:endParaRPr lang="es-419" dirty="0"/>
          </a:p>
        </p:txBody>
      </p:sp>
      <p:sp>
        <p:nvSpPr>
          <p:cNvPr id="4" name="Rectángulo 3"/>
          <p:cNvSpPr/>
          <p:nvPr/>
        </p:nvSpPr>
        <p:spPr>
          <a:xfrm>
            <a:off x="3048000" y="24021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95E26"/>
                </a:solidFill>
                <a:latin typeface=" Fira Code"/>
              </a:rPr>
              <a:t>doubleNumber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&lt;-</a:t>
            </a:r>
            <a:r>
              <a:rPr lang="en-US" dirty="0">
                <a:solidFill>
                  <a:srgbClr val="AF00DB"/>
                </a:solidFill>
                <a:latin typeface=" Fira Code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a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){ </a:t>
            </a:r>
            <a:r>
              <a:rPr lang="en-US" dirty="0">
                <a:solidFill>
                  <a:srgbClr val="AF00DB"/>
                </a:solidFill>
                <a:latin typeface=" Fira Code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a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*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/>
            </a:r>
            <a:br>
              <a:rPr lang="en-US" dirty="0">
                <a:solidFill>
                  <a:srgbClr val="000000"/>
                </a:solidFill>
                <a:latin typeface=" Fira Code"/>
              </a:rPr>
            </a:br>
            <a:r>
              <a:rPr lang="en-US" dirty="0" err="1">
                <a:solidFill>
                  <a:srgbClr val="001080"/>
                </a:solidFill>
                <a:latin typeface=" Fira Code"/>
              </a:rPr>
              <a:t>doubleNumber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3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]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6</a:t>
            </a:r>
            <a:endParaRPr lang="en-US" b="0" dirty="0">
              <a:solidFill>
                <a:srgbClr val="000000"/>
              </a:solidFill>
              <a:effectLst/>
              <a:latin typeface=" Fira Code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48000" y="45665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419" dirty="0" err="1">
                <a:solidFill>
                  <a:srgbClr val="795E26"/>
                </a:solidFill>
                <a:latin typeface=" Fira Code"/>
              </a:rPr>
              <a:t>install.packages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reticulate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 err="1">
                <a:solidFill>
                  <a:srgbClr val="795E26"/>
                </a:solidFill>
                <a:latin typeface=" Fira Code"/>
              </a:rPr>
              <a:t>library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 err="1">
                <a:solidFill>
                  <a:srgbClr val="001080"/>
                </a:solidFill>
                <a:latin typeface=" Fira Code"/>
              </a:rPr>
              <a:t>reticulate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057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R + Python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419" dirty="0" smtClean="0"/>
              <a:t>Importar y usar módulos de Python usando</a:t>
            </a:r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endParaRPr lang="es-419" dirty="0"/>
          </a:p>
          <a:p>
            <a:endParaRPr lang="es-419" dirty="0" smtClean="0"/>
          </a:p>
          <a:p>
            <a:r>
              <a:rPr lang="es-419" dirty="0">
                <a:hlinkClick r:id="rId2"/>
              </a:rPr>
              <a:t>https://</a:t>
            </a:r>
            <a:r>
              <a:rPr lang="es-419" dirty="0" smtClean="0">
                <a:hlinkClick r:id="rId2"/>
              </a:rPr>
              <a:t>rstudio.github.io/reticulate/index.html</a:t>
            </a:r>
            <a:r>
              <a:rPr lang="es-419" dirty="0" smtClean="0"/>
              <a:t> </a:t>
            </a:r>
            <a:endParaRPr lang="es-419" dirty="0"/>
          </a:p>
        </p:txBody>
      </p:sp>
      <p:sp>
        <p:nvSpPr>
          <p:cNvPr id="4" name="Rectángulo 3"/>
          <p:cNvSpPr/>
          <p:nvPr/>
        </p:nvSpPr>
        <p:spPr>
          <a:xfrm>
            <a:off x="3048000" y="26903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795E26"/>
                </a:solidFill>
                <a:latin typeface=" Fira Code"/>
              </a:rPr>
              <a:t>install.packages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A31515"/>
                </a:solidFill>
                <a:latin typeface=" Fira Code"/>
              </a:rPr>
              <a:t>"reticulate</a:t>
            </a:r>
            <a:r>
              <a:rPr lang="en-US" dirty="0" smtClean="0">
                <a:solidFill>
                  <a:srgbClr val="A31515"/>
                </a:solidFill>
                <a:latin typeface=" Fira Code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 Fira Code"/>
              </a:rPr>
              <a:t>)</a:t>
            </a:r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795E26"/>
                </a:solidFill>
                <a:latin typeface=" Fira Code"/>
              </a:rPr>
              <a:t>library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reticulate</a:t>
            </a:r>
            <a:r>
              <a:rPr lang="en-US" dirty="0" smtClean="0">
                <a:solidFill>
                  <a:srgbClr val="000000"/>
                </a:solidFill>
                <a:latin typeface=" Fira Code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>
                <a:solidFill>
                  <a:srgbClr val="001080"/>
                </a:solidFill>
                <a:latin typeface=" Fira Code"/>
              </a:rPr>
              <a:t>m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 &lt;- </a:t>
            </a:r>
            <a:r>
              <a:rPr lang="en-US" dirty="0">
                <a:solidFill>
                  <a:srgbClr val="001080"/>
                </a:solidFill>
                <a:latin typeface=" Fira Code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A31515"/>
                </a:solidFill>
                <a:latin typeface=" Fira Code"/>
              </a:rPr>
              <a:t>"math</a:t>
            </a:r>
            <a:r>
              <a:rPr lang="en-US" dirty="0" smtClean="0">
                <a:solidFill>
                  <a:srgbClr val="A31515"/>
                </a:solidFill>
                <a:latin typeface=" Fira Code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 Fira Code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 Fira Code"/>
            </a:endParaRPr>
          </a:p>
          <a:p>
            <a:r>
              <a:rPr lang="en-US" dirty="0" err="1">
                <a:solidFill>
                  <a:srgbClr val="001080"/>
                </a:solidFill>
                <a:latin typeface=" Fira Code"/>
              </a:rPr>
              <a:t>m</a:t>
            </a:r>
            <a:r>
              <a:rPr lang="en-US" dirty="0" err="1">
                <a:solidFill>
                  <a:srgbClr val="0000FF"/>
                </a:solidFill>
                <a:latin typeface=" Fira Code"/>
              </a:rPr>
              <a:t>$</a:t>
            </a:r>
            <a:r>
              <a:rPr lang="en-US" dirty="0" err="1">
                <a:solidFill>
                  <a:srgbClr val="795E26"/>
                </a:solidFill>
                <a:latin typeface=" Fira Code"/>
              </a:rPr>
              <a:t>floor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2.5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 Fira Code"/>
              </a:rPr>
              <a:t>] </a:t>
            </a:r>
            <a:r>
              <a:rPr lang="en-US" dirty="0">
                <a:solidFill>
                  <a:srgbClr val="09885A"/>
                </a:solidFill>
                <a:latin typeface=" Fira Code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5682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Python + R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Paquete rpy2</a:t>
            </a:r>
            <a:endParaRPr lang="es-419" dirty="0"/>
          </a:p>
        </p:txBody>
      </p:sp>
      <p:sp>
        <p:nvSpPr>
          <p:cNvPr id="5" name="Rectángulo 4"/>
          <p:cNvSpPr/>
          <p:nvPr/>
        </p:nvSpPr>
        <p:spPr>
          <a:xfrm>
            <a:off x="1933302" y="2431633"/>
            <a:ext cx="83253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 err="1">
                <a:solidFill>
                  <a:srgbClr val="AF00DB"/>
                </a:solidFill>
                <a:latin typeface=" Fira Code"/>
              </a:rPr>
              <a:t>import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rpy2.robjects </a:t>
            </a:r>
            <a:r>
              <a:rPr lang="es-419" dirty="0">
                <a:solidFill>
                  <a:srgbClr val="AF00DB"/>
                </a:solidFill>
                <a:latin typeface=" Fira Code"/>
              </a:rPr>
              <a:t>as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ro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 err="1">
                <a:solidFill>
                  <a:srgbClr val="000000"/>
                </a:solidFill>
                <a:latin typeface=" Fira Code"/>
              </a:rPr>
              <a:t>ro.r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"x&lt;-c(1, 2.5, 3.6)"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    R </a:t>
            </a:r>
            <a:r>
              <a:rPr lang="es-419" dirty="0" err="1">
                <a:solidFill>
                  <a:srgbClr val="267F99"/>
                </a:solidFill>
                <a:latin typeface=" Fira Code"/>
              </a:rPr>
              <a:t>object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AF00DB"/>
                </a:solidFill>
                <a:latin typeface=" Fira Code"/>
              </a:rPr>
              <a:t>with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classes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: 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 err="1">
                <a:solidFill>
                  <a:srgbClr val="A31515"/>
                </a:solidFill>
                <a:latin typeface=" Fira Code"/>
              </a:rPr>
              <a:t>numeric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'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,)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mapped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to: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&lt;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FloatVector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- Python: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0x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000001D495D5B408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 / R:</a:t>
            </a:r>
            <a:r>
              <a:rPr lang="es-419" dirty="0">
                <a:solidFill>
                  <a:srgbClr val="0000FF"/>
                </a:solidFill>
                <a:latin typeface=" Fira Code"/>
              </a:rPr>
              <a:t>0x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000001D491C0BAA8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&gt;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    [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1.000000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2.500000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, </a:t>
            </a:r>
            <a:r>
              <a:rPr lang="es-419" dirty="0">
                <a:solidFill>
                  <a:srgbClr val="09885A"/>
                </a:solidFill>
                <a:latin typeface=" Fira Code"/>
              </a:rPr>
              <a:t>3.600000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]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/>
            </a:r>
            <a:br>
              <a:rPr lang="es-419" dirty="0">
                <a:solidFill>
                  <a:srgbClr val="000000"/>
                </a:solidFill>
                <a:latin typeface=" Fira Code"/>
              </a:rPr>
            </a:br>
            <a:r>
              <a:rPr lang="es-419" dirty="0">
                <a:solidFill>
                  <a:srgbClr val="000000"/>
                </a:solidFill>
                <a:latin typeface=" Fira Code"/>
              </a:rPr>
              <a:t>a =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ro.r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"x&lt;-c(1, 2.5, 3.6)"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 err="1">
                <a:solidFill>
                  <a:srgbClr val="000000"/>
                </a:solidFill>
                <a:latin typeface=" Fira Code"/>
              </a:rPr>
              <a:t>ro.r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"x"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</a:p>
          <a:p>
            <a:r>
              <a:rPr lang="es-419" dirty="0">
                <a:solidFill>
                  <a:srgbClr val="000000"/>
                </a:solidFill>
                <a:latin typeface=" Fira Code"/>
              </a:rPr>
              <a:t>a = </a:t>
            </a:r>
            <a:r>
              <a:rPr lang="es-419" dirty="0" err="1">
                <a:solidFill>
                  <a:srgbClr val="000000"/>
                </a:solidFill>
                <a:latin typeface=" Fira Code"/>
              </a:rPr>
              <a:t>ro.r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(</a:t>
            </a:r>
            <a:r>
              <a:rPr lang="es-419" dirty="0">
                <a:solidFill>
                  <a:srgbClr val="A31515"/>
                </a:solidFill>
                <a:latin typeface=" Fira Code"/>
              </a:rPr>
              <a:t>"c(1, 2.5, 3.6)"</a:t>
            </a:r>
            <a:r>
              <a:rPr lang="es-419" dirty="0">
                <a:solidFill>
                  <a:srgbClr val="000000"/>
                </a:solidFill>
                <a:latin typeface=" Fira Code"/>
              </a:rPr>
              <a:t>)</a:t>
            </a:r>
            <a:endParaRPr lang="es-419" b="0" dirty="0">
              <a:solidFill>
                <a:srgbClr val="000000"/>
              </a:solidFill>
              <a:effectLst/>
              <a:latin typeface=" 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8455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Herramientas de desarrollo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smtClean="0"/>
              <a:t>Simple</a:t>
            </a:r>
          </a:p>
          <a:p>
            <a:pPr lvl="1"/>
            <a:r>
              <a:rPr lang="es-419" dirty="0" smtClean="0"/>
              <a:t>R Studio</a:t>
            </a:r>
          </a:p>
          <a:p>
            <a:pPr lvl="1"/>
            <a:r>
              <a:rPr lang="es-419" dirty="0" smtClean="0"/>
              <a:t>Visual Studio </a:t>
            </a:r>
            <a:r>
              <a:rPr lang="es-419" dirty="0" err="1" smtClean="0"/>
              <a:t>Code</a:t>
            </a:r>
            <a:endParaRPr lang="es-419" dirty="0" smtClean="0"/>
          </a:p>
          <a:p>
            <a:pPr lvl="1"/>
            <a:r>
              <a:rPr lang="es-419" dirty="0" err="1" smtClean="0"/>
              <a:t>JupyterLab</a:t>
            </a:r>
            <a:r>
              <a:rPr lang="es-419" dirty="0" smtClean="0"/>
              <a:t> / </a:t>
            </a:r>
            <a:r>
              <a:rPr lang="es-419" dirty="0" err="1" smtClean="0"/>
              <a:t>Jupyter</a:t>
            </a:r>
            <a:r>
              <a:rPr lang="es-419" dirty="0" smtClean="0"/>
              <a:t> Notebook</a:t>
            </a:r>
            <a:endParaRPr lang="es-419" dirty="0"/>
          </a:p>
          <a:p>
            <a:r>
              <a:rPr lang="es-419" dirty="0" smtClean="0"/>
              <a:t>Avanzado</a:t>
            </a:r>
          </a:p>
          <a:p>
            <a:pPr lvl="1"/>
            <a:r>
              <a:rPr lang="es-419" dirty="0" err="1" smtClean="0"/>
              <a:t>PyCharm</a:t>
            </a:r>
            <a:endParaRPr lang="es-419" dirty="0" smtClean="0"/>
          </a:p>
          <a:p>
            <a:pPr lvl="1"/>
            <a:r>
              <a:rPr lang="es-419" dirty="0" smtClean="0"/>
              <a:t>Visual Studio + Python Tools</a:t>
            </a:r>
          </a:p>
          <a:p>
            <a:pPr lvl="1"/>
            <a:endParaRPr lang="es-419" dirty="0" smtClean="0"/>
          </a:p>
        </p:txBody>
      </p:sp>
    </p:spTree>
    <p:extLst>
      <p:ext uri="{BB962C8B-B14F-4D97-AF65-F5344CB8AC3E}">
        <p14:creationId xmlns:p14="http://schemas.microsoft.com/office/powerpoint/2010/main" val="6959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10" y="1473704"/>
            <a:ext cx="2551181" cy="39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1637</TotalTime>
  <Words>122</Words>
  <Application>Microsoft Office PowerPoint</Application>
  <PresentationFormat>Panorámica</PresentationFormat>
  <Paragraphs>83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 Fira Code</vt:lpstr>
      <vt:lpstr>Arial</vt:lpstr>
      <vt:lpstr>Calibri</vt:lpstr>
      <vt:lpstr>Calibri Light</vt:lpstr>
      <vt:lpstr>Trebuchet MS</vt:lpstr>
      <vt:lpstr>Wingdings 3</vt:lpstr>
      <vt:lpstr>Tema de Office</vt:lpstr>
      <vt:lpstr>Faceta</vt:lpstr>
      <vt:lpstr>Python+R para análisis de datos Día 5</vt:lpstr>
      <vt:lpstr>Contenido</vt:lpstr>
      <vt:lpstr>Generalidades de R (1)</vt:lpstr>
      <vt:lpstr>Generalidades de R (2)</vt:lpstr>
      <vt:lpstr>Generalidades de R (3)</vt:lpstr>
      <vt:lpstr>R + Python</vt:lpstr>
      <vt:lpstr>Python + R</vt:lpstr>
      <vt:lpstr>Herramientas de desarrollo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análisis de datos</dc:title>
  <dc:creator>Leonardo Vargas Bernal</dc:creator>
  <cp:lastModifiedBy>Leonardo Vargas</cp:lastModifiedBy>
  <cp:revision>127</cp:revision>
  <dcterms:created xsi:type="dcterms:W3CDTF">2019-08-22T14:53:00Z</dcterms:created>
  <dcterms:modified xsi:type="dcterms:W3CDTF">2019-10-02T16:27:09Z</dcterms:modified>
</cp:coreProperties>
</file>