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</p:sldMasterIdLst>
  <p:notesMasterIdLst>
    <p:notesMasterId r:id="rId30"/>
  </p:notesMasterIdLst>
  <p:sldIdLst>
    <p:sldId id="256" r:id="rId3"/>
    <p:sldId id="262" r:id="rId4"/>
    <p:sldId id="259" r:id="rId5"/>
    <p:sldId id="260" r:id="rId6"/>
    <p:sldId id="258" r:id="rId7"/>
    <p:sldId id="257" r:id="rId8"/>
    <p:sldId id="261" r:id="rId9"/>
    <p:sldId id="263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5" r:id="rId26"/>
    <p:sldId id="282" r:id="rId27"/>
    <p:sldId id="284" r:id="rId28"/>
    <p:sldId id="286" r:id="rId2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31BA-496A-42B0-AA12-3110EB8F95D0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B5E-3D53-466E-8577-7D551B7A06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54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AFB5E-3D53-466E-8577-7D551B7A06AD}" type="slidenum">
              <a:rPr lang="es-419" smtClean="0"/>
              <a:t>21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64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7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87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12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20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17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57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991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605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839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11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5765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491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024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92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989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50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4449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1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41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44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38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99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5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3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4/9/2019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95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apis/credentia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docs/channels/list?apix=true" TargetMode="External"/><Relationship Id="rId2" Type="http://schemas.openxmlformats.org/officeDocument/2006/relationships/hyperlink" Target="https://developers.google.com/youtube/v3/quickstart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end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crapy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9418"/>
            <a:ext cx="9144000" cy="919163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Python para análisis de datos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315737"/>
            <a:ext cx="2890044" cy="13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(3)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Operaciones básicas.</a:t>
            </a:r>
            <a:endParaRPr lang="es-419" b="1" dirty="0" smtClean="0"/>
          </a:p>
          <a:p>
            <a:pPr algn="ctr"/>
            <a:endParaRPr lang="es-419" dirty="0"/>
          </a:p>
          <a:p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048000" y="229313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+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7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*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10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/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2.5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//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5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%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endParaRPr lang="es-419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(4)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Colecciones (arreglos).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a=[]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 err="1">
                <a:solidFill>
                  <a:srgbClr val="000000"/>
                </a:solidFill>
                <a:latin typeface="Fira Code" panose="020B0809050000020004" pitchFamily="49" charset="0"/>
              </a:rPr>
              <a:t>a.append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1.0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 err="1">
                <a:solidFill>
                  <a:srgbClr val="000000"/>
                </a:solidFill>
                <a:latin typeface="Fira Code" panose="020B0809050000020004" pitchFamily="49" charset="0"/>
              </a:rPr>
              <a:t>a.append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 err="1">
                <a:solidFill>
                  <a:srgbClr val="000000"/>
                </a:solidFill>
                <a:latin typeface="Fira Code" panose="020B0809050000020004" pitchFamily="49" charset="0"/>
              </a:rPr>
              <a:t>a.append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s-419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 err="1">
                <a:solidFill>
                  <a:srgbClr val="795E26"/>
                </a:solidFill>
                <a:latin typeface="Fira Code" panose="020B0809050000020004" pitchFamily="49" charset="0"/>
              </a:rPr>
              <a:t>len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(a)</a:t>
            </a: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a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1.0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s-419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]</a:t>
            </a:r>
            <a:endParaRPr lang="es-419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(5)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 smtClean="0"/>
              <a:t>Tuplas</a:t>
            </a:r>
            <a:r>
              <a:rPr lang="es-419" dirty="0" smtClean="0"/>
              <a:t>, secuencias inmutables y desempaquetado automático.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48000" y="23803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point=</a:t>
            </a:r>
            <a:r>
              <a:rPr lang="fr-FR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r>
              <a:rPr lang="fr-FR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  <a:r>
              <a:rPr lang="fr-FR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fr-FR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x,y=point</a:t>
            </a:r>
          </a:p>
          <a:p>
            <a:r>
              <a:rPr lang="fr-FR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x</a:t>
            </a:r>
          </a:p>
          <a:p>
            <a:r>
              <a:rPr lang="fr-FR" dirty="0">
                <a:solidFill>
                  <a:srgbClr val="09885A"/>
                </a:solidFill>
                <a:latin typeface="Fira Code" panose="020B0809050000020004" pitchFamily="49" charset="0"/>
              </a:rPr>
              <a:t>2</a:t>
            </a:r>
            <a:endParaRPr lang="fr-FR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y</a:t>
            </a:r>
          </a:p>
          <a:p>
            <a:r>
              <a:rPr lang="fr-FR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6000" y="23803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a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[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1.0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world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s-419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]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s-419" dirty="0" err="1">
                <a:solidFill>
                  <a:srgbClr val="000000"/>
                </a:solidFill>
                <a:latin typeface="Fira Code" panose="020B0809050000020004" pitchFamily="49" charset="0"/>
              </a:rPr>
              <a:t>x,y,z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=a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x</a:t>
            </a:r>
          </a:p>
          <a:p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1.0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y</a:t>
            </a:r>
          </a:p>
          <a:p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 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world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z</a:t>
            </a:r>
          </a:p>
          <a:p>
            <a:r>
              <a:rPr lang="es-419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endParaRPr lang="es-419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(6)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Diccionarios.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048000" y="2376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>
                <a:solidFill>
                  <a:srgbClr val="000000"/>
                </a:solidFill>
                <a:latin typeface="Fira Code" panose="020B0809050000020004" pitchFamily="49" charset="0"/>
              </a:rPr>
              <a:t>&gt;&gt;&gt; d={}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d[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]=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d[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foo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]=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endParaRPr lang="es-419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d</a:t>
            </a:r>
          </a:p>
          <a:p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{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0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foo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: </a:t>
            </a:r>
            <a:r>
              <a:rPr lang="es-419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s-419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(7)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Los bloques se delimitan por </a:t>
            </a:r>
            <a:r>
              <a:rPr lang="es-419" i="1" dirty="0" err="1" smtClean="0"/>
              <a:t>indentaciones</a:t>
            </a:r>
            <a:r>
              <a:rPr lang="es-419" dirty="0"/>
              <a:t> </a:t>
            </a:r>
            <a:r>
              <a:rPr lang="es-419" dirty="0" smtClean="0"/>
              <a:t>(sangría).</a:t>
            </a:r>
          </a:p>
          <a:p>
            <a:pPr lvl="1"/>
            <a:r>
              <a:rPr lang="es-419" dirty="0" smtClean="0"/>
              <a:t>Ventaja: Es la forma natural en la que leemos.</a:t>
            </a:r>
          </a:p>
          <a:p>
            <a:pPr lvl="1"/>
            <a:r>
              <a:rPr lang="es-419" dirty="0" smtClean="0"/>
              <a:t>Desventaja: No es muy inclusivo.</a:t>
            </a:r>
          </a:p>
          <a:p>
            <a:r>
              <a:rPr lang="es-419" dirty="0" smtClean="0"/>
              <a:t>Funciones.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48000" y="36904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):</a:t>
            </a:r>
          </a:p>
          <a:p>
            <a:r>
              <a:rPr lang="en-US" dirty="0" smtClean="0">
                <a:solidFill>
                  <a:srgbClr val="AF00DB"/>
                </a:solidFill>
                <a:latin typeface="Fira Code" panose="020B08090500000200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a+b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Fira Code" panose="020B08090500000200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</a:p>
          <a:p>
            <a:r>
              <a:rPr lang="en-US" dirty="0">
                <a:solidFill>
                  <a:srgbClr val="09885A"/>
                </a:solidFill>
                <a:latin typeface="Fira Code" panose="020B08090500000200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Algunos módulos y distribuciones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 smtClean="0">
                <a:solidFill>
                  <a:srgbClr val="FF0000"/>
                </a:solidFill>
              </a:rPr>
              <a:t>SciPy</a:t>
            </a:r>
            <a:r>
              <a:rPr lang="es-419" dirty="0" smtClean="0"/>
              <a:t>. Integración, interpolación, optimización, estadística…</a:t>
            </a:r>
          </a:p>
          <a:p>
            <a:r>
              <a:rPr lang="es-419" dirty="0" err="1" smtClean="0">
                <a:solidFill>
                  <a:srgbClr val="FF0000"/>
                </a:solidFill>
              </a:rPr>
              <a:t>Numpy</a:t>
            </a:r>
            <a:r>
              <a:rPr lang="es-419" dirty="0" smtClean="0"/>
              <a:t>. Arreglos N-dimensionales, álgebra lineal, análisis de Fourier…</a:t>
            </a:r>
          </a:p>
          <a:p>
            <a:r>
              <a:rPr lang="es-419" dirty="0" err="1" smtClean="0">
                <a:solidFill>
                  <a:srgbClr val="FF0000"/>
                </a:solidFill>
              </a:rPr>
              <a:t>Matplotlib</a:t>
            </a:r>
            <a:r>
              <a:rPr lang="es-419" dirty="0" smtClean="0"/>
              <a:t>. Gráficos.</a:t>
            </a:r>
          </a:p>
          <a:p>
            <a:endParaRPr lang="es-419" dirty="0" smtClean="0"/>
          </a:p>
          <a:p>
            <a:r>
              <a:rPr lang="es-419" dirty="0" smtClean="0">
                <a:solidFill>
                  <a:srgbClr val="FF0000"/>
                </a:solidFill>
              </a:rPr>
              <a:t>Anaconda</a:t>
            </a:r>
            <a:r>
              <a:rPr lang="es-419" dirty="0" smtClean="0"/>
              <a:t>. Distribución de Python/R para ciencia de datos.</a:t>
            </a:r>
          </a:p>
          <a:p>
            <a:r>
              <a:rPr lang="es-419" dirty="0" err="1" smtClean="0">
                <a:solidFill>
                  <a:srgbClr val="FF0000"/>
                </a:solidFill>
              </a:rPr>
              <a:t>IPython</a:t>
            </a:r>
            <a:r>
              <a:rPr lang="es-419" dirty="0" smtClean="0"/>
              <a:t>. Consola Python mejorada.</a:t>
            </a:r>
          </a:p>
          <a:p>
            <a:endParaRPr lang="es-419" dirty="0" smtClean="0"/>
          </a:p>
          <a:p>
            <a:r>
              <a:rPr lang="es-419" dirty="0" err="1" smtClean="0">
                <a:solidFill>
                  <a:srgbClr val="FF0000"/>
                </a:solidFill>
              </a:rPr>
              <a:t>Scrapy</a:t>
            </a:r>
            <a:r>
              <a:rPr lang="es-419" dirty="0" smtClean="0"/>
              <a:t>. Herramienta para Web </a:t>
            </a:r>
            <a:r>
              <a:rPr lang="es-419" dirty="0" err="1" smtClean="0"/>
              <a:t>Scraping</a:t>
            </a:r>
            <a:r>
              <a:rPr lang="es-419" dirty="0" smtClean="0"/>
              <a:t>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153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Consumo de </a:t>
            </a:r>
            <a:r>
              <a:rPr lang="es-419" dirty="0" err="1" smtClean="0"/>
              <a:t>APIs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794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API: </a:t>
            </a:r>
            <a:r>
              <a:rPr lang="es-419" dirty="0" err="1" smtClean="0"/>
              <a:t>Application</a:t>
            </a:r>
            <a:r>
              <a:rPr lang="es-419" dirty="0" smtClean="0"/>
              <a:t> </a:t>
            </a:r>
            <a:r>
              <a:rPr lang="es-419" dirty="0" err="1"/>
              <a:t>P</a:t>
            </a:r>
            <a:r>
              <a:rPr lang="es-419" dirty="0" err="1" smtClean="0"/>
              <a:t>rogramming</a:t>
            </a:r>
            <a:r>
              <a:rPr lang="es-419" dirty="0" smtClean="0"/>
              <a:t> Interface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Consumo por parte de aplicaciones externas.</a:t>
            </a:r>
          </a:p>
          <a:p>
            <a:r>
              <a:rPr lang="es-419" dirty="0" smtClean="0"/>
              <a:t>Gratuito o pago.</a:t>
            </a:r>
          </a:p>
          <a:p>
            <a:r>
              <a:rPr lang="es-419" dirty="0" smtClean="0"/>
              <a:t>Usualmente limitado por </a:t>
            </a:r>
            <a:r>
              <a:rPr lang="es-419" dirty="0" smtClean="0">
                <a:solidFill>
                  <a:srgbClr val="FF0000"/>
                </a:solidFill>
              </a:rPr>
              <a:t>cuotas</a:t>
            </a:r>
            <a:r>
              <a:rPr lang="es-419" dirty="0" smtClean="0"/>
              <a:t> (</a:t>
            </a:r>
            <a:r>
              <a:rPr lang="es-419" dirty="0" err="1" smtClean="0"/>
              <a:t>quota</a:t>
            </a:r>
            <a:r>
              <a:rPr lang="es-419" dirty="0" smtClean="0"/>
              <a:t>).</a:t>
            </a:r>
          </a:p>
          <a:p>
            <a:r>
              <a:rPr lang="es-419" dirty="0" smtClean="0"/>
              <a:t>El costo de cuota depende de la cantidad de datos que se soliciten.</a:t>
            </a:r>
          </a:p>
          <a:p>
            <a:endParaRPr lang="es-419" dirty="0"/>
          </a:p>
          <a:p>
            <a:r>
              <a:rPr lang="es-419" dirty="0" smtClean="0"/>
              <a:t>YouTube API: </a:t>
            </a:r>
            <a:r>
              <a:rPr lang="es-419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s-419" dirty="0">
                <a:solidFill>
                  <a:srgbClr val="FF0000"/>
                </a:solidFill>
                <a:hlinkClick r:id="rId2"/>
              </a:rPr>
              <a:t>://</a:t>
            </a:r>
            <a:r>
              <a:rPr lang="es-419" dirty="0" smtClean="0">
                <a:solidFill>
                  <a:srgbClr val="FF0000"/>
                </a:solidFill>
                <a:hlinkClick r:id="rId2"/>
              </a:rPr>
              <a:t>developers.google.com/youtube/v3</a:t>
            </a:r>
            <a:r>
              <a:rPr lang="es-419" dirty="0" smtClean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483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Qué se necesita para consumir un API?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Cuenta de desarrollador.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Aplicación externa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API Key.</a:t>
            </a:r>
          </a:p>
          <a:p>
            <a:pPr lvl="1"/>
            <a:r>
              <a:rPr lang="es-419" dirty="0" smtClean="0"/>
              <a:t>API </a:t>
            </a:r>
            <a:r>
              <a:rPr lang="es-419" dirty="0" err="1" smtClean="0"/>
              <a:t>Secret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Información privada.</a:t>
            </a:r>
          </a:p>
          <a:p>
            <a:pPr lvl="1"/>
            <a:r>
              <a:rPr lang="es-419" dirty="0" err="1" smtClean="0"/>
              <a:t>OAuth</a:t>
            </a:r>
            <a:r>
              <a:rPr lang="es-419" dirty="0" smtClean="0"/>
              <a:t> 2.0.</a:t>
            </a:r>
          </a:p>
          <a:p>
            <a:pPr marL="0" indent="0">
              <a:buNone/>
            </a:pPr>
            <a:endParaRPr lang="es-419" dirty="0" smtClean="0"/>
          </a:p>
          <a:p>
            <a:pPr marL="228600" lvl="1">
              <a:spcBef>
                <a:spcPts val="1000"/>
              </a:spcBef>
            </a:pPr>
            <a:r>
              <a:rPr lang="es-419" sz="2800" dirty="0" smtClean="0"/>
              <a:t>Consola: </a:t>
            </a:r>
            <a:r>
              <a:rPr lang="es-419" sz="2800" dirty="0" smtClean="0">
                <a:hlinkClick r:id="rId2"/>
              </a:rPr>
              <a:t>https</a:t>
            </a:r>
            <a:r>
              <a:rPr lang="es-419" sz="2800" dirty="0">
                <a:hlinkClick r:id="rId2"/>
              </a:rPr>
              <a:t>://</a:t>
            </a:r>
            <a:r>
              <a:rPr lang="es-419" sz="2800" dirty="0" smtClean="0">
                <a:hlinkClick r:id="rId2"/>
              </a:rPr>
              <a:t>console.developers.google.com/apis/credentials</a:t>
            </a:r>
            <a:r>
              <a:rPr lang="es-419" sz="2800" dirty="0" smtClean="0"/>
              <a:t>.</a:t>
            </a:r>
            <a:endParaRPr lang="es-419" sz="28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90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Desde Python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Guía para Python.</a:t>
            </a:r>
            <a:endParaRPr lang="es-419" dirty="0"/>
          </a:p>
          <a:p>
            <a:pPr lvl="1"/>
            <a:r>
              <a:rPr lang="es-419" dirty="0" smtClean="0">
                <a:hlinkClick r:id="rId2"/>
              </a:rPr>
              <a:t>https</a:t>
            </a:r>
            <a:r>
              <a:rPr lang="es-419" dirty="0">
                <a:hlinkClick r:id="rId2"/>
              </a:rPr>
              <a:t>://</a:t>
            </a:r>
            <a:r>
              <a:rPr lang="es-419" dirty="0" smtClean="0">
                <a:hlinkClick r:id="rId2"/>
              </a:rPr>
              <a:t>developers.google.com/youtube/v3/quickstart/python</a:t>
            </a:r>
            <a:endParaRPr lang="es-419" dirty="0" smtClean="0"/>
          </a:p>
          <a:p>
            <a:r>
              <a:rPr lang="es-419" dirty="0" smtClean="0"/>
              <a:t>Ejemplos en Python.</a:t>
            </a:r>
          </a:p>
          <a:p>
            <a:pPr lvl="1"/>
            <a:r>
              <a:rPr lang="es-419" dirty="0" smtClean="0">
                <a:hlinkClick r:id="rId3"/>
              </a:rPr>
              <a:t>https://developers.google.com/youtube/v3/docs/channels/list?apix=true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235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Leonardo Vargas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Ingeniero Telemático (2009).</a:t>
            </a:r>
          </a:p>
          <a:p>
            <a:r>
              <a:rPr lang="es-419" dirty="0" smtClean="0"/>
              <a:t>Maestría en Informática y Telecomunicaciones (2015).</a:t>
            </a:r>
          </a:p>
          <a:p>
            <a:r>
              <a:rPr lang="es-419" dirty="0" smtClean="0"/>
              <a:t>Grupo de Investigación i2T. Facultad de Ingeniería.</a:t>
            </a:r>
          </a:p>
          <a:p>
            <a:r>
              <a:rPr lang="es-419" dirty="0" smtClean="0"/>
              <a:t>Co-organizador de la comunidad </a:t>
            </a:r>
            <a:r>
              <a:rPr lang="es-419" dirty="0" err="1" smtClean="0"/>
              <a:t>CaliSharp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pPr marL="0" indent="0" algn="r">
              <a:buNone/>
            </a:pPr>
            <a:endParaRPr lang="es-419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s-419" dirty="0" smtClean="0">
                <a:solidFill>
                  <a:srgbClr val="FF0000"/>
                </a:solidFill>
              </a:rPr>
              <a:t>lvargas@icesi.edu.co</a:t>
            </a: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38189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Web </a:t>
            </a:r>
            <a:r>
              <a:rPr lang="es-419" dirty="0" err="1" smtClean="0"/>
              <a:t>Scraping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76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SaaS (</a:t>
            </a:r>
            <a:r>
              <a:rPr lang="es-419" dirty="0" err="1" smtClean="0"/>
              <a:t>Mozenda</a:t>
            </a:r>
            <a:r>
              <a:rPr lang="es-419" dirty="0" smtClean="0"/>
              <a:t>) vs. Python (</a:t>
            </a:r>
            <a:r>
              <a:rPr lang="es-419" dirty="0" err="1" smtClean="0"/>
              <a:t>Scrapy</a:t>
            </a:r>
            <a:r>
              <a:rPr lang="es-419" dirty="0" smtClean="0"/>
              <a:t>)</a:t>
            </a:r>
            <a:endParaRPr lang="es-419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s-419" dirty="0" smtClean="0"/>
              <a:t>Fácil de configurar.</a:t>
            </a:r>
          </a:p>
          <a:p>
            <a:r>
              <a:rPr lang="es-419" dirty="0" smtClean="0"/>
              <a:t>Almacenamiento y retención según el plan.</a:t>
            </a:r>
          </a:p>
          <a:p>
            <a:r>
              <a:rPr lang="es-419" dirty="0" smtClean="0"/>
              <a:t>Tienden a ser servicios costosos.</a:t>
            </a:r>
          </a:p>
          <a:p>
            <a:r>
              <a:rPr lang="es-419" dirty="0" smtClean="0"/>
              <a:t>Llamados distribuidos pueden evitar bloqueos por cuota.</a:t>
            </a:r>
          </a:p>
          <a:p>
            <a:r>
              <a:rPr lang="es-419" dirty="0"/>
              <a:t>Algunos soportan </a:t>
            </a:r>
            <a:r>
              <a:rPr lang="es-419" dirty="0" err="1" smtClean="0"/>
              <a:t>captcha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Puede empezar ya.</a:t>
            </a:r>
          </a:p>
          <a:p>
            <a:r>
              <a:rPr lang="es-419" dirty="0">
                <a:hlinkClick r:id="rId3"/>
              </a:rPr>
              <a:t>https://www.mozenda.com/</a:t>
            </a:r>
            <a:endParaRPr lang="es-419" dirty="0" smtClean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>
            <a:normAutofit/>
          </a:bodyPr>
          <a:lstStyle/>
          <a:p>
            <a:r>
              <a:rPr lang="es-419" dirty="0" smtClean="0"/>
              <a:t>Requiere conocimientos básicos de programación y HTML.</a:t>
            </a:r>
          </a:p>
          <a:p>
            <a:r>
              <a:rPr lang="es-419" dirty="0" smtClean="0"/>
              <a:t>Flexible. Ideal para automatización.</a:t>
            </a:r>
          </a:p>
          <a:p>
            <a:r>
              <a:rPr lang="es-419" dirty="0" smtClean="0"/>
              <a:t>Almacenamiento y retención ilimitados. Los datos te pertenecen.</a:t>
            </a:r>
          </a:p>
          <a:p>
            <a:r>
              <a:rPr lang="es-419" dirty="0" smtClean="0"/>
              <a:t>Se pueden aprovechar servicios en la nube.</a:t>
            </a:r>
          </a:p>
          <a:p>
            <a:r>
              <a:rPr lang="es-419" dirty="0">
                <a:hlinkClick r:id="rId4"/>
              </a:rPr>
              <a:t>https://scrapy.org/</a:t>
            </a:r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25984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Recolección de datos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148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Arquitectura Lambda (simplificada)</a:t>
            </a:r>
            <a:endParaRPr lang="es-419" dirty="0"/>
          </a:p>
        </p:txBody>
      </p:sp>
      <p:grpSp>
        <p:nvGrpSpPr>
          <p:cNvPr id="25" name="Grupo 24"/>
          <p:cNvGrpSpPr/>
          <p:nvPr/>
        </p:nvGrpSpPr>
        <p:grpSpPr>
          <a:xfrm>
            <a:off x="873276" y="1958960"/>
            <a:ext cx="10445449" cy="2940080"/>
            <a:chOff x="520682" y="2181175"/>
            <a:chExt cx="10445449" cy="294008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072" y="2952724"/>
              <a:ext cx="1401783" cy="1401783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211" y="2952724"/>
              <a:ext cx="1401782" cy="1401782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348" y="2952723"/>
              <a:ext cx="1401783" cy="1401783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9279" y="2952723"/>
              <a:ext cx="1401783" cy="1401783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003" y="2952724"/>
              <a:ext cx="1401782" cy="1401782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3" y="2181175"/>
              <a:ext cx="635033" cy="63503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142" y="2952724"/>
              <a:ext cx="1401782" cy="1401782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3" y="2952724"/>
              <a:ext cx="635033" cy="635033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2" y="3719473"/>
              <a:ext cx="635033" cy="635033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2" y="4486222"/>
              <a:ext cx="635033" cy="635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8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Los datos llegan desorganizados.</a:t>
            </a:r>
          </a:p>
          <a:p>
            <a:r>
              <a:rPr lang="es-419" dirty="0" smtClean="0"/>
              <a:t>Datos inmutables.</a:t>
            </a:r>
          </a:p>
          <a:p>
            <a:r>
              <a:rPr lang="es-419" dirty="0" smtClean="0"/>
              <a:t>Se almacenan en un Hadoop File </a:t>
            </a:r>
            <a:r>
              <a:rPr lang="es-419" dirty="0" err="1" smtClean="0"/>
              <a:t>System</a:t>
            </a:r>
            <a:r>
              <a:rPr lang="es-419" dirty="0" smtClean="0"/>
              <a:t> HFS.</a:t>
            </a:r>
          </a:p>
          <a:p>
            <a:r>
              <a:rPr lang="es-419" dirty="0" smtClean="0"/>
              <a:t>Procesamiento en </a:t>
            </a:r>
            <a:r>
              <a:rPr lang="es-419" dirty="0" err="1" smtClean="0"/>
              <a:t>batch</a:t>
            </a:r>
            <a:r>
              <a:rPr lang="es-419" dirty="0" smtClean="0"/>
              <a:t>.</a:t>
            </a:r>
          </a:p>
          <a:p>
            <a:r>
              <a:rPr lang="es-419" dirty="0" smtClean="0"/>
              <a:t>El procesamiento se debe hacer paso a paso.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204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Análisis de datos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41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Apache Spark</a:t>
            </a:r>
            <a:endParaRPr lang="es-419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Framework de procesamiento distribuido.</a:t>
            </a:r>
          </a:p>
          <a:p>
            <a:r>
              <a:rPr lang="es-419" dirty="0" smtClean="0"/>
              <a:t>Java, </a:t>
            </a:r>
            <a:r>
              <a:rPr lang="es-419" dirty="0" err="1" smtClean="0"/>
              <a:t>Scala</a:t>
            </a:r>
            <a:r>
              <a:rPr lang="es-419" dirty="0" smtClean="0"/>
              <a:t>, </a:t>
            </a:r>
            <a:r>
              <a:rPr lang="es-419" dirty="0" smtClean="0">
                <a:solidFill>
                  <a:srgbClr val="FF0000"/>
                </a:solidFill>
              </a:rPr>
              <a:t>Python</a:t>
            </a:r>
            <a:r>
              <a:rPr lang="es-419" dirty="0" smtClean="0"/>
              <a:t>, R y SQL.</a:t>
            </a:r>
          </a:p>
          <a:p>
            <a:r>
              <a:rPr lang="es-419" dirty="0" smtClean="0"/>
              <a:t>Operaciones </a:t>
            </a:r>
            <a:r>
              <a:rPr lang="es-419" dirty="0" err="1" smtClean="0">
                <a:solidFill>
                  <a:srgbClr val="FF0000"/>
                </a:solidFill>
              </a:rPr>
              <a:t>map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f(a) =&gt; b</a:t>
            </a:r>
          </a:p>
          <a:p>
            <a:r>
              <a:rPr lang="es-419" dirty="0" smtClean="0"/>
              <a:t>Operaciones </a:t>
            </a:r>
            <a:r>
              <a:rPr lang="es-419" dirty="0" smtClean="0">
                <a:solidFill>
                  <a:srgbClr val="FF0000"/>
                </a:solidFill>
              </a:rPr>
              <a:t>reduce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f(x, y) =&gt; z</a:t>
            </a:r>
          </a:p>
          <a:p>
            <a:r>
              <a:rPr lang="es-419" dirty="0" smtClean="0"/>
              <a:t>Otras operaciones: </a:t>
            </a:r>
            <a:r>
              <a:rPr lang="es-419" dirty="0" err="1" smtClean="0"/>
              <a:t>filter</a:t>
            </a:r>
            <a:r>
              <a:rPr lang="es-419" dirty="0" smtClean="0"/>
              <a:t>, </a:t>
            </a:r>
            <a:r>
              <a:rPr lang="es-419" dirty="0" err="1" smtClean="0"/>
              <a:t>flatMap</a:t>
            </a:r>
            <a:r>
              <a:rPr lang="es-419" dirty="0" smtClean="0"/>
              <a:t>, etc.</a:t>
            </a:r>
          </a:p>
          <a:p>
            <a:r>
              <a:rPr lang="es-419" dirty="0" err="1"/>
              <a:t>Resilient</a:t>
            </a:r>
            <a:r>
              <a:rPr lang="es-419" dirty="0"/>
              <a:t> </a:t>
            </a:r>
            <a:r>
              <a:rPr lang="es-419" dirty="0" err="1"/>
              <a:t>Distributed</a:t>
            </a:r>
            <a:r>
              <a:rPr lang="es-419" dirty="0"/>
              <a:t> </a:t>
            </a:r>
            <a:r>
              <a:rPr lang="es-419" dirty="0" err="1"/>
              <a:t>Datasets</a:t>
            </a:r>
            <a:r>
              <a:rPr lang="es-419" dirty="0"/>
              <a:t> (</a:t>
            </a:r>
            <a:r>
              <a:rPr lang="es-419" dirty="0" err="1"/>
              <a:t>RDDs</a:t>
            </a:r>
            <a:r>
              <a:rPr lang="es-419" dirty="0" smtClean="0"/>
              <a:t>).</a:t>
            </a:r>
            <a:endParaRPr lang="es-419" dirty="0"/>
          </a:p>
          <a:p>
            <a:r>
              <a:rPr lang="es-419" dirty="0" err="1" smtClean="0"/>
              <a:t>Datasets</a:t>
            </a:r>
            <a:r>
              <a:rPr lang="es-419" dirty="0" smtClean="0"/>
              <a:t> y </a:t>
            </a:r>
            <a:r>
              <a:rPr lang="es-419" dirty="0" err="1" smtClean="0"/>
              <a:t>Dataframes</a:t>
            </a:r>
            <a:r>
              <a:rPr lang="es-419" dirty="0" smtClean="0"/>
              <a:t> (</a:t>
            </a:r>
            <a:r>
              <a:rPr lang="es-419" dirty="0" err="1" smtClean="0"/>
              <a:t>Scala</a:t>
            </a:r>
            <a:r>
              <a:rPr lang="es-419" dirty="0" smtClean="0"/>
              <a:t> y Java). Python no los necesita.</a:t>
            </a:r>
          </a:p>
        </p:txBody>
      </p:sp>
    </p:spTree>
    <p:extLst>
      <p:ext uri="{BB962C8B-B14F-4D97-AF65-F5344CB8AC3E}">
        <p14:creationId xmlns:p14="http://schemas.microsoft.com/office/powerpoint/2010/main" val="28149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10" y="1473704"/>
            <a:ext cx="2551181" cy="3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Contenido (1/2)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Breve historia de Python.</a:t>
            </a:r>
          </a:p>
          <a:p>
            <a:pPr lvl="1"/>
            <a:r>
              <a:rPr lang="es-419" dirty="0" smtClean="0"/>
              <a:t>Guido van </a:t>
            </a:r>
            <a:r>
              <a:rPr lang="es-419" dirty="0" err="1" smtClean="0"/>
              <a:t>Rossum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Filosofía de diseño.</a:t>
            </a:r>
          </a:p>
          <a:p>
            <a:pPr lvl="1"/>
            <a:r>
              <a:rPr lang="es-419" dirty="0" smtClean="0"/>
              <a:t>Características generales.</a:t>
            </a:r>
          </a:p>
          <a:p>
            <a:r>
              <a:rPr lang="es-419" dirty="0" err="1" smtClean="0"/>
              <a:t>APIs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Consumo de </a:t>
            </a:r>
            <a:r>
              <a:rPr lang="es-419" dirty="0" err="1" smtClean="0"/>
              <a:t>APIs</a:t>
            </a:r>
            <a:r>
              <a:rPr lang="es-419" dirty="0" smtClean="0"/>
              <a:t> desde Python.</a:t>
            </a:r>
          </a:p>
          <a:p>
            <a:pPr lvl="1"/>
            <a:r>
              <a:rPr lang="es-419" dirty="0" smtClean="0"/>
              <a:t>Cuotas y otros límites.</a:t>
            </a:r>
          </a:p>
          <a:p>
            <a:r>
              <a:rPr lang="es-419" dirty="0" smtClean="0"/>
              <a:t>Web </a:t>
            </a:r>
            <a:r>
              <a:rPr lang="es-419" dirty="0" err="1" smtClean="0"/>
              <a:t>Scraping</a:t>
            </a:r>
            <a:r>
              <a:rPr lang="es-419" dirty="0" smtClean="0"/>
              <a:t>.</a:t>
            </a:r>
            <a:endParaRPr lang="es-419" dirty="0"/>
          </a:p>
          <a:p>
            <a:pPr lvl="1"/>
            <a:r>
              <a:rPr lang="es-419" dirty="0" smtClean="0"/>
              <a:t>Introducción a </a:t>
            </a:r>
            <a:r>
              <a:rPr lang="es-419" dirty="0" err="1" smtClean="0"/>
              <a:t>Scrapy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/>
              <a:t>Caso de uso: YouTube.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15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Contenido (2/2)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Arquitecturas para recolección de datos.</a:t>
            </a:r>
          </a:p>
          <a:p>
            <a:pPr lvl="1"/>
            <a:r>
              <a:rPr lang="es-419" dirty="0" smtClean="0"/>
              <a:t>Funciones, colas, flujos y embudos.</a:t>
            </a:r>
          </a:p>
          <a:p>
            <a:pPr lvl="1"/>
            <a:r>
              <a:rPr lang="es-419" dirty="0" smtClean="0"/>
              <a:t>Arquitectura Lambda (1/2).</a:t>
            </a:r>
          </a:p>
          <a:p>
            <a:r>
              <a:rPr lang="es-419" dirty="0" smtClean="0"/>
              <a:t>Arquitecturas para análisis de datos.</a:t>
            </a:r>
          </a:p>
          <a:p>
            <a:pPr lvl="1"/>
            <a:r>
              <a:rPr lang="es-419" dirty="0" smtClean="0"/>
              <a:t>Introducción a Spark.</a:t>
            </a:r>
          </a:p>
          <a:p>
            <a:pPr lvl="1"/>
            <a:r>
              <a:rPr lang="es-419" dirty="0" smtClean="0"/>
              <a:t>Arquitectura Lambda (2/2).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511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Breve historia de Python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169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Qué es Python?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Creado en 1990 por Guido van </a:t>
            </a:r>
            <a:r>
              <a:rPr lang="es-419" dirty="0" err="1" smtClean="0"/>
              <a:t>Rossum</a:t>
            </a:r>
            <a:r>
              <a:rPr lang="es-419" dirty="0" smtClean="0"/>
              <a:t> (Holanda).</a:t>
            </a:r>
          </a:p>
          <a:p>
            <a:r>
              <a:rPr lang="es-419" dirty="0" smtClean="0"/>
              <a:t>“Hobby” para la semana de fin de año de 1989.</a:t>
            </a:r>
          </a:p>
          <a:p>
            <a:r>
              <a:rPr lang="es-419" dirty="0" smtClean="0"/>
              <a:t>Suele </a:t>
            </a:r>
            <a:r>
              <a:rPr lang="es-419" dirty="0"/>
              <a:t>c</a:t>
            </a:r>
            <a:r>
              <a:rPr lang="es-419" dirty="0" smtClean="0"/>
              <a:t>onfundirse con un lenguaje de </a:t>
            </a:r>
            <a:r>
              <a:rPr lang="es-419" i="1" dirty="0" smtClean="0"/>
              <a:t>scripting.</a:t>
            </a:r>
          </a:p>
          <a:p>
            <a:r>
              <a:rPr lang="es-419" dirty="0" smtClean="0"/>
              <a:t>Es un lenguaje coherente y dinámico.</a:t>
            </a:r>
          </a:p>
          <a:p>
            <a:r>
              <a:rPr lang="es-419" dirty="0" smtClean="0"/>
              <a:t>Corre en casi cualquier dispositivo.</a:t>
            </a:r>
            <a:endParaRPr lang="es-419" dirty="0"/>
          </a:p>
          <a:p>
            <a:r>
              <a:rPr lang="es-419" dirty="0" smtClean="0"/>
              <a:t>Usado para prototipos rápidos, </a:t>
            </a:r>
            <a:r>
              <a:rPr lang="es-419" dirty="0" smtClean="0">
                <a:solidFill>
                  <a:srgbClr val="FF0000"/>
                </a:solidFill>
              </a:rPr>
              <a:t>web scraping</a:t>
            </a:r>
            <a:r>
              <a:rPr lang="es-419" dirty="0" smtClean="0"/>
              <a:t>, </a:t>
            </a:r>
            <a:r>
              <a:rPr lang="es-419" dirty="0" smtClean="0">
                <a:solidFill>
                  <a:srgbClr val="FF0000"/>
                </a:solidFill>
              </a:rPr>
              <a:t>computación científica</a:t>
            </a:r>
            <a:r>
              <a:rPr lang="es-419" dirty="0" smtClean="0"/>
              <a:t> interoperabilidad entre lenguajes, etc.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Se integra fácilmente a otros programas</a:t>
            </a:r>
            <a:r>
              <a:rPr lang="es-419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6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&gt;&gt;&gt; import this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Beautiful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 better than ugly.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Explicit is 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better than implicit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Simple 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 better than complex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Complex is better than complicated.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Flat is better than nested.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Sparse is better than dense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Readability counts.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Special cases aren't special enough to break the rules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Although practicality beats purity.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Errors should never pass silently.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Unless explicitly silenced.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the face of ambiguity, refuse the temptation to guess.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There should be one-- and preferably only one --obvious way to do it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Now is better than never.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Although never is often better than *right* now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the implementation is hard to explain, it's a bad idea.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the implementation is easy to explain, it may be a good idea.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Namespaces are one honking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great idea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-- let's do more of those!</a:t>
            </a:r>
            <a:endParaRPr lang="es-419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705974" y="365125"/>
            <a:ext cx="1647825" cy="1325563"/>
          </a:xfrm>
        </p:spPr>
        <p:txBody>
          <a:bodyPr anchor="t"/>
          <a:lstStyle/>
          <a:p>
            <a:pPr algn="r"/>
            <a:r>
              <a:rPr lang="es-419" dirty="0" smtClean="0"/>
              <a:t>PEP20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182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(1)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Módulos y programas se escriben en archivos </a:t>
            </a:r>
            <a:r>
              <a:rPr lang="es-419" dirty="0" smtClean="0">
                <a:solidFill>
                  <a:srgbClr val="FF0000"/>
                </a:solidFill>
              </a:rPr>
              <a:t>.</a:t>
            </a:r>
            <a:r>
              <a:rPr lang="es-419" dirty="0" err="1" smtClean="0">
                <a:solidFill>
                  <a:srgbClr val="FF0000"/>
                </a:solidFill>
              </a:rPr>
              <a:t>py</a:t>
            </a:r>
            <a:r>
              <a:rPr lang="es-419" dirty="0" smtClean="0"/>
              <a:t>. </a:t>
            </a:r>
            <a:r>
              <a:rPr lang="es-419" dirty="0" err="1" smtClean="0"/>
              <a:t>Ej</a:t>
            </a:r>
            <a:r>
              <a:rPr lang="es-419" dirty="0" smtClean="0"/>
              <a:t>: support.py.</a:t>
            </a:r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Se pueden </a:t>
            </a:r>
            <a:r>
              <a:rPr lang="es-419" dirty="0" smtClean="0">
                <a:solidFill>
                  <a:srgbClr val="FF0000"/>
                </a:solidFill>
              </a:rPr>
              <a:t>importar</a:t>
            </a:r>
            <a:r>
              <a:rPr lang="es-419" dirty="0" smtClean="0"/>
              <a:t> módulos desde otros archivos .</a:t>
            </a:r>
            <a:r>
              <a:rPr lang="es-419" dirty="0" err="1" smtClean="0"/>
              <a:t>py</a:t>
            </a:r>
            <a:r>
              <a:rPr lang="es-419" dirty="0" smtClean="0"/>
              <a:t>.</a:t>
            </a:r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12" name="Rectángulo 11"/>
          <p:cNvSpPr/>
          <p:nvPr/>
        </p:nvSpPr>
        <p:spPr>
          <a:xfrm>
            <a:off x="3048000" y="23482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 err="1">
                <a:solidFill>
                  <a:srgbClr val="0000FF"/>
                </a:solidFill>
                <a:latin typeface="Fira Code" panose="020B0809050000020004" pitchFamily="49" charset="0"/>
              </a:rPr>
              <a:t>def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s-419" dirty="0" err="1">
                <a:solidFill>
                  <a:srgbClr val="795E26"/>
                </a:solidFill>
                <a:latin typeface="Fira Code" panose="020B0809050000020004" pitchFamily="49" charset="0"/>
              </a:rPr>
              <a:t>print_func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( </a:t>
            </a:r>
            <a:r>
              <a:rPr lang="es-419" dirty="0">
                <a:solidFill>
                  <a:srgbClr val="001080"/>
                </a:solidFill>
                <a:latin typeface="Fira Code" panose="020B0809050000020004" pitchFamily="49" charset="0"/>
              </a:rPr>
              <a:t>par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 ):</a:t>
            </a:r>
          </a:p>
          <a:p>
            <a:r>
              <a:rPr lang="es-419" dirty="0" smtClean="0">
                <a:solidFill>
                  <a:srgbClr val="795E26"/>
                </a:solidFill>
                <a:latin typeface="Fira Code" panose="020B0809050000020004" pitchFamily="49" charset="0"/>
              </a:rPr>
              <a:t>  </a:t>
            </a:r>
            <a:r>
              <a:rPr lang="es-419" dirty="0" err="1" smtClean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s-419" dirty="0" smtClean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Fira Code" panose="020B0809050000020004" pitchFamily="49" charset="0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Fira Code" panose="020B0809050000020004" pitchFamily="49" charset="0"/>
              </a:rPr>
              <a:t> : "</a:t>
            </a:r>
            <a:r>
              <a:rPr lang="es-419" dirty="0">
                <a:solidFill>
                  <a:srgbClr val="000000"/>
                </a:solidFill>
                <a:latin typeface="Fira Code" panose="020B0809050000020004" pitchFamily="49" charset="0"/>
              </a:rPr>
              <a:t>, par</a:t>
            </a:r>
          </a:p>
          <a:p>
            <a:r>
              <a:rPr lang="es-419" dirty="0" smtClean="0">
                <a:solidFill>
                  <a:srgbClr val="AF00DB"/>
                </a:solidFill>
                <a:latin typeface="Fira Code" panose="020B0809050000020004" pitchFamily="49" charset="0"/>
              </a:rPr>
              <a:t>  </a:t>
            </a:r>
            <a:r>
              <a:rPr lang="es-419" dirty="0" err="1" smtClean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endParaRPr lang="es-419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048000" y="37941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#!/</a:t>
            </a:r>
            <a:r>
              <a:rPr lang="en-US" dirty="0" err="1">
                <a:solidFill>
                  <a:srgbClr val="008000"/>
                </a:solidFill>
                <a:latin typeface="Fira Code" panose="020B0809050000020004" pitchFamily="49" charset="0"/>
              </a:rPr>
              <a:t>usr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/bin/python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# Import module support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support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# Now you can call defined function that module as follows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support.print_func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"Zara"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(2)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Las variables no necesitan declararse, aunque es un </a:t>
            </a:r>
            <a:r>
              <a:rPr lang="es-419" dirty="0" smtClean="0">
                <a:solidFill>
                  <a:srgbClr val="FF0000"/>
                </a:solidFill>
              </a:rPr>
              <a:t>lenguaje </a:t>
            </a:r>
            <a:r>
              <a:rPr lang="es-419" dirty="0" err="1" smtClean="0">
                <a:solidFill>
                  <a:srgbClr val="FF0000"/>
                </a:solidFill>
              </a:rPr>
              <a:t>tipado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r>
              <a:rPr lang="es-419" dirty="0" smtClean="0"/>
              <a:t>Las comparaciones se hacen con </a:t>
            </a:r>
            <a:r>
              <a:rPr lang="es-419" dirty="0" smtClean="0">
                <a:solidFill>
                  <a:srgbClr val="FF0000"/>
                </a:solidFill>
              </a:rPr>
              <a:t>==</a:t>
            </a:r>
            <a:r>
              <a:rPr lang="es-419" dirty="0" smtClean="0"/>
              <a:t> o con la palabra reservada </a:t>
            </a:r>
            <a:r>
              <a:rPr lang="es-419" dirty="0" err="1" smtClean="0">
                <a:solidFill>
                  <a:srgbClr val="FF0000"/>
                </a:solidFill>
              </a:rPr>
              <a:t>is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3048000" y="22506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a=</a:t>
            </a:r>
            <a:r>
              <a:rPr lang="en-US" dirty="0">
                <a:solidFill>
                  <a:srgbClr val="09885A"/>
                </a:solidFill>
                <a:latin typeface="Fira Code" panose="020B08090500000200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a=</a:t>
            </a:r>
            <a:r>
              <a:rPr lang="en-US" dirty="0">
                <a:solidFill>
                  <a:srgbClr val="09885A"/>
                </a:solidFill>
                <a:latin typeface="Fira Code" panose="020B0809050000020004" pitchFamily="49" charset="0"/>
              </a:rPr>
              <a:t>1.1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'float'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a=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"hello"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Fira Code" panose="020B0809050000020004" pitchFamily="49" charset="0"/>
              </a:rPr>
              <a:t>str</a:t>
            </a:r>
            <a:r>
              <a:rPr lang="en-US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720</TotalTime>
  <Words>984</Words>
  <Application>Microsoft Office PowerPoint</Application>
  <PresentationFormat>Panorámica</PresentationFormat>
  <Paragraphs>217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Fira Code</vt:lpstr>
      <vt:lpstr>Trebuchet MS</vt:lpstr>
      <vt:lpstr>Wingdings 3</vt:lpstr>
      <vt:lpstr>Tema de Office</vt:lpstr>
      <vt:lpstr>Faceta</vt:lpstr>
      <vt:lpstr>Python para análisis de datos</vt:lpstr>
      <vt:lpstr>Leonardo Vargas</vt:lpstr>
      <vt:lpstr>Contenido (1/2)</vt:lpstr>
      <vt:lpstr>Contenido (2/2)</vt:lpstr>
      <vt:lpstr>Breve historia de Python</vt:lpstr>
      <vt:lpstr>Qué es Python?</vt:lpstr>
      <vt:lpstr>PEP20</vt:lpstr>
      <vt:lpstr>Generalidades (1)</vt:lpstr>
      <vt:lpstr>Generalidades (2)</vt:lpstr>
      <vt:lpstr>Generalidades (3)</vt:lpstr>
      <vt:lpstr>Generalidades (4)</vt:lpstr>
      <vt:lpstr>Generalidades (5)</vt:lpstr>
      <vt:lpstr>Generalidades (6)</vt:lpstr>
      <vt:lpstr>Generalidades (7)</vt:lpstr>
      <vt:lpstr>Algunos módulos y distribuciones</vt:lpstr>
      <vt:lpstr>Consumo de APIs</vt:lpstr>
      <vt:lpstr>API: Application Programming Interface</vt:lpstr>
      <vt:lpstr>Qué se necesita para consumir un API?</vt:lpstr>
      <vt:lpstr>Desde Python</vt:lpstr>
      <vt:lpstr>Web Scraping</vt:lpstr>
      <vt:lpstr>SaaS (Mozenda) vs. Python (Scrapy)</vt:lpstr>
      <vt:lpstr>Recolección de datos</vt:lpstr>
      <vt:lpstr>Arquitectura Lambda (simplificada)</vt:lpstr>
      <vt:lpstr>Generalidades</vt:lpstr>
      <vt:lpstr>Análisis de datos</vt:lpstr>
      <vt:lpstr>Apache Spark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análisis de datos</dc:title>
  <dc:creator>Leonardo Vargas Bernal</dc:creator>
  <cp:lastModifiedBy>Leonardo Vargas</cp:lastModifiedBy>
  <cp:revision>68</cp:revision>
  <dcterms:created xsi:type="dcterms:W3CDTF">2019-08-22T14:53:00Z</dcterms:created>
  <dcterms:modified xsi:type="dcterms:W3CDTF">2019-09-05T00:04:29Z</dcterms:modified>
</cp:coreProperties>
</file>