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5" r:id="rId2"/>
  </p:sldMasterIdLst>
  <p:notesMasterIdLst>
    <p:notesMasterId r:id="rId14"/>
  </p:notesMasterIdLst>
  <p:sldIdLst>
    <p:sldId id="256" r:id="rId3"/>
    <p:sldId id="259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86" r:id="rId13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307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B31BA-496A-42B0-AA12-3110EB8F95D0}" type="datetimeFigureOut">
              <a:rPr lang="es-419" smtClean="0"/>
              <a:t>10/9/2019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AFB5E-3D53-466E-8577-7D551B7A06A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5854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10/9/2019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0645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10/9/2019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6733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10/9/2019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77877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10/9/2019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87121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10/9/2019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82047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10/9/2019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8171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10/9/2019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0857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10/9/2019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89916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10/9/2019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560544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10/9/2019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28397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10/9/2019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1114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10/9/2019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55765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10/9/2019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54916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10/9/2019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90245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10/9/2019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07921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10/9/2019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569896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10/9/2019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47420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10/9/2019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25050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10/9/2019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744499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10/9/2019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0415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10/9/2019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7419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10/9/2019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1370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10/9/2019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9447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10/9/2019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6036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10/9/2019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1384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10/9/2019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1994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10/9/2019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5151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23F59-7965-42CE-B8EB-3B5E123D38F1}" type="datetimeFigureOut">
              <a:rPr lang="es-419" smtClean="0"/>
              <a:t>10/9/2019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3329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23F59-7965-42CE-B8EB-3B5E123D38F1}" type="datetimeFigureOut">
              <a:rPr lang="es-419" smtClean="0"/>
              <a:t>10/9/2019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0956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math.html" TargetMode="External"/><Relationship Id="rId2" Type="http://schemas.openxmlformats.org/officeDocument/2006/relationships/hyperlink" Target="https://docs.python.org/3/library/statistic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library/numeric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969418"/>
            <a:ext cx="9144000" cy="919163"/>
          </a:xfrm>
        </p:spPr>
        <p:txBody>
          <a:bodyPr>
            <a:normAutofit fontScale="90000"/>
          </a:bodyPr>
          <a:lstStyle/>
          <a:p>
            <a:pPr algn="ctr"/>
            <a:r>
              <a:rPr lang="es-419" dirty="0" smtClean="0">
                <a:solidFill>
                  <a:schemeClr val="tx1"/>
                </a:solidFill>
              </a:rPr>
              <a:t>Python para análisis de datos</a:t>
            </a:r>
            <a:br>
              <a:rPr lang="es-419" dirty="0" smtClean="0">
                <a:solidFill>
                  <a:schemeClr val="tx1"/>
                </a:solidFill>
              </a:rPr>
            </a:br>
            <a:r>
              <a:rPr lang="es-419" dirty="0" smtClean="0">
                <a:solidFill>
                  <a:schemeClr val="tx1"/>
                </a:solidFill>
              </a:rPr>
              <a:t>Día 2</a:t>
            </a:r>
            <a:endParaRPr lang="es-419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5315737"/>
            <a:ext cx="2890044" cy="135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0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 smtClean="0"/>
              <a:t>Matplotlib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err="1" smtClean="0"/>
              <a:t>Import</a:t>
            </a:r>
            <a:r>
              <a:rPr lang="es-419" dirty="0" smtClean="0"/>
              <a:t>.</a:t>
            </a:r>
          </a:p>
          <a:p>
            <a:endParaRPr lang="es-419" dirty="0"/>
          </a:p>
          <a:p>
            <a:r>
              <a:rPr lang="es-419" dirty="0" err="1" smtClean="0"/>
              <a:t>Plot</a:t>
            </a:r>
            <a:r>
              <a:rPr lang="es-419" dirty="0" smtClean="0"/>
              <a:t>.</a:t>
            </a:r>
          </a:p>
          <a:p>
            <a:endParaRPr lang="es-419" dirty="0"/>
          </a:p>
          <a:p>
            <a:endParaRPr lang="es-419" dirty="0" smtClean="0"/>
          </a:p>
          <a:p>
            <a:pPr marL="0" indent="0">
              <a:buNone/>
            </a:pPr>
            <a:endParaRPr lang="es-419" dirty="0" smtClean="0"/>
          </a:p>
          <a:p>
            <a:pPr marL="0" indent="0">
              <a:buNone/>
            </a:pPr>
            <a:endParaRPr lang="es-419" dirty="0" smtClean="0"/>
          </a:p>
          <a:p>
            <a:pPr marL="0" indent="0">
              <a:buNone/>
            </a:pPr>
            <a:r>
              <a:rPr lang="es-419" dirty="0" smtClean="0">
                <a:hlinkClick r:id="rId2"/>
              </a:rPr>
              <a:t>https</a:t>
            </a:r>
            <a:r>
              <a:rPr lang="es-419" dirty="0">
                <a:hlinkClick r:id="rId2"/>
              </a:rPr>
              <a:t>://</a:t>
            </a:r>
            <a:r>
              <a:rPr lang="es-419" dirty="0" smtClean="0">
                <a:hlinkClick r:id="rId2"/>
              </a:rPr>
              <a:t>matplotlib.org</a:t>
            </a:r>
            <a:endParaRPr lang="es-419" dirty="0" smtClean="0"/>
          </a:p>
          <a:p>
            <a:pPr marL="0" indent="0">
              <a:buNone/>
            </a:pPr>
            <a:endParaRPr lang="es-419" dirty="0" smtClean="0"/>
          </a:p>
          <a:p>
            <a:endParaRPr lang="es-419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3612685" y="2347351"/>
            <a:ext cx="3172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 err="1">
                <a:solidFill>
                  <a:srgbClr val="AF00DB"/>
                </a:solidFill>
                <a:latin typeface=" Fira Code"/>
              </a:rPr>
              <a:t>import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matplotlib.pyplot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s-419" dirty="0">
                <a:solidFill>
                  <a:srgbClr val="AF00DB"/>
                </a:solidFill>
                <a:latin typeface=" Fira Code"/>
              </a:rPr>
              <a:t>as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plt</a:t>
            </a:r>
            <a:endParaRPr lang="es-419" b="0" dirty="0">
              <a:solidFill>
                <a:srgbClr val="000000"/>
              </a:solidFill>
              <a:effectLst/>
              <a:latin typeface=" Fira Code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38200" y="352349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    x = </a:t>
            </a:r>
            <a:r>
              <a:rPr lang="es-419" dirty="0" err="1">
                <a:solidFill>
                  <a:srgbClr val="795E26"/>
                </a:solidFill>
                <a:latin typeface=" Fira Code"/>
              </a:rPr>
              <a:t>range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s-419" dirty="0">
                <a:solidFill>
                  <a:srgbClr val="09885A"/>
                </a:solidFill>
                <a:latin typeface=" Fira Code"/>
              </a:rPr>
              <a:t>0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, </a:t>
            </a:r>
            <a:r>
              <a:rPr lang="es-419" dirty="0" err="1">
                <a:solidFill>
                  <a:srgbClr val="795E26"/>
                </a:solidFill>
                <a:latin typeface=" Fira Code"/>
              </a:rPr>
              <a:t>len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ages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))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   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plt.scatter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(x,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ages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)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   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plt.show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()</a:t>
            </a:r>
            <a:endParaRPr lang="es-419" b="0" dirty="0">
              <a:solidFill>
                <a:srgbClr val="000000"/>
              </a:solidFill>
              <a:effectLst/>
              <a:latin typeface=" Fira Code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257800" y="353338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    x = </a:t>
            </a:r>
            <a:r>
              <a:rPr lang="es-419" dirty="0" err="1">
                <a:solidFill>
                  <a:srgbClr val="795E26"/>
                </a:solidFill>
                <a:latin typeface=" Fira Code"/>
              </a:rPr>
              <a:t>range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s-419" dirty="0">
                <a:solidFill>
                  <a:srgbClr val="09885A"/>
                </a:solidFill>
                <a:latin typeface=" Fira Code"/>
              </a:rPr>
              <a:t>0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, </a:t>
            </a:r>
            <a:r>
              <a:rPr lang="es-419" dirty="0" err="1">
                <a:solidFill>
                  <a:srgbClr val="795E26"/>
                </a:solidFill>
                <a:latin typeface=" Fira Code"/>
              </a:rPr>
              <a:t>len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ages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))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/>
            </a:r>
            <a:br>
              <a:rPr lang="es-419" dirty="0">
                <a:solidFill>
                  <a:srgbClr val="000000"/>
                </a:solidFill>
                <a:latin typeface=" Fira Code"/>
              </a:rPr>
            </a:br>
            <a:r>
              <a:rPr lang="es-419" dirty="0">
                <a:solidFill>
                  <a:srgbClr val="000000"/>
                </a:solidFill>
                <a:latin typeface=" Fira Code"/>
              </a:rPr>
              <a:t>       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fig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,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axs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=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plt.subplots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s-419" dirty="0" err="1">
                <a:solidFill>
                  <a:srgbClr val="001080"/>
                </a:solidFill>
                <a:latin typeface=" Fira Code"/>
              </a:rPr>
              <a:t>nrows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=</a:t>
            </a:r>
            <a:r>
              <a:rPr lang="es-419" dirty="0">
                <a:solidFill>
                  <a:srgbClr val="09885A"/>
                </a:solidFill>
                <a:latin typeface=" Fira Code"/>
              </a:rPr>
              <a:t>1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, </a:t>
            </a:r>
            <a:r>
              <a:rPr lang="es-419" dirty="0" err="1">
                <a:solidFill>
                  <a:srgbClr val="001080"/>
                </a:solidFill>
                <a:latin typeface=" Fira Code"/>
              </a:rPr>
              <a:t>ncols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=</a:t>
            </a:r>
            <a:r>
              <a:rPr lang="es-419" dirty="0">
                <a:solidFill>
                  <a:srgbClr val="09885A"/>
                </a:solidFill>
                <a:latin typeface=" Fira Code"/>
              </a:rPr>
              <a:t>2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)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   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axs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[</a:t>
            </a:r>
            <a:r>
              <a:rPr lang="es-419" dirty="0">
                <a:solidFill>
                  <a:srgbClr val="09885A"/>
                </a:solidFill>
                <a:latin typeface=" Fira Code"/>
              </a:rPr>
              <a:t>0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].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scatter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(x,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ages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)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   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axs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[</a:t>
            </a:r>
            <a:r>
              <a:rPr lang="es-419" dirty="0">
                <a:solidFill>
                  <a:srgbClr val="09885A"/>
                </a:solidFill>
                <a:latin typeface=" Fira Code"/>
              </a:rPr>
              <a:t>1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].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scatter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(x,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survived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)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/>
            </a:r>
            <a:br>
              <a:rPr lang="es-419" dirty="0">
                <a:solidFill>
                  <a:srgbClr val="000000"/>
                </a:solidFill>
                <a:latin typeface=" Fira Code"/>
              </a:rPr>
            </a:br>
            <a:r>
              <a:rPr lang="es-419" dirty="0">
                <a:solidFill>
                  <a:srgbClr val="000000"/>
                </a:solidFill>
                <a:latin typeface=" Fira Code"/>
              </a:rPr>
              <a:t>       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plt.show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()</a:t>
            </a:r>
            <a:endParaRPr lang="es-419" b="0" dirty="0">
              <a:solidFill>
                <a:srgbClr val="000000"/>
              </a:solidFill>
              <a:effectLst/>
              <a:latin typeface=" 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028378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410" y="1473704"/>
            <a:ext cx="2551181" cy="391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Contenido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Crear aplicaciones.</a:t>
            </a:r>
          </a:p>
          <a:p>
            <a:r>
              <a:rPr lang="es-419" dirty="0" smtClean="0"/>
              <a:t>Crear funciones.</a:t>
            </a:r>
          </a:p>
          <a:p>
            <a:r>
              <a:rPr lang="es-419" dirty="0" smtClean="0"/>
              <a:t>Leer datos desde un CSV.</a:t>
            </a:r>
          </a:p>
          <a:p>
            <a:r>
              <a:rPr lang="es-419" dirty="0" smtClean="0"/>
              <a:t>Manejo de </a:t>
            </a:r>
            <a:r>
              <a:rPr lang="es-419" dirty="0" smtClean="0"/>
              <a:t>colecciones.</a:t>
            </a:r>
            <a:endParaRPr lang="es-419" dirty="0" smtClean="0"/>
          </a:p>
          <a:p>
            <a:r>
              <a:rPr lang="es-419" dirty="0" err="1" smtClean="0"/>
              <a:t>Matplotlib</a:t>
            </a:r>
            <a:r>
              <a:rPr lang="es-419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598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Aplicaciones Python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El punto de entrada de toda aplicación es el método </a:t>
            </a:r>
            <a:r>
              <a:rPr lang="es-419" dirty="0" err="1" smtClean="0">
                <a:solidFill>
                  <a:srgbClr val="FF0000"/>
                </a:solidFill>
              </a:rPr>
              <a:t>main</a:t>
            </a:r>
            <a:r>
              <a:rPr lang="es-419" dirty="0" smtClean="0"/>
              <a:t>.</a:t>
            </a:r>
          </a:p>
          <a:p>
            <a:endParaRPr lang="es-419" dirty="0"/>
          </a:p>
          <a:p>
            <a:endParaRPr lang="es-419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3048000" y="326263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 Fira Code"/>
              </a:rPr>
              <a:t>def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>
                <a:solidFill>
                  <a:srgbClr val="795E26"/>
                </a:solidFill>
                <a:latin typeface=" Fira Code"/>
              </a:rPr>
              <a:t>main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():</a:t>
            </a:r>
          </a:p>
          <a:p>
            <a:r>
              <a:rPr lang="en-US" dirty="0">
                <a:solidFill>
                  <a:srgbClr val="000000"/>
                </a:solidFill>
                <a:latin typeface=" Fira Code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 Fira Code"/>
              </a:rPr>
              <a:t># my code here</a:t>
            </a:r>
            <a:endParaRPr lang="en-US" dirty="0">
              <a:solidFill>
                <a:srgbClr val="000000"/>
              </a:solidFill>
              <a:latin typeface=" Fira Code"/>
            </a:endParaRPr>
          </a:p>
          <a:p>
            <a:r>
              <a:rPr lang="en-US" dirty="0">
                <a:solidFill>
                  <a:srgbClr val="000000"/>
                </a:solidFill>
                <a:latin typeface=" Fira Code"/>
              </a:rPr>
              <a:t/>
            </a:r>
            <a:br>
              <a:rPr lang="en-US" dirty="0">
                <a:solidFill>
                  <a:srgbClr val="000000"/>
                </a:solidFill>
                <a:latin typeface=" Fira Code"/>
              </a:rPr>
            </a:br>
            <a:r>
              <a:rPr lang="en-US" dirty="0">
                <a:solidFill>
                  <a:srgbClr val="AF00DB"/>
                </a:solidFill>
                <a:latin typeface=" Fira Code"/>
              </a:rPr>
              <a:t>if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>
                <a:solidFill>
                  <a:srgbClr val="001080"/>
                </a:solidFill>
                <a:latin typeface=" Fira Code"/>
              </a:rPr>
              <a:t>__name__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== </a:t>
            </a:r>
            <a:r>
              <a:rPr lang="en-US" dirty="0">
                <a:solidFill>
                  <a:srgbClr val="A31515"/>
                </a:solidFill>
                <a:latin typeface=" Fira Code"/>
              </a:rPr>
              <a:t>"__main__"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 Fira Code"/>
              </a:rPr>
              <a:t>    main()</a:t>
            </a:r>
            <a:endParaRPr lang="en-US" b="0" dirty="0">
              <a:solidFill>
                <a:srgbClr val="000000"/>
              </a:solidFill>
              <a:effectLst/>
              <a:latin typeface=" 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68660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Funciones 1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Funciones sin parámetros.</a:t>
            </a:r>
          </a:p>
          <a:p>
            <a:endParaRPr lang="es-419" dirty="0"/>
          </a:p>
          <a:p>
            <a:endParaRPr lang="es-419" dirty="0" smtClean="0"/>
          </a:p>
          <a:p>
            <a:r>
              <a:rPr lang="es-419" dirty="0" smtClean="0"/>
              <a:t>Funciones con parámetros y retorno.</a:t>
            </a:r>
            <a:endParaRPr lang="es-419" dirty="0"/>
          </a:p>
        </p:txBody>
      </p:sp>
      <p:sp>
        <p:nvSpPr>
          <p:cNvPr id="4" name="Rectángulo 3"/>
          <p:cNvSpPr/>
          <p:nvPr/>
        </p:nvSpPr>
        <p:spPr>
          <a:xfrm>
            <a:off x="3048000" y="24633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419" dirty="0" err="1">
                <a:solidFill>
                  <a:srgbClr val="0000FF"/>
                </a:solidFill>
                <a:latin typeface=" Fira Code"/>
              </a:rPr>
              <a:t>def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s-419" dirty="0" err="1">
                <a:solidFill>
                  <a:srgbClr val="795E26"/>
                </a:solidFill>
                <a:latin typeface=" Fira Code"/>
              </a:rPr>
              <a:t>print_hello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():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</a:t>
            </a:r>
            <a:r>
              <a:rPr lang="es-419" dirty="0" err="1">
                <a:solidFill>
                  <a:srgbClr val="795E26"/>
                </a:solidFill>
                <a:latin typeface=" Fira Code"/>
              </a:rPr>
              <a:t>print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"</a:t>
            </a:r>
            <a:r>
              <a:rPr lang="es-419" dirty="0" err="1">
                <a:solidFill>
                  <a:srgbClr val="A31515"/>
                </a:solidFill>
                <a:latin typeface=" Fira Code"/>
              </a:rPr>
              <a:t>hello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"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)</a:t>
            </a:r>
            <a:endParaRPr lang="es-419" b="0" dirty="0">
              <a:solidFill>
                <a:srgbClr val="000000"/>
              </a:solidFill>
              <a:effectLst/>
              <a:latin typeface=" Fira Code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048000" y="400129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 Fira Code"/>
              </a:rPr>
              <a:t>def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 Fira Code"/>
              </a:rPr>
              <a:t>is_even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n-US" dirty="0">
                <a:solidFill>
                  <a:srgbClr val="001080"/>
                </a:solidFill>
                <a:latin typeface=" Fira Code"/>
              </a:rPr>
              <a:t>a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 Fira Code"/>
              </a:rPr>
              <a:t>    result = a % 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2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== 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0</a:t>
            </a:r>
            <a:endParaRPr lang="en-US" dirty="0">
              <a:solidFill>
                <a:srgbClr val="000000"/>
              </a:solidFill>
              <a:latin typeface=" Fira Code"/>
            </a:endParaRPr>
          </a:p>
          <a:p>
            <a:r>
              <a:rPr lang="en-US" dirty="0">
                <a:solidFill>
                  <a:srgbClr val="000000"/>
                </a:solidFill>
                <a:latin typeface=" Fira Code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 Fira Code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result</a:t>
            </a:r>
          </a:p>
          <a:p>
            <a:r>
              <a:rPr lang="en-US" dirty="0">
                <a:solidFill>
                  <a:srgbClr val="000000"/>
                </a:solidFill>
                <a:latin typeface=" Fira Code"/>
              </a:rPr>
              <a:t/>
            </a:r>
            <a:br>
              <a:rPr lang="en-US" dirty="0">
                <a:solidFill>
                  <a:srgbClr val="000000"/>
                </a:solidFill>
                <a:latin typeface=" Fira Code"/>
              </a:rPr>
            </a:br>
            <a:r>
              <a:rPr lang="en-US" dirty="0" err="1">
                <a:solidFill>
                  <a:srgbClr val="0000FF"/>
                </a:solidFill>
                <a:latin typeface=" Fira Code"/>
              </a:rPr>
              <a:t>def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 Fira Code"/>
              </a:rPr>
              <a:t>is_even_simplified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n-US" dirty="0">
                <a:solidFill>
                  <a:srgbClr val="001080"/>
                </a:solidFill>
                <a:latin typeface=" Fira Code"/>
              </a:rPr>
              <a:t>a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 Fira Code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 Fira Code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a % 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2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== 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 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64189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Funciones 2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Parámetros </a:t>
            </a:r>
            <a:r>
              <a:rPr lang="es-419" dirty="0" smtClean="0">
                <a:solidFill>
                  <a:srgbClr val="FF0000"/>
                </a:solidFill>
              </a:rPr>
              <a:t>opcionales</a:t>
            </a:r>
            <a:r>
              <a:rPr lang="es-419" dirty="0" smtClean="0"/>
              <a:t>.</a:t>
            </a:r>
          </a:p>
          <a:p>
            <a:endParaRPr lang="es-419" dirty="0"/>
          </a:p>
          <a:p>
            <a:pPr marL="0" indent="0">
              <a:buNone/>
            </a:pPr>
            <a:endParaRPr lang="es-419" dirty="0"/>
          </a:p>
          <a:p>
            <a:r>
              <a:rPr lang="es-419" dirty="0" smtClean="0"/>
              <a:t>Anotaciones de </a:t>
            </a:r>
            <a:r>
              <a:rPr lang="es-419" dirty="0" smtClean="0">
                <a:solidFill>
                  <a:srgbClr val="FF0000"/>
                </a:solidFill>
              </a:rPr>
              <a:t>tipos</a:t>
            </a:r>
            <a:r>
              <a:rPr lang="es-419" dirty="0" smtClean="0"/>
              <a:t>. PEP 484, para aplicaciones grandes.</a:t>
            </a:r>
            <a:endParaRPr lang="es-419" dirty="0"/>
          </a:p>
        </p:txBody>
      </p:sp>
      <p:sp>
        <p:nvSpPr>
          <p:cNvPr id="6" name="Rectángulo 5"/>
          <p:cNvSpPr/>
          <p:nvPr/>
        </p:nvSpPr>
        <p:spPr>
          <a:xfrm>
            <a:off x="3048000" y="25049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 Fira Code"/>
              </a:rPr>
              <a:t>def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 Fira Code"/>
              </a:rPr>
              <a:t>exp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n-US" dirty="0">
                <a:solidFill>
                  <a:srgbClr val="001080"/>
                </a:solidFill>
                <a:latin typeface=" Fira Code"/>
              </a:rPr>
              <a:t>a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, </a:t>
            </a:r>
            <a:r>
              <a:rPr lang="en-US" dirty="0">
                <a:solidFill>
                  <a:srgbClr val="001080"/>
                </a:solidFill>
                <a:latin typeface=" Fira Code"/>
              </a:rPr>
              <a:t>b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=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2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 Fira Code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 Fira Code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>
                <a:solidFill>
                  <a:srgbClr val="795E26"/>
                </a:solidFill>
                <a:latin typeface=" Fira Code"/>
              </a:rPr>
              <a:t>pow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(a, b)</a:t>
            </a:r>
            <a:endParaRPr lang="en-US" b="0" dirty="0">
              <a:solidFill>
                <a:srgbClr val="000000"/>
              </a:solidFill>
              <a:effectLst/>
              <a:latin typeface=" Fira Cod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048000" y="40177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 Fira Code"/>
              </a:rPr>
              <a:t>def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 Fira Code"/>
              </a:rPr>
              <a:t>exp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n-US" dirty="0">
                <a:solidFill>
                  <a:srgbClr val="001080"/>
                </a:solidFill>
                <a:latin typeface=" Fira Code"/>
              </a:rPr>
              <a:t>a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: </a:t>
            </a:r>
            <a:r>
              <a:rPr lang="en-US" dirty="0" err="1">
                <a:solidFill>
                  <a:srgbClr val="267F99"/>
                </a:solidFill>
                <a:latin typeface=" Fira Code"/>
              </a:rPr>
              <a:t>int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, </a:t>
            </a:r>
            <a:r>
              <a:rPr lang="en-US" dirty="0">
                <a:solidFill>
                  <a:srgbClr val="001080"/>
                </a:solidFill>
                <a:latin typeface=" Fira Code"/>
              </a:rPr>
              <a:t>b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: </a:t>
            </a:r>
            <a:r>
              <a:rPr lang="en-US" dirty="0" err="1">
                <a:solidFill>
                  <a:srgbClr val="267F99"/>
                </a:solidFill>
                <a:latin typeface=" Fira Code"/>
              </a:rPr>
              <a:t>int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=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2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) -&gt; </a:t>
            </a:r>
            <a:r>
              <a:rPr lang="en-US" dirty="0" err="1">
                <a:solidFill>
                  <a:srgbClr val="267F99"/>
                </a:solidFill>
                <a:latin typeface=" Fira Code"/>
              </a:rPr>
              <a:t>int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 Fira Code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 Fira Code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>
                <a:solidFill>
                  <a:srgbClr val="795E26"/>
                </a:solidFill>
                <a:latin typeface=" Fira Code"/>
              </a:rPr>
              <a:t>pow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(a, b)</a:t>
            </a:r>
            <a:endParaRPr lang="en-US" b="0" dirty="0">
              <a:solidFill>
                <a:srgbClr val="000000"/>
              </a:solidFill>
              <a:effectLst/>
              <a:latin typeface=" Fira Code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048000" y="47990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419" dirty="0" err="1">
                <a:solidFill>
                  <a:srgbClr val="0000FF"/>
                </a:solidFill>
                <a:latin typeface=" Fira Code"/>
              </a:rPr>
              <a:t>def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s-419" dirty="0" err="1">
                <a:solidFill>
                  <a:srgbClr val="795E26"/>
                </a:solidFill>
                <a:latin typeface=" Fira Code"/>
              </a:rPr>
              <a:t>print_hello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s-419" dirty="0" err="1">
                <a:solidFill>
                  <a:srgbClr val="001080"/>
                </a:solidFill>
                <a:latin typeface=" Fira Code"/>
              </a:rPr>
              <a:t>name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: </a:t>
            </a:r>
            <a:r>
              <a:rPr lang="es-419" dirty="0" err="1">
                <a:solidFill>
                  <a:srgbClr val="267F99"/>
                </a:solidFill>
                <a:latin typeface=" Fira Code"/>
              </a:rPr>
              <a:t>str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):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</a:t>
            </a:r>
            <a:r>
              <a:rPr lang="es-419" dirty="0" err="1">
                <a:solidFill>
                  <a:srgbClr val="795E26"/>
                </a:solidFill>
                <a:latin typeface=" Fira Code"/>
              </a:rPr>
              <a:t>print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"</a:t>
            </a:r>
            <a:r>
              <a:rPr lang="es-419" dirty="0" err="1">
                <a:solidFill>
                  <a:srgbClr val="A31515"/>
                </a:solidFill>
                <a:latin typeface=" Fira Code"/>
              </a:rPr>
              <a:t>Hello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 "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+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name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)</a:t>
            </a:r>
            <a:endParaRPr lang="es-419" b="0" dirty="0">
              <a:solidFill>
                <a:srgbClr val="000000"/>
              </a:solidFill>
              <a:effectLst/>
              <a:latin typeface=" 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6401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Lectura de </a:t>
            </a:r>
            <a:r>
              <a:rPr lang="es-419" dirty="0" smtClean="0"/>
              <a:t>datos 1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Desde un CSV.</a:t>
            </a:r>
          </a:p>
          <a:p>
            <a:endParaRPr lang="es-419" dirty="0"/>
          </a:p>
          <a:p>
            <a:endParaRPr lang="es-419" dirty="0" smtClean="0"/>
          </a:p>
          <a:p>
            <a:endParaRPr lang="es-419" dirty="0"/>
          </a:p>
          <a:p>
            <a:endParaRPr lang="es-419" dirty="0" smtClean="0"/>
          </a:p>
          <a:p>
            <a:endParaRPr lang="es-419" dirty="0"/>
          </a:p>
          <a:p>
            <a:r>
              <a:rPr lang="es-419" dirty="0" smtClean="0"/>
              <a:t>Configurar según la fuente de datos.</a:t>
            </a:r>
            <a:endParaRPr lang="es-419" dirty="0"/>
          </a:p>
        </p:txBody>
      </p:sp>
      <p:sp>
        <p:nvSpPr>
          <p:cNvPr id="5" name="Rectángulo 4"/>
          <p:cNvSpPr/>
          <p:nvPr/>
        </p:nvSpPr>
        <p:spPr>
          <a:xfrm>
            <a:off x="2416628" y="2310510"/>
            <a:ext cx="73587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dirty="0" err="1">
                <a:solidFill>
                  <a:srgbClr val="0000FF"/>
                </a:solidFill>
                <a:latin typeface=" Fira Code"/>
              </a:rPr>
              <a:t>def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s-419" dirty="0" err="1">
                <a:solidFill>
                  <a:srgbClr val="795E26"/>
                </a:solidFill>
                <a:latin typeface=" Fira Code"/>
              </a:rPr>
              <a:t>load_file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s-419" dirty="0" err="1">
                <a:solidFill>
                  <a:srgbClr val="001080"/>
                </a:solidFill>
                <a:latin typeface=" Fira Code"/>
              </a:rPr>
              <a:t>file_name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):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</a:t>
            </a:r>
            <a:r>
              <a:rPr lang="es-419" dirty="0">
                <a:solidFill>
                  <a:srgbClr val="008000"/>
                </a:solidFill>
                <a:latin typeface=" Fira Code"/>
              </a:rPr>
              <a:t># </a:t>
            </a:r>
            <a:r>
              <a:rPr lang="es-419" dirty="0" smtClean="0">
                <a:solidFill>
                  <a:srgbClr val="008000"/>
                </a:solidFill>
                <a:latin typeface=" Fira Code"/>
              </a:rPr>
              <a:t>file</a:t>
            </a:r>
            <a:r>
              <a:rPr lang="es-419" dirty="0">
                <a:solidFill>
                  <a:srgbClr val="008000"/>
                </a:solidFill>
                <a:latin typeface=" Fira Code"/>
              </a:rPr>
              <a:t> manager</a:t>
            </a:r>
            <a:endParaRPr lang="es-419" dirty="0">
              <a:solidFill>
                <a:srgbClr val="000000"/>
              </a:solidFill>
              <a:latin typeface=" Fira Code"/>
            </a:endParaRP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</a:t>
            </a:r>
            <a:r>
              <a:rPr lang="es-419" dirty="0" err="1">
                <a:solidFill>
                  <a:srgbClr val="AF00DB"/>
                </a:solidFill>
                <a:latin typeface=" Fira Code"/>
              </a:rPr>
              <a:t>with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s-419" dirty="0">
                <a:solidFill>
                  <a:srgbClr val="795E26"/>
                </a:solidFill>
                <a:latin typeface=" Fira Code"/>
              </a:rPr>
              <a:t>open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file_name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, </a:t>
            </a:r>
            <a:r>
              <a:rPr lang="es-419" dirty="0" err="1">
                <a:solidFill>
                  <a:srgbClr val="001080"/>
                </a:solidFill>
                <a:latin typeface=" Fira Code"/>
              </a:rPr>
              <a:t>newline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=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''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) </a:t>
            </a:r>
            <a:r>
              <a:rPr lang="es-419" dirty="0">
                <a:solidFill>
                  <a:srgbClr val="AF00DB"/>
                </a:solidFill>
                <a:latin typeface=" Fira Code"/>
              </a:rPr>
              <a:t>as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csvfile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: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    </a:t>
            </a:r>
            <a:r>
              <a:rPr lang="es-419" dirty="0">
                <a:solidFill>
                  <a:srgbClr val="008000"/>
                </a:solidFill>
                <a:latin typeface=" Fira Code"/>
              </a:rPr>
              <a:t># </a:t>
            </a:r>
            <a:r>
              <a:rPr lang="es-419" dirty="0" err="1" smtClean="0">
                <a:solidFill>
                  <a:srgbClr val="008000"/>
                </a:solidFill>
                <a:latin typeface=" Fira Code"/>
              </a:rPr>
              <a:t>properties</a:t>
            </a:r>
            <a:endParaRPr lang="es-419" dirty="0">
              <a:solidFill>
                <a:srgbClr val="000000"/>
              </a:solidFill>
              <a:latin typeface=" Fira Code"/>
            </a:endParaRP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   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csv_reader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=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csv.reader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csvfile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, </a:t>
            </a:r>
            <a:r>
              <a:rPr lang="es-419" dirty="0" err="1">
                <a:solidFill>
                  <a:srgbClr val="001080"/>
                </a:solidFill>
                <a:latin typeface=" Fira Code"/>
              </a:rPr>
              <a:t>delimiter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=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' '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, </a:t>
            </a:r>
            <a:r>
              <a:rPr lang="es-419" dirty="0" err="1">
                <a:solidFill>
                  <a:srgbClr val="001080"/>
                </a:solidFill>
                <a:latin typeface=" Fira Code"/>
              </a:rPr>
              <a:t>quotechar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=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'|'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)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    </a:t>
            </a:r>
            <a:r>
              <a:rPr lang="es-419" dirty="0">
                <a:solidFill>
                  <a:srgbClr val="008000"/>
                </a:solidFill>
                <a:latin typeface=" Fira Code"/>
              </a:rPr>
              <a:t># </a:t>
            </a:r>
            <a:r>
              <a:rPr lang="es-419" dirty="0" err="1" smtClean="0">
                <a:solidFill>
                  <a:srgbClr val="008000"/>
                </a:solidFill>
                <a:latin typeface=" Fira Code"/>
              </a:rPr>
              <a:t>print</a:t>
            </a:r>
            <a:r>
              <a:rPr lang="es-419" dirty="0">
                <a:solidFill>
                  <a:srgbClr val="008000"/>
                </a:solidFill>
                <a:latin typeface=" Fira Code"/>
              </a:rPr>
              <a:t> </a:t>
            </a:r>
            <a:r>
              <a:rPr lang="es-419" dirty="0" err="1" smtClean="0">
                <a:solidFill>
                  <a:srgbClr val="008000"/>
                </a:solidFill>
                <a:latin typeface=" Fira Code"/>
              </a:rPr>
              <a:t>rows</a:t>
            </a:r>
            <a:endParaRPr lang="es-419" dirty="0">
              <a:solidFill>
                <a:srgbClr val="000000"/>
              </a:solidFill>
              <a:latin typeface=" Fira Code"/>
            </a:endParaRP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    </a:t>
            </a:r>
            <a:r>
              <a:rPr lang="es-419" dirty="0" err="1">
                <a:solidFill>
                  <a:srgbClr val="AF00DB"/>
                </a:solidFill>
                <a:latin typeface=" Fira Code"/>
              </a:rPr>
              <a:t>for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row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s-419" dirty="0">
                <a:solidFill>
                  <a:srgbClr val="0000FF"/>
                </a:solidFill>
                <a:latin typeface=" Fira Code"/>
              </a:rPr>
              <a:t>in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csv_reader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: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        </a:t>
            </a:r>
            <a:r>
              <a:rPr lang="es-419" dirty="0" err="1">
                <a:solidFill>
                  <a:srgbClr val="795E26"/>
                </a:solidFill>
                <a:latin typeface=" Fira Code"/>
              </a:rPr>
              <a:t>print</a:t>
            </a:r>
            <a:r>
              <a:rPr lang="es-419" dirty="0" smtClean="0">
                <a:solidFill>
                  <a:srgbClr val="000000"/>
                </a:solidFill>
                <a:latin typeface=" Fira Code"/>
              </a:rPr>
              <a:t>(</a:t>
            </a:r>
            <a:r>
              <a:rPr lang="es-419" dirty="0" smtClean="0">
                <a:solidFill>
                  <a:srgbClr val="A31515"/>
                </a:solidFill>
                <a:latin typeface=" Fira Code"/>
              </a:rPr>
              <a:t>‘,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 '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.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join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row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))</a:t>
            </a:r>
            <a:endParaRPr lang="es-419" b="0" dirty="0">
              <a:solidFill>
                <a:srgbClr val="000000"/>
              </a:solidFill>
              <a:effectLst/>
              <a:latin typeface=" Fira Code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828107" y="5526818"/>
            <a:ext cx="65357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dirty="0" err="1">
                <a:solidFill>
                  <a:srgbClr val="000000"/>
                </a:solidFill>
                <a:latin typeface=" Fira Code"/>
              </a:rPr>
              <a:t>csv_reader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=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csv.reader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csvfile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, </a:t>
            </a:r>
            <a:r>
              <a:rPr lang="es-419" dirty="0" err="1">
                <a:solidFill>
                  <a:srgbClr val="001080"/>
                </a:solidFill>
                <a:latin typeface=" Fira Code"/>
              </a:rPr>
              <a:t>delimiter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=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','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, </a:t>
            </a:r>
            <a:r>
              <a:rPr lang="es-419" dirty="0" err="1">
                <a:solidFill>
                  <a:srgbClr val="001080"/>
                </a:solidFill>
                <a:latin typeface=" Fira Code"/>
              </a:rPr>
              <a:t>quotechar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=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'"'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)</a:t>
            </a:r>
            <a:endParaRPr lang="es-419" b="0" dirty="0">
              <a:solidFill>
                <a:srgbClr val="000000"/>
              </a:solidFill>
              <a:effectLst/>
              <a:latin typeface=" 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367146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Lectura de datos 2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Ignorar la cabecera.</a:t>
            </a:r>
          </a:p>
          <a:p>
            <a:pPr marL="0" indent="0">
              <a:buNone/>
            </a:pPr>
            <a:endParaRPr lang="es-419" dirty="0" smtClean="0"/>
          </a:p>
          <a:p>
            <a:r>
              <a:rPr lang="es-419" dirty="0" smtClean="0">
                <a:solidFill>
                  <a:srgbClr val="FF0000"/>
                </a:solidFill>
              </a:rPr>
              <a:t>Validar</a:t>
            </a:r>
            <a:r>
              <a:rPr lang="es-419" dirty="0" smtClean="0"/>
              <a:t> datos para evitar errores</a:t>
            </a:r>
            <a:endParaRPr lang="es-419" dirty="0"/>
          </a:p>
        </p:txBody>
      </p:sp>
      <p:sp>
        <p:nvSpPr>
          <p:cNvPr id="4" name="Rectángulo 3"/>
          <p:cNvSpPr/>
          <p:nvPr/>
        </p:nvSpPr>
        <p:spPr>
          <a:xfrm>
            <a:off x="3504172" y="2352259"/>
            <a:ext cx="3563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 err="1">
                <a:solidFill>
                  <a:srgbClr val="000000"/>
                </a:solidFill>
                <a:latin typeface=" Fira Code"/>
              </a:rPr>
              <a:t>header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= </a:t>
            </a:r>
            <a:r>
              <a:rPr lang="es-419" dirty="0" err="1">
                <a:solidFill>
                  <a:srgbClr val="795E26"/>
                </a:solidFill>
                <a:latin typeface=" Fira Code"/>
              </a:rPr>
              <a:t>next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csv_reader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, </a:t>
            </a:r>
            <a:r>
              <a:rPr lang="es-419" dirty="0" err="1">
                <a:solidFill>
                  <a:srgbClr val="0000FF"/>
                </a:solidFill>
                <a:latin typeface=" Fira Code"/>
              </a:rPr>
              <a:t>None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)</a:t>
            </a:r>
            <a:endParaRPr lang="es-419" b="0" dirty="0">
              <a:solidFill>
                <a:srgbClr val="000000"/>
              </a:solidFill>
              <a:effectLst/>
              <a:latin typeface=" Fira Code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047999" y="361755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 Fira Code"/>
              </a:rPr>
              <a:t>        </a:t>
            </a:r>
            <a:r>
              <a:rPr lang="en-US" dirty="0">
                <a:solidFill>
                  <a:srgbClr val="AF00DB"/>
                </a:solidFill>
                <a:latin typeface=" Fira Code"/>
              </a:rPr>
              <a:t>for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row </a:t>
            </a:r>
            <a:r>
              <a:rPr lang="en-US" dirty="0">
                <a:solidFill>
                  <a:srgbClr val="0000FF"/>
                </a:solidFill>
                <a:latin typeface=" Fira Code"/>
              </a:rPr>
              <a:t>in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 Fira Code"/>
              </a:rPr>
              <a:t>csv_reader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 Fira Code"/>
              </a:rPr>
              <a:t>            </a:t>
            </a:r>
            <a:r>
              <a:rPr lang="en-US" dirty="0">
                <a:solidFill>
                  <a:srgbClr val="AF00DB"/>
                </a:solidFill>
                <a:latin typeface=" Fira Code"/>
              </a:rPr>
              <a:t>try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 Fira Code"/>
              </a:rPr>
              <a:t>                age = </a:t>
            </a:r>
            <a:r>
              <a:rPr lang="en-US" dirty="0" err="1">
                <a:solidFill>
                  <a:srgbClr val="267F99"/>
                </a:solidFill>
                <a:latin typeface=" Fira Code"/>
              </a:rPr>
              <a:t>int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(row[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5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 Fira Code"/>
              </a:rPr>
              <a:t>                </a:t>
            </a:r>
            <a:r>
              <a:rPr lang="en-US" dirty="0" err="1">
                <a:solidFill>
                  <a:srgbClr val="000000"/>
                </a:solidFill>
                <a:latin typeface=" Fira Code"/>
              </a:rPr>
              <a:t>ages.append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(age)</a:t>
            </a:r>
          </a:p>
          <a:p>
            <a:r>
              <a:rPr lang="en-US" dirty="0">
                <a:solidFill>
                  <a:srgbClr val="000000"/>
                </a:solidFill>
                <a:latin typeface=" Fira Code"/>
              </a:rPr>
              <a:t>            </a:t>
            </a:r>
            <a:r>
              <a:rPr lang="en-US" dirty="0">
                <a:solidFill>
                  <a:srgbClr val="AF00DB"/>
                </a:solidFill>
                <a:latin typeface=" Fira Code"/>
              </a:rPr>
              <a:t>except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 err="1">
                <a:solidFill>
                  <a:srgbClr val="267F99"/>
                </a:solidFill>
                <a:latin typeface=" Fira Code"/>
              </a:rPr>
              <a:t>ValueError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 Fira Code"/>
              </a:rPr>
              <a:t>                </a:t>
            </a:r>
            <a:r>
              <a:rPr lang="en-US" dirty="0">
                <a:solidFill>
                  <a:srgbClr val="795E26"/>
                </a:solidFill>
                <a:latin typeface=" Fira Code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n-US" dirty="0">
                <a:solidFill>
                  <a:srgbClr val="A31515"/>
                </a:solidFill>
                <a:latin typeface=" Fira Code"/>
              </a:rPr>
              <a:t>"Invalid value"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, row[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5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])</a:t>
            </a:r>
            <a:endParaRPr lang="en-US" b="0" dirty="0">
              <a:solidFill>
                <a:srgbClr val="000000"/>
              </a:solidFill>
              <a:effectLst/>
              <a:latin typeface=" 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413391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Lectura de datos 3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Ejemplo completo</a:t>
            </a:r>
            <a:endParaRPr lang="es-419" dirty="0"/>
          </a:p>
        </p:txBody>
      </p:sp>
      <p:sp>
        <p:nvSpPr>
          <p:cNvPr id="4" name="Rectángulo 3"/>
          <p:cNvSpPr/>
          <p:nvPr/>
        </p:nvSpPr>
        <p:spPr>
          <a:xfrm>
            <a:off x="5244737" y="365125"/>
            <a:ext cx="6947263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dirty="0" err="1">
                <a:solidFill>
                  <a:srgbClr val="0000FF"/>
                </a:solidFill>
                <a:latin typeface=" Fira Code"/>
              </a:rPr>
              <a:t>def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s-419" dirty="0" err="1">
                <a:solidFill>
                  <a:srgbClr val="795E26"/>
                </a:solidFill>
                <a:latin typeface=" Fira Code"/>
              </a:rPr>
              <a:t>load_file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s-419" dirty="0" err="1">
                <a:solidFill>
                  <a:srgbClr val="001080"/>
                </a:solidFill>
                <a:latin typeface=" Fira Code"/>
              </a:rPr>
              <a:t>file_name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):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</a:t>
            </a:r>
            <a:r>
              <a:rPr lang="es-419" dirty="0">
                <a:solidFill>
                  <a:srgbClr val="008000"/>
                </a:solidFill>
                <a:latin typeface=" Fira Code"/>
              </a:rPr>
              <a:t># Open file</a:t>
            </a:r>
            <a:endParaRPr lang="es-419" dirty="0">
              <a:solidFill>
                <a:srgbClr val="000000"/>
              </a:solidFill>
              <a:latin typeface=" Fira Code"/>
            </a:endParaRP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</a:t>
            </a:r>
            <a:r>
              <a:rPr lang="es-419" dirty="0" err="1">
                <a:solidFill>
                  <a:srgbClr val="AF00DB"/>
                </a:solidFill>
                <a:latin typeface=" Fira Code"/>
              </a:rPr>
              <a:t>with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s-419" dirty="0">
                <a:solidFill>
                  <a:srgbClr val="795E26"/>
                </a:solidFill>
                <a:latin typeface=" Fira Code"/>
              </a:rPr>
              <a:t>open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file_name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, </a:t>
            </a:r>
            <a:r>
              <a:rPr lang="es-419" dirty="0" err="1">
                <a:solidFill>
                  <a:srgbClr val="001080"/>
                </a:solidFill>
                <a:latin typeface=" Fira Code"/>
              </a:rPr>
              <a:t>newline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=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''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) </a:t>
            </a:r>
            <a:r>
              <a:rPr lang="es-419" dirty="0">
                <a:solidFill>
                  <a:srgbClr val="AF00DB"/>
                </a:solidFill>
                <a:latin typeface=" Fira Code"/>
              </a:rPr>
              <a:t>as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csvfile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: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    </a:t>
            </a:r>
            <a:r>
              <a:rPr lang="es-419" dirty="0">
                <a:solidFill>
                  <a:srgbClr val="008000"/>
                </a:solidFill>
                <a:latin typeface=" Fira Code"/>
              </a:rPr>
              <a:t># </a:t>
            </a:r>
            <a:r>
              <a:rPr lang="es-419" dirty="0" err="1">
                <a:solidFill>
                  <a:srgbClr val="008000"/>
                </a:solidFill>
                <a:latin typeface=" Fira Code"/>
              </a:rPr>
              <a:t>Read</a:t>
            </a:r>
            <a:r>
              <a:rPr lang="es-419" dirty="0">
                <a:solidFill>
                  <a:srgbClr val="008000"/>
                </a:solidFill>
                <a:latin typeface=" Fira Code"/>
              </a:rPr>
              <a:t> as </a:t>
            </a:r>
            <a:r>
              <a:rPr lang="es-419" dirty="0" err="1">
                <a:solidFill>
                  <a:srgbClr val="008000"/>
                </a:solidFill>
                <a:latin typeface=" Fira Code"/>
              </a:rPr>
              <a:t>csv</a:t>
            </a:r>
            <a:endParaRPr lang="es-419" dirty="0">
              <a:solidFill>
                <a:srgbClr val="000000"/>
              </a:solidFill>
              <a:latin typeface=" Fira Code"/>
            </a:endParaRP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   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csv_reader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=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csv.reader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csvfile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, </a:t>
            </a:r>
            <a:r>
              <a:rPr lang="es-419" dirty="0" err="1">
                <a:solidFill>
                  <a:srgbClr val="001080"/>
                </a:solidFill>
                <a:latin typeface=" Fira Code"/>
              </a:rPr>
              <a:t>delimiter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=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','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, </a:t>
            </a:r>
            <a:r>
              <a:rPr lang="es-419" dirty="0" err="1">
                <a:solidFill>
                  <a:srgbClr val="001080"/>
                </a:solidFill>
                <a:latin typeface=" Fira Code"/>
              </a:rPr>
              <a:t>quotechar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=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'"'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)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    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    </a:t>
            </a:r>
            <a:r>
              <a:rPr lang="es-419" dirty="0">
                <a:solidFill>
                  <a:srgbClr val="008000"/>
                </a:solidFill>
                <a:latin typeface=" Fira Code"/>
              </a:rPr>
              <a:t># </a:t>
            </a:r>
            <a:r>
              <a:rPr lang="es-419" dirty="0" err="1">
                <a:solidFill>
                  <a:srgbClr val="008000"/>
                </a:solidFill>
                <a:latin typeface=" Fira Code"/>
              </a:rPr>
              <a:t>Skip</a:t>
            </a:r>
            <a:r>
              <a:rPr lang="es-419" dirty="0">
                <a:solidFill>
                  <a:srgbClr val="008000"/>
                </a:solidFill>
                <a:latin typeface=" Fira Code"/>
              </a:rPr>
              <a:t> and </a:t>
            </a:r>
            <a:r>
              <a:rPr lang="es-419" dirty="0" err="1">
                <a:solidFill>
                  <a:srgbClr val="008000"/>
                </a:solidFill>
                <a:latin typeface=" Fira Code"/>
              </a:rPr>
              <a:t>print</a:t>
            </a:r>
            <a:r>
              <a:rPr lang="es-419" dirty="0">
                <a:solidFill>
                  <a:srgbClr val="008000"/>
                </a:solidFill>
                <a:latin typeface=" Fira Code"/>
              </a:rPr>
              <a:t> </a:t>
            </a:r>
            <a:r>
              <a:rPr lang="es-419" dirty="0" err="1">
                <a:solidFill>
                  <a:srgbClr val="008000"/>
                </a:solidFill>
                <a:latin typeface=" Fira Code"/>
              </a:rPr>
              <a:t>headers</a:t>
            </a:r>
            <a:endParaRPr lang="es-419" dirty="0">
              <a:solidFill>
                <a:srgbClr val="000000"/>
              </a:solidFill>
              <a:latin typeface=" Fira Code"/>
            </a:endParaRP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   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header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= </a:t>
            </a:r>
            <a:r>
              <a:rPr lang="es-419" dirty="0" err="1">
                <a:solidFill>
                  <a:srgbClr val="795E26"/>
                </a:solidFill>
                <a:latin typeface=" Fira Code"/>
              </a:rPr>
              <a:t>next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csv_reader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, </a:t>
            </a:r>
            <a:r>
              <a:rPr lang="es-419" dirty="0" err="1">
                <a:solidFill>
                  <a:srgbClr val="0000FF"/>
                </a:solidFill>
                <a:latin typeface=" Fira Code"/>
              </a:rPr>
              <a:t>None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)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    </a:t>
            </a:r>
            <a:r>
              <a:rPr lang="es-419" dirty="0" err="1">
                <a:solidFill>
                  <a:srgbClr val="AF00DB"/>
                </a:solidFill>
                <a:latin typeface=" Fira Code"/>
              </a:rPr>
              <a:t>for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(i, h) </a:t>
            </a:r>
            <a:r>
              <a:rPr lang="es-419" dirty="0">
                <a:solidFill>
                  <a:srgbClr val="0000FF"/>
                </a:solidFill>
                <a:latin typeface=" Fira Code"/>
              </a:rPr>
              <a:t>in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s-419" dirty="0" err="1">
                <a:solidFill>
                  <a:srgbClr val="795E26"/>
                </a:solidFill>
                <a:latin typeface=" Fira Code"/>
              </a:rPr>
              <a:t>enumerate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header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):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        </a:t>
            </a:r>
            <a:r>
              <a:rPr lang="es-419" dirty="0" err="1">
                <a:solidFill>
                  <a:srgbClr val="795E26"/>
                </a:solidFill>
                <a:latin typeface=" Fira Code"/>
              </a:rPr>
              <a:t>print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s-419" dirty="0" err="1">
                <a:solidFill>
                  <a:srgbClr val="267F99"/>
                </a:solidFill>
                <a:latin typeface=" Fira Code"/>
              </a:rPr>
              <a:t>str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(i) + 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" "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+ h)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    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    </a:t>
            </a:r>
            <a:r>
              <a:rPr lang="es-419" dirty="0">
                <a:solidFill>
                  <a:srgbClr val="008000"/>
                </a:solidFill>
                <a:latin typeface=" Fira Code"/>
              </a:rPr>
              <a:t># </a:t>
            </a:r>
            <a:r>
              <a:rPr lang="es-419" dirty="0" err="1">
                <a:solidFill>
                  <a:srgbClr val="008000"/>
                </a:solidFill>
                <a:latin typeface=" Fira Code"/>
              </a:rPr>
              <a:t>Extract</a:t>
            </a:r>
            <a:r>
              <a:rPr lang="es-419" dirty="0">
                <a:solidFill>
                  <a:srgbClr val="008000"/>
                </a:solidFill>
                <a:latin typeface=" Fira Code"/>
              </a:rPr>
              <a:t> data</a:t>
            </a:r>
            <a:endParaRPr lang="es-419" dirty="0">
              <a:solidFill>
                <a:srgbClr val="000000"/>
              </a:solidFill>
              <a:latin typeface=" Fira Code"/>
            </a:endParaRP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   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ages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= []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    </a:t>
            </a:r>
            <a:r>
              <a:rPr lang="es-419" dirty="0" err="1">
                <a:solidFill>
                  <a:srgbClr val="AF00DB"/>
                </a:solidFill>
                <a:latin typeface=" Fira Code"/>
              </a:rPr>
              <a:t>for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row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s-419" dirty="0">
                <a:solidFill>
                  <a:srgbClr val="0000FF"/>
                </a:solidFill>
                <a:latin typeface=" Fira Code"/>
              </a:rPr>
              <a:t>in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csv_reader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: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        </a:t>
            </a:r>
            <a:r>
              <a:rPr lang="es-419" dirty="0">
                <a:solidFill>
                  <a:srgbClr val="AF00DB"/>
                </a:solidFill>
                <a:latin typeface=" Fira Code"/>
              </a:rPr>
              <a:t>try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: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           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age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= </a:t>
            </a:r>
            <a:r>
              <a:rPr lang="es-419" dirty="0" err="1">
                <a:solidFill>
                  <a:srgbClr val="267F99"/>
                </a:solidFill>
                <a:latin typeface=" Fira Code"/>
              </a:rPr>
              <a:t>int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row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[</a:t>
            </a:r>
            <a:r>
              <a:rPr lang="es-419" dirty="0">
                <a:solidFill>
                  <a:srgbClr val="09885A"/>
                </a:solidFill>
                <a:latin typeface=" Fira Code"/>
              </a:rPr>
              <a:t>5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])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           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ages.append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age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)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        </a:t>
            </a:r>
            <a:r>
              <a:rPr lang="es-419" dirty="0" err="1">
                <a:solidFill>
                  <a:srgbClr val="AF00DB"/>
                </a:solidFill>
                <a:latin typeface=" Fira Code"/>
              </a:rPr>
              <a:t>except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s-419" dirty="0" err="1">
                <a:solidFill>
                  <a:srgbClr val="267F99"/>
                </a:solidFill>
                <a:latin typeface=" Fira Code"/>
              </a:rPr>
              <a:t>ValueError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: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            </a:t>
            </a:r>
            <a:r>
              <a:rPr lang="es-419" dirty="0" err="1">
                <a:solidFill>
                  <a:srgbClr val="795E26"/>
                </a:solidFill>
                <a:latin typeface=" Fira Code"/>
              </a:rPr>
              <a:t>print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"</a:t>
            </a:r>
            <a:r>
              <a:rPr lang="es-419" dirty="0" err="1">
                <a:solidFill>
                  <a:srgbClr val="A31515"/>
                </a:solidFill>
                <a:latin typeface=" Fira Code"/>
              </a:rPr>
              <a:t>Invalid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 </a:t>
            </a:r>
            <a:r>
              <a:rPr lang="es-419" dirty="0" err="1">
                <a:solidFill>
                  <a:srgbClr val="A31515"/>
                </a:solidFill>
                <a:latin typeface=" Fira Code"/>
              </a:rPr>
              <a:t>value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"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,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row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[</a:t>
            </a:r>
            <a:r>
              <a:rPr lang="es-419" dirty="0">
                <a:solidFill>
                  <a:srgbClr val="09885A"/>
                </a:solidFill>
                <a:latin typeface=" Fira Code"/>
              </a:rPr>
              <a:t>5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])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    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   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age_mean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=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statistics.mean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ages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)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/>
            </a:r>
            <a:br>
              <a:rPr lang="es-419" dirty="0">
                <a:solidFill>
                  <a:srgbClr val="000000"/>
                </a:solidFill>
                <a:latin typeface=" Fira Code"/>
              </a:rPr>
            </a:br>
            <a:r>
              <a:rPr lang="es-419" dirty="0">
                <a:solidFill>
                  <a:srgbClr val="000000"/>
                </a:solidFill>
                <a:latin typeface=" Fira Code"/>
              </a:rPr>
              <a:t>        </a:t>
            </a:r>
            <a:r>
              <a:rPr lang="es-419" dirty="0" err="1">
                <a:solidFill>
                  <a:srgbClr val="795E26"/>
                </a:solidFill>
                <a:latin typeface=" Fira Code"/>
              </a:rPr>
              <a:t>print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"Mean"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,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age_mean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)</a:t>
            </a:r>
            <a:endParaRPr lang="es-419" b="0" dirty="0">
              <a:solidFill>
                <a:srgbClr val="000000"/>
              </a:solidFill>
              <a:effectLst/>
              <a:latin typeface=" 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114799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Módulos de interés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Módulo </a:t>
            </a:r>
            <a:r>
              <a:rPr lang="es-419" dirty="0" err="1" smtClean="0">
                <a:solidFill>
                  <a:srgbClr val="FF0000"/>
                </a:solidFill>
              </a:rPr>
              <a:t>statistics</a:t>
            </a:r>
            <a:r>
              <a:rPr lang="es-419" dirty="0" smtClean="0"/>
              <a:t>.</a:t>
            </a:r>
          </a:p>
          <a:p>
            <a:pPr lvl="1"/>
            <a:r>
              <a:rPr lang="es-419" dirty="0" smtClean="0">
                <a:hlinkClick r:id="rId2"/>
              </a:rPr>
              <a:t>https</a:t>
            </a:r>
            <a:r>
              <a:rPr lang="es-419" dirty="0">
                <a:hlinkClick r:id="rId2"/>
              </a:rPr>
              <a:t>://</a:t>
            </a:r>
            <a:r>
              <a:rPr lang="es-419" dirty="0" smtClean="0">
                <a:hlinkClick r:id="rId2"/>
              </a:rPr>
              <a:t>docs.python.org/3/library/statistics.html</a:t>
            </a:r>
            <a:endParaRPr lang="es-419" dirty="0" smtClean="0"/>
          </a:p>
          <a:p>
            <a:r>
              <a:rPr lang="es-419" dirty="0" smtClean="0"/>
              <a:t>Módulo </a:t>
            </a:r>
            <a:r>
              <a:rPr lang="es-419" dirty="0" err="1" smtClean="0">
                <a:solidFill>
                  <a:srgbClr val="FF0000"/>
                </a:solidFill>
              </a:rPr>
              <a:t>math</a:t>
            </a:r>
            <a:r>
              <a:rPr lang="es-419" dirty="0" smtClean="0"/>
              <a:t>.</a:t>
            </a:r>
          </a:p>
          <a:p>
            <a:pPr lvl="1"/>
            <a:r>
              <a:rPr lang="es-419" dirty="0">
                <a:hlinkClick r:id="rId3"/>
              </a:rPr>
              <a:t>https://</a:t>
            </a:r>
            <a:r>
              <a:rPr lang="es-419" dirty="0" smtClean="0">
                <a:hlinkClick r:id="rId3"/>
              </a:rPr>
              <a:t>docs.python.org/3/library/math.html</a:t>
            </a:r>
            <a:endParaRPr lang="es-419" dirty="0" smtClean="0"/>
          </a:p>
          <a:p>
            <a:r>
              <a:rPr lang="es-419" dirty="0" smtClean="0"/>
              <a:t>Otros módulos matemáticos y aritméticos.</a:t>
            </a:r>
          </a:p>
          <a:p>
            <a:pPr lvl="1"/>
            <a:r>
              <a:rPr lang="es-419" dirty="0">
                <a:hlinkClick r:id="rId4"/>
              </a:rPr>
              <a:t>https://</a:t>
            </a:r>
            <a:r>
              <a:rPr lang="es-419" dirty="0" smtClean="0">
                <a:hlinkClick r:id="rId4"/>
              </a:rPr>
              <a:t>docs.python.org/3/library/numeric.html</a:t>
            </a:r>
            <a:endParaRPr lang="es-419" dirty="0" smtClean="0"/>
          </a:p>
          <a:p>
            <a:endParaRPr lang="es-419" dirty="0" smtClean="0"/>
          </a:p>
          <a:p>
            <a:pPr lvl="1"/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2536137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796</TotalTime>
  <Words>143</Words>
  <Application>Microsoft Office PowerPoint</Application>
  <PresentationFormat>Panorámica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 Fira Code</vt:lpstr>
      <vt:lpstr>Arial</vt:lpstr>
      <vt:lpstr>Calibri</vt:lpstr>
      <vt:lpstr>Calibri Light</vt:lpstr>
      <vt:lpstr>Trebuchet MS</vt:lpstr>
      <vt:lpstr>Wingdings 3</vt:lpstr>
      <vt:lpstr>Tema de Office</vt:lpstr>
      <vt:lpstr>Faceta</vt:lpstr>
      <vt:lpstr>Python para análisis de datos Día 2</vt:lpstr>
      <vt:lpstr>Contenido</vt:lpstr>
      <vt:lpstr>Aplicaciones Python</vt:lpstr>
      <vt:lpstr>Funciones 1</vt:lpstr>
      <vt:lpstr>Funciones 2</vt:lpstr>
      <vt:lpstr>Lectura de datos 1</vt:lpstr>
      <vt:lpstr>Lectura de datos 2</vt:lpstr>
      <vt:lpstr>Lectura de datos 3</vt:lpstr>
      <vt:lpstr>Módulos de interés</vt:lpstr>
      <vt:lpstr>Matplotlib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para análisis de datos</dc:title>
  <dc:creator>Leonardo Vargas Bernal</dc:creator>
  <cp:lastModifiedBy>Leonardo Vargas</cp:lastModifiedBy>
  <cp:revision>88</cp:revision>
  <dcterms:created xsi:type="dcterms:W3CDTF">2019-08-22T14:53:00Z</dcterms:created>
  <dcterms:modified xsi:type="dcterms:W3CDTF">2019-09-10T22:06:08Z</dcterms:modified>
</cp:coreProperties>
</file>