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2" r:id="rId3"/>
    <p:sldId id="257" r:id="rId4"/>
    <p:sldId id="263" r:id="rId5"/>
    <p:sldId id="264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Tiêu đề phụ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smtClean="0"/>
              <a:t>Bấm &amp; sửa kiểu phụ đề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0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8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93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ề bản chiếu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Rectangle 41"/>
          <p:cNvSpPr>
            <a:spLocks noChangeArrowheads="1"/>
          </p:cNvSpPr>
          <p:nvPr/>
        </p:nvSpPr>
        <p:spPr bwMode="gray">
          <a:xfrm>
            <a:off x="0" y="2708275"/>
            <a:ext cx="9144000" cy="874713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90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0" y="2720975"/>
            <a:ext cx="9144000" cy="817563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vi-VN" noProof="0" smtClean="0"/>
              <a:t>Bấm &amp; sửa kiểu tiêu đề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990600" y="2176463"/>
            <a:ext cx="7086600" cy="43656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900">
                <a:solidFill>
                  <a:schemeClr val="bg1"/>
                </a:solidFill>
                <a:latin typeface="Arial" charset="0"/>
              </a:defRPr>
            </a:lvl1pPr>
          </a:lstStyle>
          <a:p>
            <a:pPr lvl="0"/>
            <a:r>
              <a:rPr lang="vi-VN" noProof="0" smtClean="0"/>
              <a:t>Bấm &amp; sửa kiểu phụ đề</a:t>
            </a:r>
            <a:endParaRPr lang="en-US" noProof="0" smtClean="0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black">
          <a:xfrm>
            <a:off x="381000" y="271463"/>
            <a:ext cx="1089025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b="1">
                <a:solidFill>
                  <a:srgbClr val="FFFFFF"/>
                </a:solidFill>
                <a:latin typeface="Verdana" pitchFamily="34" charset="0"/>
              </a:rPr>
              <a:t>LOGO</a:t>
            </a:r>
          </a:p>
        </p:txBody>
      </p:sp>
      <p:grpSp>
        <p:nvGrpSpPr>
          <p:cNvPr id="3114" name="Group 42"/>
          <p:cNvGrpSpPr>
            <a:grpSpLocks/>
          </p:cNvGrpSpPr>
          <p:nvPr/>
        </p:nvGrpSpPr>
        <p:grpSpPr bwMode="auto">
          <a:xfrm>
            <a:off x="-11113" y="-12700"/>
            <a:ext cx="9175751" cy="6870700"/>
            <a:chOff x="-7" y="-8"/>
            <a:chExt cx="5780" cy="4328"/>
          </a:xfrm>
        </p:grpSpPr>
        <p:sp>
          <p:nvSpPr>
            <p:cNvPr id="3108" name="AutoShape 36"/>
            <p:cNvSpPr>
              <a:spLocks noChangeArrowheads="1"/>
            </p:cNvSpPr>
            <p:nvPr/>
          </p:nvSpPr>
          <p:spPr bwMode="gray">
            <a:xfrm>
              <a:off x="17" y="16"/>
              <a:ext cx="5729" cy="4285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3109" name="Freeform 37"/>
            <p:cNvSpPr>
              <a:spLocks/>
            </p:cNvSpPr>
            <p:nvPr/>
          </p:nvSpPr>
          <p:spPr bwMode="gray">
            <a:xfrm>
              <a:off x="-3" y="-8"/>
              <a:ext cx="295" cy="289"/>
            </a:xfrm>
            <a:custGeom>
              <a:avLst/>
              <a:gdLst>
                <a:gd name="T0" fmla="*/ 3 w 403"/>
                <a:gd name="T1" fmla="*/ 395 h 395"/>
                <a:gd name="T2" fmla="*/ 74 w 403"/>
                <a:gd name="T3" fmla="*/ 216 h 395"/>
                <a:gd name="T4" fmla="*/ 231 w 403"/>
                <a:gd name="T5" fmla="*/ 50 h 395"/>
                <a:gd name="T6" fmla="*/ 403 w 403"/>
                <a:gd name="T7" fmla="*/ 0 h 395"/>
                <a:gd name="T8" fmla="*/ 0 w 403"/>
                <a:gd name="T9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95">
                  <a:moveTo>
                    <a:pt x="3" y="395"/>
                  </a:moveTo>
                  <a:lnTo>
                    <a:pt x="74" y="216"/>
                  </a:lnTo>
                  <a:lnTo>
                    <a:pt x="231" y="50"/>
                  </a:lnTo>
                  <a:lnTo>
                    <a:pt x="403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3110" name="Freeform 38"/>
            <p:cNvSpPr>
              <a:spLocks/>
            </p:cNvSpPr>
            <p:nvPr/>
          </p:nvSpPr>
          <p:spPr bwMode="gray">
            <a:xfrm>
              <a:off x="-7" y="3982"/>
              <a:ext cx="287" cy="338"/>
            </a:xfrm>
            <a:custGeom>
              <a:avLst/>
              <a:gdLst>
                <a:gd name="T0" fmla="*/ 391 w 391"/>
                <a:gd name="T1" fmla="*/ 473 h 473"/>
                <a:gd name="T2" fmla="*/ 151 w 391"/>
                <a:gd name="T3" fmla="*/ 353 h 473"/>
                <a:gd name="T4" fmla="*/ 42 w 391"/>
                <a:gd name="T5" fmla="*/ 201 h 473"/>
                <a:gd name="T6" fmla="*/ 0 w 391"/>
                <a:gd name="T7" fmla="*/ 0 h 473"/>
                <a:gd name="T8" fmla="*/ 1 w 391"/>
                <a:gd name="T9" fmla="*/ 47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473">
                  <a:moveTo>
                    <a:pt x="391" y="473"/>
                  </a:moveTo>
                  <a:lnTo>
                    <a:pt x="151" y="353"/>
                  </a:lnTo>
                  <a:lnTo>
                    <a:pt x="42" y="201"/>
                  </a:lnTo>
                  <a:lnTo>
                    <a:pt x="0" y="0"/>
                  </a:lnTo>
                  <a:lnTo>
                    <a:pt x="1" y="47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3111" name="Freeform 39"/>
            <p:cNvSpPr>
              <a:spLocks/>
            </p:cNvSpPr>
            <p:nvPr/>
          </p:nvSpPr>
          <p:spPr bwMode="gray">
            <a:xfrm>
              <a:off x="5499" y="4026"/>
              <a:ext cx="274" cy="287"/>
            </a:xfrm>
            <a:custGeom>
              <a:avLst/>
              <a:gdLst>
                <a:gd name="T0" fmla="*/ 229 w 232"/>
                <a:gd name="T1" fmla="*/ 0 h 290"/>
                <a:gd name="T2" fmla="*/ 164 w 232"/>
                <a:gd name="T3" fmla="*/ 144 h 290"/>
                <a:gd name="T4" fmla="*/ 98 w 232"/>
                <a:gd name="T5" fmla="*/ 253 h 290"/>
                <a:gd name="T6" fmla="*/ 0 w 232"/>
                <a:gd name="T7" fmla="*/ 290 h 290"/>
                <a:gd name="T8" fmla="*/ 232 w 232"/>
                <a:gd name="T9" fmla="*/ 287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3112" name="Freeform 40"/>
            <p:cNvSpPr>
              <a:spLocks/>
            </p:cNvSpPr>
            <p:nvPr/>
          </p:nvSpPr>
          <p:spPr bwMode="gray">
            <a:xfrm>
              <a:off x="5467" y="0"/>
              <a:ext cx="302" cy="288"/>
            </a:xfrm>
            <a:custGeom>
              <a:avLst/>
              <a:gdLst>
                <a:gd name="T0" fmla="*/ 0 w 403"/>
                <a:gd name="T1" fmla="*/ 0 h 403"/>
                <a:gd name="T2" fmla="*/ 221 w 403"/>
                <a:gd name="T3" fmla="*/ 96 h 403"/>
                <a:gd name="T4" fmla="*/ 353 w 403"/>
                <a:gd name="T5" fmla="*/ 231 h 403"/>
                <a:gd name="T6" fmla="*/ 403 w 403"/>
                <a:gd name="T7" fmla="*/ 403 h 403"/>
                <a:gd name="T8" fmla="*/ 403 w 403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403">
                  <a:moveTo>
                    <a:pt x="0" y="0"/>
                  </a:moveTo>
                  <a:lnTo>
                    <a:pt x="221" y="96"/>
                  </a:lnTo>
                  <a:lnTo>
                    <a:pt x="353" y="231"/>
                  </a:lnTo>
                  <a:lnTo>
                    <a:pt x="403" y="403"/>
                  </a:lnTo>
                  <a:lnTo>
                    <a:pt x="40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239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77FC70-716C-40BF-B175-2B48BE74B56A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57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1C2E4C-EA64-47D3-9B59-88B32A0A3113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51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A7FBD0-78A5-48F4-B6EF-67CF6A57DF8D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245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Chỗ dành sẵn cho Chân trang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8" name="Chỗ dành sẵn cho Số hiệu Bản chiế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27EDE1-B9A8-4512-8C5C-EC4879B6A935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12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E55C08-761E-4982-A8D8-28793D00B756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447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Chân trang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3" name="Chỗ dành sẵn cho Số hiệu Bản chiế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09C0FD-90B7-4A6D-8B9C-BF2CE42E271A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019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6690F8-9C5A-46FB-B2A3-03C4BBC96F79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18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209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smtClean="0"/>
              <a:t>Bấm biểu tượng để thêm hình ảnh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2C3EAE-AB23-46D4-B0D6-3D8C9A86EE6F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3994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20C02D-B2E2-4343-9E38-B775AA87CA11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250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29400" y="53975"/>
            <a:ext cx="2057400" cy="62706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57200" y="53975"/>
            <a:ext cx="6019800" cy="62706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3D2AF0-2B8B-4A7B-BC64-B1820C98A18C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8556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êu đề và Bả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542925" y="53975"/>
            <a:ext cx="7392988" cy="563563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Bảng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vi-VN" smtClean="0"/>
              <a:t>Bấm biểu tượng để thêm bảng</a:t>
            </a:r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1"/>
          </p:nvPr>
        </p:nvSpPr>
        <p:spPr>
          <a:xfrm>
            <a:off x="107950" y="6454775"/>
            <a:ext cx="927100" cy="239713"/>
          </a:xfrm>
        </p:spPr>
        <p:txBody>
          <a:bodyPr/>
          <a:lstStyle>
            <a:lvl1pPr>
              <a:defRPr/>
            </a:lvl1pPr>
          </a:lstStyle>
          <a:p>
            <a:fld id="{98202ED1-675A-4FA8-9C11-B94FEC5A67A3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1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6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4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Chỗ dành sẵn cho Ngày thá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ố hiệu Bản chiế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3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gày thá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7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ày thá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3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4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5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7A1BC-9888-4AA6-B885-EBED25012988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3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 descr="29641"/>
          <p:cNvSpPr>
            <a:spLocks/>
          </p:cNvSpPr>
          <p:nvPr/>
        </p:nvSpPr>
        <p:spPr bwMode="gray">
          <a:xfrm>
            <a:off x="36513" y="80963"/>
            <a:ext cx="9077325" cy="1595437"/>
          </a:xfrm>
          <a:custGeom>
            <a:avLst/>
            <a:gdLst>
              <a:gd name="T0" fmla="*/ 0 w 5718"/>
              <a:gd name="T1" fmla="*/ 756 h 1005"/>
              <a:gd name="T2" fmla="*/ 576 w 5718"/>
              <a:gd name="T3" fmla="*/ 560 h 1005"/>
              <a:gd name="T4" fmla="*/ 1403 w 5718"/>
              <a:gd name="T5" fmla="*/ 390 h 1005"/>
              <a:gd name="T6" fmla="*/ 2452 w 5718"/>
              <a:gd name="T7" fmla="*/ 314 h 1005"/>
              <a:gd name="T8" fmla="*/ 3102 w 5718"/>
              <a:gd name="T9" fmla="*/ 326 h 1005"/>
              <a:gd name="T10" fmla="*/ 4043 w 5718"/>
              <a:gd name="T11" fmla="*/ 434 h 1005"/>
              <a:gd name="T12" fmla="*/ 4944 w 5718"/>
              <a:gd name="T13" fmla="*/ 668 h 1005"/>
              <a:gd name="T14" fmla="*/ 5691 w 5718"/>
              <a:gd name="T15" fmla="*/ 971 h 1005"/>
              <a:gd name="T16" fmla="*/ 5718 w 5718"/>
              <a:gd name="T17" fmla="*/ 19 h 1005"/>
              <a:gd name="T18" fmla="*/ 9 w 5718"/>
              <a:gd name="T19" fmla="*/ 0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18" h="1005">
                <a:moveTo>
                  <a:pt x="0" y="756"/>
                </a:moveTo>
                <a:cubicBezTo>
                  <a:pt x="96" y="724"/>
                  <a:pt x="297" y="635"/>
                  <a:pt x="576" y="560"/>
                </a:cubicBezTo>
                <a:cubicBezTo>
                  <a:pt x="855" y="485"/>
                  <a:pt x="1037" y="442"/>
                  <a:pt x="1403" y="390"/>
                </a:cubicBezTo>
                <a:cubicBezTo>
                  <a:pt x="1769" y="337"/>
                  <a:pt x="2154" y="320"/>
                  <a:pt x="2452" y="314"/>
                </a:cubicBezTo>
                <a:lnTo>
                  <a:pt x="3102" y="326"/>
                </a:lnTo>
                <a:cubicBezTo>
                  <a:pt x="3367" y="346"/>
                  <a:pt x="3736" y="377"/>
                  <a:pt x="4043" y="434"/>
                </a:cubicBezTo>
                <a:cubicBezTo>
                  <a:pt x="4350" y="490"/>
                  <a:pt x="4669" y="578"/>
                  <a:pt x="4944" y="668"/>
                </a:cubicBezTo>
                <a:cubicBezTo>
                  <a:pt x="5219" y="757"/>
                  <a:pt x="5679" y="1005"/>
                  <a:pt x="5691" y="971"/>
                </a:cubicBezTo>
                <a:cubicBezTo>
                  <a:pt x="5695" y="964"/>
                  <a:pt x="5718" y="25"/>
                  <a:pt x="5718" y="19"/>
                </a:cubicBezTo>
                <a:cubicBezTo>
                  <a:pt x="5718" y="7"/>
                  <a:pt x="1198" y="4"/>
                  <a:pt x="9" y="0"/>
                </a:cubicBezTo>
              </a:path>
            </a:pathLst>
          </a:cu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90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84888" y="6450013"/>
            <a:ext cx="289718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1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algn="ctr" defTabSz="957263">
              <a:defRPr sz="1300" b="1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3EAF5A-02A3-47C7-A2DA-BB9F5281BFB3}" type="slidenum">
              <a:rPr lang="en-US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542925" y="53975"/>
            <a:ext cx="7392988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  <a:endParaRPr lang="en-US" smtClean="0"/>
          </a:p>
        </p:txBody>
      </p:sp>
      <p:grpSp>
        <p:nvGrpSpPr>
          <p:cNvPr id="1040" name="Group 16"/>
          <p:cNvGrpSpPr>
            <a:grpSpLocks/>
          </p:cNvGrpSpPr>
          <p:nvPr/>
        </p:nvGrpSpPr>
        <p:grpSpPr bwMode="auto">
          <a:xfrm>
            <a:off x="-1588" y="0"/>
            <a:ext cx="9145588" cy="6858000"/>
            <a:chOff x="-1" y="0"/>
            <a:chExt cx="8065" cy="6048"/>
          </a:xfrm>
        </p:grpSpPr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-1" y="5629"/>
              <a:ext cx="389" cy="417"/>
            </a:xfrm>
            <a:custGeom>
              <a:avLst/>
              <a:gdLst>
                <a:gd name="T0" fmla="*/ 314 w 389"/>
                <a:gd name="T1" fmla="*/ 416 h 417"/>
                <a:gd name="T2" fmla="*/ 389 w 389"/>
                <a:gd name="T3" fmla="*/ 417 h 417"/>
                <a:gd name="T4" fmla="*/ 158 w 389"/>
                <a:gd name="T5" fmla="*/ 297 h 417"/>
                <a:gd name="T6" fmla="*/ 39 w 389"/>
                <a:gd name="T7" fmla="*/ 179 h 417"/>
                <a:gd name="T8" fmla="*/ 0 w 389"/>
                <a:gd name="T9" fmla="*/ 0 h 417"/>
                <a:gd name="T10" fmla="*/ 1 w 389"/>
                <a:gd name="T11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9" h="417">
                  <a:moveTo>
                    <a:pt x="314" y="416"/>
                  </a:moveTo>
                  <a:lnTo>
                    <a:pt x="389" y="417"/>
                  </a:lnTo>
                  <a:lnTo>
                    <a:pt x="158" y="297"/>
                  </a:lnTo>
                  <a:lnTo>
                    <a:pt x="39" y="179"/>
                  </a:lnTo>
                  <a:lnTo>
                    <a:pt x="0" y="0"/>
                  </a:lnTo>
                  <a:lnTo>
                    <a:pt x="1" y="4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7701" y="5645"/>
              <a:ext cx="363" cy="403"/>
            </a:xfrm>
            <a:custGeom>
              <a:avLst/>
              <a:gdLst>
                <a:gd name="T0" fmla="*/ 229 w 232"/>
                <a:gd name="T1" fmla="*/ 0 h 290"/>
                <a:gd name="T2" fmla="*/ 164 w 232"/>
                <a:gd name="T3" fmla="*/ 144 h 290"/>
                <a:gd name="T4" fmla="*/ 98 w 232"/>
                <a:gd name="T5" fmla="*/ 253 h 290"/>
                <a:gd name="T6" fmla="*/ 0 w 232"/>
                <a:gd name="T7" fmla="*/ 290 h 290"/>
                <a:gd name="T8" fmla="*/ 232 w 232"/>
                <a:gd name="T9" fmla="*/ 287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043" name="AutoShape 19"/>
            <p:cNvSpPr>
              <a:spLocks noChangeArrowheads="1"/>
            </p:cNvSpPr>
            <p:nvPr/>
          </p:nvSpPr>
          <p:spPr bwMode="gray">
            <a:xfrm>
              <a:off x="25" y="42"/>
              <a:ext cx="8012" cy="5985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-1" y="13"/>
              <a:ext cx="405" cy="441"/>
            </a:xfrm>
            <a:custGeom>
              <a:avLst/>
              <a:gdLst>
                <a:gd name="T0" fmla="*/ 2 w 405"/>
                <a:gd name="T1" fmla="*/ 441 h 441"/>
                <a:gd name="T2" fmla="*/ 107 w 405"/>
                <a:gd name="T3" fmla="*/ 175 h 441"/>
                <a:gd name="T4" fmla="*/ 387 w 405"/>
                <a:gd name="T5" fmla="*/ 0 h 441"/>
                <a:gd name="T6" fmla="*/ 1 w 405"/>
                <a:gd name="T7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5" h="441">
                  <a:moveTo>
                    <a:pt x="2" y="441"/>
                  </a:moveTo>
                  <a:cubicBezTo>
                    <a:pt x="19" y="397"/>
                    <a:pt x="0" y="345"/>
                    <a:pt x="107" y="175"/>
                  </a:cubicBezTo>
                  <a:cubicBezTo>
                    <a:pt x="214" y="6"/>
                    <a:pt x="405" y="16"/>
                    <a:pt x="387" y="0"/>
                  </a:cubicBezTo>
                  <a:lnTo>
                    <a:pt x="1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7588" y="0"/>
              <a:ext cx="470" cy="483"/>
            </a:xfrm>
            <a:custGeom>
              <a:avLst/>
              <a:gdLst>
                <a:gd name="T0" fmla="*/ 0 w 470"/>
                <a:gd name="T1" fmla="*/ 4 h 483"/>
                <a:gd name="T2" fmla="*/ 342 w 470"/>
                <a:gd name="T3" fmla="*/ 150 h 483"/>
                <a:gd name="T4" fmla="*/ 470 w 470"/>
                <a:gd name="T5" fmla="*/ 461 h 483"/>
                <a:gd name="T6" fmla="*/ 470 w 470"/>
                <a:gd name="T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483">
                  <a:moveTo>
                    <a:pt x="0" y="4"/>
                  </a:moveTo>
                  <a:cubicBezTo>
                    <a:pt x="57" y="28"/>
                    <a:pt x="264" y="74"/>
                    <a:pt x="342" y="150"/>
                  </a:cubicBezTo>
                  <a:cubicBezTo>
                    <a:pt x="450" y="275"/>
                    <a:pt x="452" y="483"/>
                    <a:pt x="470" y="461"/>
                  </a:cubicBezTo>
                  <a:lnTo>
                    <a:pt x="47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</p:grpSp>
      <p:sp>
        <p:nvSpPr>
          <p:cNvPr id="1046" name="Line 22"/>
          <p:cNvSpPr>
            <a:spLocks noChangeShapeType="1"/>
          </p:cNvSpPr>
          <p:nvPr/>
        </p:nvSpPr>
        <p:spPr bwMode="gray">
          <a:xfrm>
            <a:off x="323850" y="6500813"/>
            <a:ext cx="8569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900">
              <a:solidFill>
                <a:srgbClr val="00006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3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2pPr>
      <a:lvl3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3pPr>
      <a:lvl4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4pPr>
      <a:lvl5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5pPr>
      <a:lvl6pPr marL="4572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6pPr>
      <a:lvl7pPr marL="9144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7pPr>
      <a:lvl8pPr marL="13716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8pPr>
      <a:lvl9pPr marL="18288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9pPr>
    </p:titleStyle>
    <p:bodyStyle>
      <a:lvl1pPr marL="358775" indent="-358775" algn="l" defTabSz="957263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98450" algn="l" defTabSz="9572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100">
          <a:solidFill>
            <a:schemeClr val="tx1"/>
          </a:solidFill>
          <a:latin typeface="+mj-lt"/>
        </a:defRPr>
      </a:lvl2pPr>
      <a:lvl3pPr marL="1196975" indent="-239713" algn="l" defTabSz="957263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j-lt"/>
        </a:defRPr>
      </a:lvl3pPr>
      <a:lvl4pPr marL="1676400" indent="-239713" algn="l" defTabSz="957263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j-lt"/>
        </a:defRPr>
      </a:lvl4pPr>
      <a:lvl5pPr marL="21542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5pPr>
      <a:lvl6pPr marL="26114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6pPr>
      <a:lvl7pPr marL="30686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7pPr>
      <a:lvl8pPr marL="35258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8pPr>
      <a:lvl9pPr marL="39830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63416"/>
            <a:ext cx="7392988" cy="563563"/>
          </a:xfrm>
        </p:spPr>
        <p:txBody>
          <a:bodyPr/>
          <a:lstStyle/>
          <a:p>
            <a:r>
              <a:rPr lang="en-US" sz="5400" dirty="0" err="1" smtClean="0">
                <a:solidFill>
                  <a:schemeClr val="tx1">
                    <a:lumMod val="50000"/>
                  </a:schemeClr>
                </a:solidFill>
              </a:rPr>
              <a:t>RESTful</a:t>
            </a:r>
            <a:r>
              <a:rPr lang="en-US" sz="5400" dirty="0" smtClean="0">
                <a:solidFill>
                  <a:schemeClr val="tx1">
                    <a:lumMod val="50000"/>
                  </a:schemeClr>
                </a:solidFill>
              </a:rPr>
              <a:t> API</a:t>
            </a:r>
            <a:endParaRPr lang="en-US" sz="5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66"/>
                </a:solidFill>
              </a:rPr>
              <a:t>www.themegallery.com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white">
          <a:xfrm>
            <a:off x="381000" y="3347243"/>
            <a:ext cx="7392988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Arial" charset="0"/>
              </a:defRPr>
            </a:lvl2pPr>
            <a:lvl3pPr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Arial" charset="0"/>
              </a:defRPr>
            </a:lvl3pPr>
            <a:lvl4pPr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Arial" charset="0"/>
              </a:defRPr>
            </a:lvl4pPr>
            <a:lvl5pPr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Arial" charset="0"/>
              </a:defRPr>
            </a:lvl5pPr>
            <a:lvl6pPr marL="457200"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Arial" charset="0"/>
              </a:defRPr>
            </a:lvl6pPr>
            <a:lvl7pPr marL="914400"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Arial" charset="0"/>
              </a:defRPr>
            </a:lvl7pPr>
            <a:lvl8pPr marL="1371600"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Arial" charset="0"/>
              </a:defRPr>
            </a:lvl8pPr>
            <a:lvl9pPr marL="1828800"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000" kern="0" dirty="0" err="1" smtClean="0">
                <a:solidFill>
                  <a:schemeClr val="tx1">
                    <a:lumMod val="50000"/>
                  </a:schemeClr>
                </a:solidFill>
              </a:rPr>
              <a:t>Nhóm</a:t>
            </a:r>
            <a:r>
              <a:rPr lang="en-US" sz="2000" kern="0" dirty="0" smtClean="0">
                <a:solidFill>
                  <a:schemeClr val="tx1">
                    <a:lumMod val="50000"/>
                  </a:schemeClr>
                </a:solidFill>
              </a:rPr>
              <a:t> 3</a:t>
            </a:r>
            <a:r>
              <a:rPr lang="en-US" sz="2000" b="0" kern="0" dirty="0" smtClean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sz="2000" b="0" kern="0" dirty="0" err="1" smtClean="0">
                <a:solidFill>
                  <a:schemeClr val="tx1">
                    <a:lumMod val="50000"/>
                  </a:schemeClr>
                </a:solidFill>
              </a:rPr>
              <a:t>Lê</a:t>
            </a:r>
            <a:r>
              <a:rPr lang="en-US" sz="2000" b="0" kern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0" kern="0" dirty="0" err="1" smtClean="0">
                <a:solidFill>
                  <a:schemeClr val="tx1">
                    <a:lumMod val="50000"/>
                  </a:schemeClr>
                </a:solidFill>
              </a:rPr>
              <a:t>Văn</a:t>
            </a:r>
            <a:r>
              <a:rPr lang="en-US" sz="2000" b="0" kern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0" kern="0" dirty="0" err="1" smtClean="0">
                <a:solidFill>
                  <a:schemeClr val="tx1">
                    <a:lumMod val="50000"/>
                  </a:schemeClr>
                </a:solidFill>
              </a:rPr>
              <a:t>Cường</a:t>
            </a:r>
            <a:endParaRPr lang="en-US" sz="2000" b="0" kern="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2000" b="0" kern="0" dirty="0" smtClean="0">
                <a:solidFill>
                  <a:schemeClr val="tx1">
                    <a:lumMod val="50000"/>
                  </a:schemeClr>
                </a:solidFill>
              </a:rPr>
              <a:t>		 </a:t>
            </a:r>
            <a:r>
              <a:rPr lang="en-US" sz="2000" b="0" kern="0" dirty="0" err="1" smtClean="0">
                <a:solidFill>
                  <a:schemeClr val="tx1">
                    <a:lumMod val="50000"/>
                  </a:schemeClr>
                </a:solidFill>
              </a:rPr>
              <a:t>Nguyễn</a:t>
            </a:r>
            <a:r>
              <a:rPr lang="en-US" sz="2000" b="0" kern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0" kern="0" dirty="0" err="1" smtClean="0">
                <a:solidFill>
                  <a:schemeClr val="tx1">
                    <a:lumMod val="50000"/>
                  </a:schemeClr>
                </a:solidFill>
              </a:rPr>
              <a:t>Thị</a:t>
            </a:r>
            <a:r>
              <a:rPr lang="en-US" sz="2000" b="0" kern="0" dirty="0" smtClean="0">
                <a:solidFill>
                  <a:schemeClr val="tx1">
                    <a:lumMod val="50000"/>
                  </a:schemeClr>
                </a:solidFill>
              </a:rPr>
              <a:t> Thu </a:t>
            </a:r>
            <a:r>
              <a:rPr lang="en-US" sz="2000" b="0" kern="0" dirty="0" err="1" smtClean="0">
                <a:solidFill>
                  <a:schemeClr val="tx1">
                    <a:lumMod val="50000"/>
                  </a:schemeClr>
                </a:solidFill>
              </a:rPr>
              <a:t>Thuận</a:t>
            </a:r>
            <a:endParaRPr lang="en-US" sz="2000" b="0" kern="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2000" b="0" kern="0" dirty="0" smtClean="0">
                <a:solidFill>
                  <a:schemeClr val="tx1">
                    <a:lumMod val="50000"/>
                  </a:schemeClr>
                </a:solidFill>
              </a:rPr>
              <a:t>                  </a:t>
            </a:r>
            <a:r>
              <a:rPr lang="en-US" sz="2000" b="0" kern="0" dirty="0" err="1" smtClean="0">
                <a:solidFill>
                  <a:schemeClr val="tx1">
                    <a:lumMod val="50000"/>
                  </a:schemeClr>
                </a:solidFill>
              </a:rPr>
              <a:t>Đặng</a:t>
            </a:r>
            <a:r>
              <a:rPr lang="en-US" sz="2000" b="0" kern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0" kern="0" dirty="0" err="1" smtClean="0">
                <a:solidFill>
                  <a:schemeClr val="tx1">
                    <a:lumMod val="50000"/>
                  </a:schemeClr>
                </a:solidFill>
              </a:rPr>
              <a:t>Vũ</a:t>
            </a:r>
            <a:r>
              <a:rPr lang="en-US" sz="2000" b="0" kern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0" kern="0" dirty="0" err="1" smtClean="0">
                <a:solidFill>
                  <a:schemeClr val="tx1">
                    <a:lumMod val="50000"/>
                  </a:schemeClr>
                </a:solidFill>
              </a:rPr>
              <a:t>Dương</a:t>
            </a:r>
            <a:endParaRPr lang="en-US" sz="2000" b="0" kern="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10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97478" y="76200"/>
            <a:ext cx="7392988" cy="563563"/>
          </a:xfrm>
        </p:spPr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89176" name="Group 88"/>
          <p:cNvGrpSpPr>
            <a:grpSpLocks/>
          </p:cNvGrpSpPr>
          <p:nvPr/>
        </p:nvGrpSpPr>
        <p:grpSpPr bwMode="auto">
          <a:xfrm>
            <a:off x="1958975" y="1905000"/>
            <a:ext cx="5172075" cy="739775"/>
            <a:chOff x="1728" y="1680"/>
            <a:chExt cx="4560" cy="653"/>
          </a:xfrm>
        </p:grpSpPr>
        <p:sp>
          <p:nvSpPr>
            <p:cNvPr id="89150" name="AutoShape 62"/>
            <p:cNvSpPr>
              <a:spLocks noChangeArrowheads="1"/>
            </p:cNvSpPr>
            <p:nvPr/>
          </p:nvSpPr>
          <p:spPr bwMode="gray">
            <a:xfrm>
              <a:off x="2096" y="1793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51" name="AutoShape 63"/>
            <p:cNvSpPr>
              <a:spLocks noChangeArrowheads="1"/>
            </p:cNvSpPr>
            <p:nvPr/>
          </p:nvSpPr>
          <p:spPr bwMode="gray">
            <a:xfrm>
              <a:off x="1728" y="1680"/>
              <a:ext cx="662" cy="653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52" name="Text Box 64"/>
            <p:cNvSpPr txBox="1">
              <a:spLocks noChangeArrowheads="1"/>
            </p:cNvSpPr>
            <p:nvPr/>
          </p:nvSpPr>
          <p:spPr bwMode="gray">
            <a:xfrm>
              <a:off x="2581" y="1851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 smtClean="0">
                  <a:solidFill>
                    <a:srgbClr val="FFFFFF"/>
                  </a:solidFill>
                </a:rPr>
                <a:t>Giới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thiệu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về</a:t>
              </a:r>
              <a:r>
                <a:rPr lang="en-US" b="1" dirty="0" smtClean="0">
                  <a:solidFill>
                    <a:srgbClr val="FFFFFF"/>
                  </a:solidFill>
                </a:rPr>
                <a:t> API, REST, Restful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89153" name="Text Box 65"/>
            <p:cNvSpPr txBox="1">
              <a:spLocks noChangeArrowheads="1"/>
            </p:cNvSpPr>
            <p:nvPr/>
          </p:nvSpPr>
          <p:spPr bwMode="gray">
            <a:xfrm>
              <a:off x="1919" y="182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9175" name="Group 87"/>
          <p:cNvGrpSpPr>
            <a:grpSpLocks/>
          </p:cNvGrpSpPr>
          <p:nvPr/>
        </p:nvGrpSpPr>
        <p:grpSpPr bwMode="auto">
          <a:xfrm>
            <a:off x="1958975" y="2809875"/>
            <a:ext cx="5172075" cy="739775"/>
            <a:chOff x="1728" y="2478"/>
            <a:chExt cx="4560" cy="653"/>
          </a:xfrm>
        </p:grpSpPr>
        <p:sp>
          <p:nvSpPr>
            <p:cNvPr id="89155" name="AutoShape 67"/>
            <p:cNvSpPr>
              <a:spLocks noChangeArrowheads="1"/>
            </p:cNvSpPr>
            <p:nvPr/>
          </p:nvSpPr>
          <p:spPr bwMode="gray">
            <a:xfrm>
              <a:off x="2096" y="2591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56" name="AutoShape 68"/>
            <p:cNvSpPr>
              <a:spLocks noChangeArrowheads="1"/>
            </p:cNvSpPr>
            <p:nvPr/>
          </p:nvSpPr>
          <p:spPr bwMode="gray">
            <a:xfrm>
              <a:off x="1728" y="2478"/>
              <a:ext cx="662" cy="653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57" name="Text Box 69"/>
            <p:cNvSpPr txBox="1">
              <a:spLocks noChangeArrowheads="1"/>
            </p:cNvSpPr>
            <p:nvPr/>
          </p:nvSpPr>
          <p:spPr bwMode="gray">
            <a:xfrm>
              <a:off x="2421" y="2650"/>
              <a:ext cx="3866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 smtClean="0">
                  <a:solidFill>
                    <a:srgbClr val="FFFFFF"/>
                  </a:solidFill>
                </a:rPr>
                <a:t>Cách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thức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hoạt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động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của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RESTful</a:t>
              </a:r>
              <a:r>
                <a:rPr lang="en-US" b="1" dirty="0" smtClean="0">
                  <a:solidFill>
                    <a:srgbClr val="FFFFFF"/>
                  </a:solidFill>
                </a:rPr>
                <a:t> API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89170" name="Text Box 82"/>
            <p:cNvSpPr txBox="1">
              <a:spLocks noChangeArrowheads="1"/>
            </p:cNvSpPr>
            <p:nvPr/>
          </p:nvSpPr>
          <p:spPr bwMode="gray">
            <a:xfrm>
              <a:off x="1920" y="2620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9174" name="Group 86"/>
          <p:cNvGrpSpPr>
            <a:grpSpLocks/>
          </p:cNvGrpSpPr>
          <p:nvPr/>
        </p:nvGrpSpPr>
        <p:grpSpPr bwMode="auto">
          <a:xfrm>
            <a:off x="1958975" y="3714750"/>
            <a:ext cx="5172075" cy="739775"/>
            <a:chOff x="1728" y="3276"/>
            <a:chExt cx="4560" cy="653"/>
          </a:xfrm>
        </p:grpSpPr>
        <p:sp>
          <p:nvSpPr>
            <p:cNvPr id="89160" name="AutoShape 72"/>
            <p:cNvSpPr>
              <a:spLocks noChangeArrowheads="1"/>
            </p:cNvSpPr>
            <p:nvPr/>
          </p:nvSpPr>
          <p:spPr bwMode="gray">
            <a:xfrm>
              <a:off x="2096" y="3389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61" name="AutoShape 73"/>
            <p:cNvSpPr>
              <a:spLocks noChangeArrowheads="1"/>
            </p:cNvSpPr>
            <p:nvPr/>
          </p:nvSpPr>
          <p:spPr bwMode="gray">
            <a:xfrm>
              <a:off x="1728" y="3276"/>
              <a:ext cx="662" cy="653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62" name="Text Box 74"/>
            <p:cNvSpPr txBox="1">
              <a:spLocks noChangeArrowheads="1"/>
            </p:cNvSpPr>
            <p:nvPr/>
          </p:nvSpPr>
          <p:spPr bwMode="gray">
            <a:xfrm>
              <a:off x="2316" y="3442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 smtClean="0">
                  <a:solidFill>
                    <a:srgbClr val="FFFFFF"/>
                  </a:solidFill>
                </a:rPr>
                <a:t>Thêm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chữ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89171" name="Text Box 83"/>
            <p:cNvSpPr txBox="1">
              <a:spLocks noChangeArrowheads="1"/>
            </p:cNvSpPr>
            <p:nvPr/>
          </p:nvSpPr>
          <p:spPr bwMode="gray">
            <a:xfrm>
              <a:off x="1920" y="340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9173" name="Group 85"/>
          <p:cNvGrpSpPr>
            <a:grpSpLocks/>
          </p:cNvGrpSpPr>
          <p:nvPr/>
        </p:nvGrpSpPr>
        <p:grpSpPr bwMode="auto">
          <a:xfrm>
            <a:off x="1958975" y="4702175"/>
            <a:ext cx="5172075" cy="741363"/>
            <a:chOff x="1728" y="4147"/>
            <a:chExt cx="4560" cy="653"/>
          </a:xfrm>
        </p:grpSpPr>
        <p:sp>
          <p:nvSpPr>
            <p:cNvPr id="89165" name="AutoShape 77"/>
            <p:cNvSpPr>
              <a:spLocks noChangeArrowheads="1"/>
            </p:cNvSpPr>
            <p:nvPr/>
          </p:nvSpPr>
          <p:spPr bwMode="gray">
            <a:xfrm>
              <a:off x="2096" y="4260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66" name="AutoShape 78"/>
            <p:cNvSpPr>
              <a:spLocks noChangeArrowheads="1"/>
            </p:cNvSpPr>
            <p:nvPr/>
          </p:nvSpPr>
          <p:spPr bwMode="gray">
            <a:xfrm>
              <a:off x="1728" y="4147"/>
              <a:ext cx="662" cy="653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67" name="Text Box 79"/>
            <p:cNvSpPr txBox="1">
              <a:spLocks noChangeArrowheads="1"/>
            </p:cNvSpPr>
            <p:nvPr/>
          </p:nvSpPr>
          <p:spPr bwMode="gray">
            <a:xfrm>
              <a:off x="2316" y="4313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smtClean="0">
                  <a:solidFill>
                    <a:srgbClr val="FFFFFF"/>
                  </a:solidFill>
                </a:rPr>
                <a:t>Thêm chữ</a:t>
              </a:r>
              <a:endParaRPr lang="en-US" b="1">
                <a:solidFill>
                  <a:srgbClr val="FFFFFF"/>
                </a:solidFill>
              </a:endParaRPr>
            </a:p>
          </p:txBody>
        </p:sp>
        <p:sp>
          <p:nvSpPr>
            <p:cNvPr id="89172" name="Text Box 84"/>
            <p:cNvSpPr txBox="1">
              <a:spLocks noChangeArrowheads="1"/>
            </p:cNvSpPr>
            <p:nvPr/>
          </p:nvSpPr>
          <p:spPr bwMode="gray">
            <a:xfrm>
              <a:off x="1920" y="4272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169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1387147" y="1572538"/>
            <a:ext cx="6388755" cy="2713936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66"/>
                </a:solidFill>
              </a:rPr>
              <a:t>www.themegallery.com</a:t>
            </a:r>
            <a:endParaRPr lang="en-US">
              <a:solidFill>
                <a:srgbClr val="00006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00200"/>
            <a:ext cx="6267450" cy="2658612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97478" y="76200"/>
            <a:ext cx="7392988" cy="563563"/>
          </a:xfrm>
        </p:spPr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RESTful</a:t>
            </a:r>
            <a:r>
              <a:rPr lang="en-US" dirty="0" smtClean="0"/>
              <a:t> API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white">
          <a:xfrm>
            <a:off x="990600" y="5086462"/>
            <a:ext cx="7392988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Arial" charset="0"/>
              </a:defRPr>
            </a:lvl2pPr>
            <a:lvl3pPr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Arial" charset="0"/>
              </a:defRPr>
            </a:lvl3pPr>
            <a:lvl4pPr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Arial" charset="0"/>
              </a:defRPr>
            </a:lvl4pPr>
            <a:lvl5pPr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Arial" charset="0"/>
              </a:defRPr>
            </a:lvl5pPr>
            <a:lvl6pPr marL="457200"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Arial" charset="0"/>
              </a:defRPr>
            </a:lvl6pPr>
            <a:lvl7pPr marL="914400"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Arial" charset="0"/>
              </a:defRPr>
            </a:lvl7pPr>
            <a:lvl8pPr marL="1371600"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Arial" charset="0"/>
              </a:defRPr>
            </a:lvl8pPr>
            <a:lvl9pPr marL="1828800"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/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RESTful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API</a:t>
            </a:r>
            <a:r>
              <a:rPr lang="en-US" sz="2400" b="0" dirty="0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en-US" sz="2400" b="0" dirty="0" err="1">
                <a:solidFill>
                  <a:schemeClr val="tx1">
                    <a:lumMod val="50000"/>
                  </a:schemeClr>
                </a:solidFill>
              </a:rPr>
              <a:t>là</a:t>
            </a:r>
            <a:r>
              <a:rPr lang="en-US" sz="2400" b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0" dirty="0" err="1">
                <a:solidFill>
                  <a:schemeClr val="tx1">
                    <a:lumMod val="50000"/>
                  </a:schemeClr>
                </a:solidFill>
              </a:rPr>
              <a:t>một</a:t>
            </a:r>
            <a:r>
              <a:rPr lang="en-US" sz="2400" b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0" dirty="0" err="1">
                <a:solidFill>
                  <a:schemeClr val="tx1">
                    <a:lumMod val="50000"/>
                  </a:schemeClr>
                </a:solidFill>
              </a:rPr>
              <a:t>tiêu</a:t>
            </a:r>
            <a:r>
              <a:rPr lang="en-US" sz="2400" b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0" dirty="0" err="1">
                <a:solidFill>
                  <a:schemeClr val="tx1">
                    <a:lumMod val="50000"/>
                  </a:schemeClr>
                </a:solidFill>
              </a:rPr>
              <a:t>chuẩn</a:t>
            </a:r>
            <a:r>
              <a:rPr lang="en-US" sz="2400" b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0" dirty="0" err="1">
                <a:solidFill>
                  <a:schemeClr val="tx1">
                    <a:lumMod val="50000"/>
                  </a:schemeClr>
                </a:solidFill>
              </a:rPr>
              <a:t>dùng</a:t>
            </a:r>
            <a:r>
              <a:rPr lang="en-US" sz="2400" b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0" dirty="0" err="1">
                <a:solidFill>
                  <a:schemeClr val="tx1">
                    <a:lumMod val="50000"/>
                  </a:schemeClr>
                </a:solidFill>
              </a:rPr>
              <a:t>trong</a:t>
            </a:r>
            <a:r>
              <a:rPr lang="en-US" sz="2400" b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0" dirty="0" err="1">
                <a:solidFill>
                  <a:schemeClr val="tx1">
                    <a:lumMod val="50000"/>
                  </a:schemeClr>
                </a:solidFill>
              </a:rPr>
              <a:t>việc</a:t>
            </a:r>
            <a:r>
              <a:rPr lang="en-US" sz="2400" b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0" dirty="0" err="1">
                <a:solidFill>
                  <a:schemeClr val="tx1">
                    <a:lumMod val="50000"/>
                  </a:schemeClr>
                </a:solidFill>
              </a:rPr>
              <a:t>thiết</a:t>
            </a:r>
            <a:r>
              <a:rPr lang="en-US" sz="2400" b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0" dirty="0" err="1">
                <a:solidFill>
                  <a:schemeClr val="tx1">
                    <a:lumMod val="50000"/>
                  </a:schemeClr>
                </a:solidFill>
              </a:rPr>
              <a:t>kế</a:t>
            </a:r>
            <a:r>
              <a:rPr lang="en-US" sz="2400" b="0" dirty="0">
                <a:solidFill>
                  <a:schemeClr val="tx1">
                    <a:lumMod val="50000"/>
                  </a:schemeClr>
                </a:solidFill>
              </a:rPr>
              <a:t> API </a:t>
            </a:r>
            <a:r>
              <a:rPr lang="en-US" sz="2400" b="0" dirty="0" err="1">
                <a:solidFill>
                  <a:schemeClr val="tx1">
                    <a:lumMod val="50000"/>
                  </a:schemeClr>
                </a:solidFill>
              </a:rPr>
              <a:t>cho</a:t>
            </a:r>
            <a:r>
              <a:rPr lang="en-US" sz="2400" b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0" dirty="0" err="1">
                <a:solidFill>
                  <a:schemeClr val="tx1">
                    <a:lumMod val="50000"/>
                  </a:schemeClr>
                </a:solidFill>
              </a:rPr>
              <a:t>các</a:t>
            </a:r>
            <a:r>
              <a:rPr lang="en-US" sz="2400" b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0" dirty="0" err="1">
                <a:solidFill>
                  <a:schemeClr val="tx1">
                    <a:lumMod val="50000"/>
                  </a:schemeClr>
                </a:solidFill>
              </a:rPr>
              <a:t>ứng</a:t>
            </a:r>
            <a:r>
              <a:rPr lang="en-US" sz="2400" b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0" dirty="0" err="1">
                <a:solidFill>
                  <a:schemeClr val="tx1">
                    <a:lumMod val="50000"/>
                  </a:schemeClr>
                </a:solidFill>
              </a:rPr>
              <a:t>dụng</a:t>
            </a:r>
            <a:r>
              <a:rPr lang="en-US" sz="2400" b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0" dirty="0" smtClean="0">
                <a:solidFill>
                  <a:schemeClr val="tx1">
                    <a:lumMod val="50000"/>
                  </a:schemeClr>
                </a:solidFill>
              </a:rPr>
              <a:t>web </a:t>
            </a:r>
            <a:r>
              <a:rPr lang="en-US" sz="2400" b="0" dirty="0" err="1" smtClean="0">
                <a:solidFill>
                  <a:schemeClr val="tx1">
                    <a:lumMod val="50000"/>
                  </a:schemeClr>
                </a:solidFill>
              </a:rPr>
              <a:t>để</a:t>
            </a:r>
            <a:r>
              <a:rPr lang="en-US" sz="2400" b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0" dirty="0" err="1">
                <a:solidFill>
                  <a:schemeClr val="tx1">
                    <a:lumMod val="50000"/>
                  </a:schemeClr>
                </a:solidFill>
              </a:rPr>
              <a:t>tiện</a:t>
            </a:r>
            <a:r>
              <a:rPr lang="en-US" sz="2400" b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0" dirty="0" err="1">
                <a:solidFill>
                  <a:schemeClr val="tx1">
                    <a:lumMod val="50000"/>
                  </a:schemeClr>
                </a:solidFill>
              </a:rPr>
              <a:t>cho</a:t>
            </a:r>
            <a:r>
              <a:rPr lang="en-US" sz="2400" b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0" dirty="0" err="1">
                <a:solidFill>
                  <a:schemeClr val="tx1">
                    <a:lumMod val="50000"/>
                  </a:schemeClr>
                </a:solidFill>
              </a:rPr>
              <a:t>việc</a:t>
            </a:r>
            <a:r>
              <a:rPr lang="en-US" sz="2400" b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0" dirty="0" err="1">
                <a:solidFill>
                  <a:schemeClr val="tx1">
                    <a:lumMod val="50000"/>
                  </a:schemeClr>
                </a:solidFill>
              </a:rPr>
              <a:t>quản</a:t>
            </a:r>
            <a:r>
              <a:rPr lang="en-US" sz="2400" b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0" dirty="0" err="1">
                <a:solidFill>
                  <a:schemeClr val="tx1">
                    <a:lumMod val="50000"/>
                  </a:schemeClr>
                </a:solidFill>
              </a:rPr>
              <a:t>lý</a:t>
            </a:r>
            <a:r>
              <a:rPr lang="en-US" sz="2400" b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0" dirty="0" err="1">
                <a:solidFill>
                  <a:schemeClr val="tx1">
                    <a:lumMod val="50000"/>
                  </a:schemeClr>
                </a:solidFill>
              </a:rPr>
              <a:t>các</a:t>
            </a:r>
            <a:r>
              <a:rPr lang="en-US" sz="2400" b="0" dirty="0">
                <a:solidFill>
                  <a:schemeClr val="tx1">
                    <a:lumMod val="50000"/>
                  </a:schemeClr>
                </a:solidFill>
              </a:rPr>
              <a:t> resource.</a:t>
            </a:r>
            <a:endParaRPr lang="en-US" sz="2400" kern="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80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030001" y="3103507"/>
            <a:ext cx="6917685" cy="2306626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900" b="0" i="0" u="none" strike="noStrike" cap="none" normalizeH="0" baseline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506" y="304800"/>
            <a:ext cx="7392988" cy="563563"/>
          </a:xfrm>
        </p:spPr>
        <p:txBody>
          <a:bodyPr/>
          <a:lstStyle/>
          <a:p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66"/>
                </a:solidFill>
              </a:rPr>
              <a:t>www.themegallery.com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5876" y="1739504"/>
            <a:ext cx="716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vi-VN" b="1" dirty="0" smtClean="0"/>
              <a:t>API </a:t>
            </a:r>
            <a:r>
              <a:rPr lang="vi-VN" b="1" dirty="0"/>
              <a:t>(Application Programming Interface) </a:t>
            </a:r>
            <a:r>
              <a:rPr lang="vi-VN" dirty="0"/>
              <a:t>là một tập các quy tắc và cơ chế </a:t>
            </a:r>
            <a:r>
              <a:rPr lang="vi-VN" dirty="0" smtClean="0"/>
              <a:t>mà</a:t>
            </a:r>
            <a:r>
              <a:rPr lang="en-US" dirty="0" smtClean="0"/>
              <a:t> </a:t>
            </a:r>
            <a:r>
              <a:rPr lang="vi-VN" dirty="0" smtClean="0"/>
              <a:t>một </a:t>
            </a:r>
            <a:r>
              <a:rPr lang="vi-VN" dirty="0"/>
              <a:t>ứng dụng hay một thành phần sẽ tương tác với một ứng dụng hay thành phần khác.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145490"/>
            <a:ext cx="6850541" cy="223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0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2133600" y="2133600"/>
            <a:ext cx="4572000" cy="3048000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66"/>
                </a:solidFill>
              </a:rPr>
              <a:t>www.themegallery.com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533400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vi-VN" b="1" dirty="0" smtClean="0">
                <a:solidFill>
                  <a:schemeClr val="tx1">
                    <a:lumMod val="75000"/>
                  </a:schemeClr>
                </a:solidFill>
              </a:rPr>
              <a:t>RESTful </a:t>
            </a:r>
            <a:r>
              <a:rPr lang="vi-VN" b="1" dirty="0">
                <a:solidFill>
                  <a:schemeClr val="tx1">
                    <a:lumMod val="75000"/>
                  </a:schemeClr>
                </a:solidFill>
              </a:rPr>
              <a:t>API </a:t>
            </a:r>
            <a:r>
              <a:rPr lang="vi-VN" dirty="0">
                <a:solidFill>
                  <a:schemeClr val="tx1">
                    <a:lumMod val="75000"/>
                  </a:schemeClr>
                </a:solidFill>
              </a:rPr>
              <a:t>là một tiêu chuẩn dùng trong việc thiết kế các API cho các ứng dụng web để quản lý các resource. 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3113" y="1295400"/>
            <a:ext cx="716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Verdana" panose="020B0604030504040204" pitchFamily="34" charset="0"/>
              </a:rPr>
              <a:t>      </a:t>
            </a:r>
            <a:r>
              <a:rPr lang="vi-VN" b="1" dirty="0" smtClean="0">
                <a:solidFill>
                  <a:schemeClr val="tx1">
                    <a:lumMod val="75000"/>
                  </a:schemeClr>
                </a:solidFill>
                <a:latin typeface="Verdana" panose="020B0604030504040204" pitchFamily="34" charset="0"/>
              </a:rPr>
              <a:t>REST</a:t>
            </a:r>
            <a:r>
              <a:rPr lang="vi-VN" dirty="0">
                <a:solidFill>
                  <a:schemeClr val="tx1">
                    <a:lumMod val="75000"/>
                  </a:schemeClr>
                </a:solidFill>
                <a:latin typeface="Verdana" panose="020B0604030504040204" pitchFamily="34" charset="0"/>
              </a:rPr>
              <a:t> </a:t>
            </a:r>
            <a:r>
              <a:rPr lang="vi-VN" b="1" dirty="0">
                <a:solidFill>
                  <a:schemeClr val="tx1">
                    <a:lumMod val="75000"/>
                  </a:schemeClr>
                </a:solidFill>
                <a:latin typeface="Verdana" panose="020B0604030504040204" pitchFamily="34" charset="0"/>
              </a:rPr>
              <a:t>(REpresentational State Transfer) </a:t>
            </a:r>
            <a:r>
              <a:rPr lang="vi-VN" dirty="0">
                <a:solidFill>
                  <a:schemeClr val="tx1">
                    <a:lumMod val="75000"/>
                  </a:schemeClr>
                </a:solidFill>
                <a:latin typeface="Verdana" panose="020B0604030504040204" pitchFamily="34" charset="0"/>
              </a:rPr>
              <a:t>là một dạng chuyển đổi cấu trúc dữ liệu, một kiểu kiến trúc để viết API</a:t>
            </a:r>
            <a:r>
              <a:rPr lang="vi-VN" dirty="0" smtClean="0">
                <a:solidFill>
                  <a:schemeClr val="tx1">
                    <a:lumMod val="75000"/>
                  </a:schemeClr>
                </a:solidFill>
                <a:latin typeface="Verdana" panose="020B0604030504040204" pitchFamily="34" charset="0"/>
              </a:rPr>
              <a:t>.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2170166"/>
            <a:ext cx="4495800" cy="297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8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017987" y="4225541"/>
            <a:ext cx="6878918" cy="1542103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392988" cy="563563"/>
          </a:xfrm>
        </p:spPr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5194" y="1143000"/>
            <a:ext cx="6934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vi-VN" b="1" dirty="0" smtClean="0"/>
              <a:t>REST</a:t>
            </a:r>
            <a:r>
              <a:rPr lang="vi-VN" dirty="0" smtClean="0"/>
              <a:t> hoạt </a:t>
            </a:r>
            <a:r>
              <a:rPr lang="vi-VN" dirty="0"/>
              <a:t>động chủ yếu dựa vào giao thức </a:t>
            </a:r>
            <a:r>
              <a:rPr lang="vi-VN" dirty="0" smtClean="0"/>
              <a:t>HTTP</a:t>
            </a:r>
            <a:r>
              <a:rPr lang="en-US" dirty="0" smtClean="0"/>
              <a:t>. </a:t>
            </a:r>
            <a:r>
              <a:rPr lang="vi-VN" dirty="0" smtClean="0"/>
              <a:t>Mỗi </a:t>
            </a:r>
            <a:r>
              <a:rPr lang="vi-VN" dirty="0"/>
              <a:t>trong 4 hoạt </a:t>
            </a:r>
            <a:r>
              <a:rPr lang="vi-VN" dirty="0" smtClean="0"/>
              <a:t>động </a:t>
            </a:r>
            <a:r>
              <a:rPr lang="vi-VN" dirty="0"/>
              <a:t>cơ bản trên sẽ sử dụng những phương thức HTTP riêng (HTTP method</a:t>
            </a:r>
            <a:r>
              <a:rPr lang="vi-VN" dirty="0" smtClean="0"/>
              <a:t>):</a:t>
            </a:r>
            <a:endParaRPr lang="en-US" dirty="0" smtClean="0"/>
          </a:p>
          <a:p>
            <a:pPr algn="just"/>
            <a:endParaRPr lang="vi-V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GET: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ở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(JSON</a:t>
            </a:r>
            <a:r>
              <a:rPr lang="en-US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smtClean="0"/>
              <a:t>POST</a:t>
            </a:r>
            <a:r>
              <a:rPr lang="vi-VN" dirty="0"/>
              <a:t>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smtClean="0"/>
              <a:t>PUT</a:t>
            </a:r>
            <a:r>
              <a:rPr lang="vi-VN" dirty="0"/>
              <a:t>: Cập nhật dữ </a:t>
            </a:r>
            <a:r>
              <a:rPr lang="vi-VN" dirty="0" smtClean="0"/>
              <a:t>liệu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smtClean="0"/>
              <a:t>DELETE</a:t>
            </a:r>
            <a:r>
              <a:rPr lang="vi-VN" dirty="0"/>
              <a:t>: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24" y="4267200"/>
            <a:ext cx="6774843" cy="146788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10667" y="3451323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Open Sans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Open Sans"/>
              </a:rPr>
              <a:t>        </a:t>
            </a:r>
            <a:r>
              <a:rPr lang="vi-VN" dirty="0" smtClean="0">
                <a:solidFill>
                  <a:schemeClr val="tx1">
                    <a:lumMod val="75000"/>
                  </a:schemeClr>
                </a:solidFill>
                <a:latin typeface="Open Sans"/>
              </a:rPr>
              <a:t>Những </a:t>
            </a:r>
            <a:r>
              <a:rPr lang="vi-VN" dirty="0">
                <a:solidFill>
                  <a:schemeClr val="tx1">
                    <a:lumMod val="75000"/>
                  </a:schemeClr>
                </a:solidFill>
                <a:latin typeface="Open Sans"/>
              </a:rPr>
              <a:t>phương thức (hoạt động) này thường được gọi là CRUD </a:t>
            </a:r>
            <a:r>
              <a:rPr lang="vi-VN" dirty="0" smtClean="0">
                <a:solidFill>
                  <a:schemeClr val="tx1">
                    <a:lumMod val="75000"/>
                  </a:schemeClr>
                </a:solidFill>
                <a:latin typeface="Open Sans"/>
              </a:rPr>
              <a:t>(Create</a:t>
            </a:r>
            <a:r>
              <a:rPr lang="vi-VN" dirty="0">
                <a:solidFill>
                  <a:schemeClr val="tx1">
                    <a:lumMod val="75000"/>
                  </a:schemeClr>
                </a:solidFill>
                <a:latin typeface="Open Sans"/>
              </a:rPr>
              <a:t>, Read, Update, Delete – Tạo, Đọc, Sửa, Xóa.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4658" y="5934670"/>
            <a:ext cx="746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75000"/>
                  </a:schemeClr>
                </a:solidFill>
                <a:latin typeface="Open Sans"/>
              </a:rPr>
              <a:t>B</a:t>
            </a:r>
            <a:r>
              <a:rPr lang="vi-VN" i="1" dirty="0" smtClean="0">
                <a:solidFill>
                  <a:schemeClr val="tx1">
                    <a:lumMod val="75000"/>
                  </a:schemeClr>
                </a:solidFill>
                <a:latin typeface="Open Sans"/>
              </a:rPr>
              <a:t>ảng </a:t>
            </a:r>
            <a:r>
              <a:rPr lang="vi-VN" i="1" dirty="0">
                <a:solidFill>
                  <a:schemeClr val="tx1">
                    <a:lumMod val="75000"/>
                  </a:schemeClr>
                </a:solidFill>
                <a:latin typeface="Open Sans"/>
              </a:rPr>
              <a:t>tương quan giữa phương thức HTTP, CRUD và các lệnh SQL.</a:t>
            </a:r>
            <a:endParaRPr lang="vi-VN" dirty="0">
              <a:solidFill>
                <a:schemeClr val="tx1">
                  <a:lumMod val="75000"/>
                </a:schemeClr>
              </a:solidFill>
              <a:latin typeface="Open Sans"/>
            </a:endParaRPr>
          </a:p>
          <a:p>
            <a:r>
              <a:rPr lang="vi-VN" dirty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vi-VN" dirty="0">
                <a:solidFill>
                  <a:schemeClr val="tx1">
                    <a:lumMod val="7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79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438400"/>
            <a:ext cx="7391400" cy="1981200"/>
          </a:xfrm>
        </p:spPr>
        <p:txBody>
          <a:bodyPr/>
          <a:lstStyle/>
          <a:p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Cảm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ơn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cô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bạn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đã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lắng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nghe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!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66"/>
                </a:solidFill>
              </a:rPr>
              <a:t>www.themegallery.com</a:t>
            </a:r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611138"/>
      </p:ext>
    </p:extLst>
  </p:cSld>
  <p:clrMapOvr>
    <a:masterClrMapping/>
  </p:clrMapOvr>
</p:sld>
</file>

<file path=ppt/theme/theme1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db2004c019l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33CCCC"/>
        </a:accent1>
        <a:accent2>
          <a:srgbClr val="0099CC"/>
        </a:accent2>
        <a:accent3>
          <a:srgbClr val="FFFFFF"/>
        </a:accent3>
        <a:accent4>
          <a:srgbClr val="000056"/>
        </a:accent4>
        <a:accent5>
          <a:srgbClr val="ADE2E2"/>
        </a:accent5>
        <a:accent6>
          <a:srgbClr val="008AB9"/>
        </a:accent6>
        <a:hlink>
          <a:srgbClr val="6A9EB0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66"/>
        </a:dk1>
        <a:lt1>
          <a:srgbClr val="FFFFFF"/>
        </a:lt1>
        <a:dk2>
          <a:srgbClr val="415CB3"/>
        </a:dk2>
        <a:lt2>
          <a:srgbClr val="B2B2B2"/>
        </a:lt2>
        <a:accent1>
          <a:srgbClr val="55AEEB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B4D3F3"/>
        </a:accent5>
        <a:accent6>
          <a:srgbClr val="E78A2D"/>
        </a:accent6>
        <a:hlink>
          <a:srgbClr val="4D7AB5"/>
        </a:hlink>
        <a:folHlink>
          <a:srgbClr val="99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0066FF"/>
        </a:accent1>
        <a:accent2>
          <a:srgbClr val="2C95A0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78791"/>
        </a:accent6>
        <a:hlink>
          <a:srgbClr val="35BBE5"/>
        </a:hlink>
        <a:folHlink>
          <a:srgbClr val="872E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239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Open Sans</vt:lpstr>
      <vt:lpstr>Times New Roman</vt:lpstr>
      <vt:lpstr>Verdana</vt:lpstr>
      <vt:lpstr>Wingdings</vt:lpstr>
      <vt:lpstr>Chủ đề của Office</vt:lpstr>
      <vt:lpstr>cdb2004c019l</vt:lpstr>
      <vt:lpstr>RESTful API</vt:lpstr>
      <vt:lpstr>Nội dung</vt:lpstr>
      <vt:lpstr>Sơ lược về RESTful API</vt:lpstr>
      <vt:lpstr>Diễn giải các thành phần </vt:lpstr>
      <vt:lpstr>PowerPoint Presentation</vt:lpstr>
      <vt:lpstr>Cách thức hoạt động</vt:lpstr>
      <vt:lpstr>Cảm ơn cô và các bạn đã lắng nghe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MA^PowerPoint</dc:title>
  <dc:creator>Carcassonno</dc:creator>
  <cp:lastModifiedBy>Microsoft account</cp:lastModifiedBy>
  <cp:revision>17</cp:revision>
  <dcterms:created xsi:type="dcterms:W3CDTF">2013-03-30T05:32:17Z</dcterms:created>
  <dcterms:modified xsi:type="dcterms:W3CDTF">2020-07-04T03:09:56Z</dcterms:modified>
</cp:coreProperties>
</file>