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5" r:id="rId24"/>
    <p:sldId id="286" r:id="rId25"/>
    <p:sldId id="278" r:id="rId26"/>
    <p:sldId id="277" r:id="rId27"/>
    <p:sldId id="279" r:id="rId28"/>
    <p:sldId id="280" r:id="rId29"/>
    <p:sldId id="281" r:id="rId30"/>
    <p:sldId id="282" r:id="rId31"/>
    <p:sldId id="2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61565" y="1283335"/>
            <a:ext cx="6482715" cy="2861310"/>
          </a:xfrm>
          <a:prstGeom prst="rect">
            <a:avLst/>
          </a:prstGeom>
          <a:noFill/>
        </p:spPr>
        <p:txBody>
          <a:bodyPr wrap="square" rtlCol="0">
            <a:spAutoFit/>
          </a:bodyPr>
          <a:p>
            <a:pPr algn="ctr"/>
            <a:r>
              <a:rPr lang="zh-CN" altLang="en-US" sz="3600"/>
              <a:t>今天我们来学习光栅化的原理</a:t>
            </a:r>
            <a:endParaRPr lang="zh-CN" altLang="en-US" sz="3600"/>
          </a:p>
          <a:p>
            <a:pPr algn="ctr"/>
            <a:endParaRPr lang="zh-CN" altLang="en-US" sz="3600"/>
          </a:p>
          <a:p>
            <a:pPr algn="ctr"/>
            <a:r>
              <a:rPr lang="zh-CN" altLang="en-US" sz="3600"/>
              <a:t>通过这一节你会了解到：</a:t>
            </a:r>
            <a:endParaRPr lang="zh-CN" altLang="en-US" sz="3600"/>
          </a:p>
          <a:p>
            <a:pPr algn="ctr"/>
            <a:endParaRPr lang="zh-CN" altLang="en-US" sz="3600"/>
          </a:p>
          <a:p>
            <a:pPr algn="ctr"/>
            <a:endParaRPr lang="zh-CN" altLang="en-US" sz="3600"/>
          </a:p>
        </p:txBody>
      </p:sp>
      <p:sp>
        <p:nvSpPr>
          <p:cNvPr id="5" name="文本框 4"/>
          <p:cNvSpPr txBox="1"/>
          <p:nvPr/>
        </p:nvSpPr>
        <p:spPr>
          <a:xfrm>
            <a:off x="3220085" y="3697605"/>
            <a:ext cx="7414895" cy="1568450"/>
          </a:xfrm>
          <a:prstGeom prst="rect">
            <a:avLst/>
          </a:prstGeom>
          <a:noFill/>
        </p:spPr>
        <p:txBody>
          <a:bodyPr wrap="square" rtlCol="0">
            <a:spAutoFit/>
          </a:bodyPr>
          <a:p>
            <a:pPr algn="l"/>
            <a:r>
              <a:rPr lang="en-US" altLang="zh-CN" sz="3200">
                <a:sym typeface="+mn-ea"/>
              </a:rPr>
              <a:t>1.</a:t>
            </a:r>
            <a:r>
              <a:rPr lang="zh-CN" altLang="en-US" sz="3200">
                <a:sym typeface="+mn-ea"/>
              </a:rPr>
              <a:t>光栅化的原理</a:t>
            </a:r>
            <a:endParaRPr lang="zh-CN" altLang="en-US" sz="3200"/>
          </a:p>
          <a:p>
            <a:pPr algn="l"/>
            <a:r>
              <a:rPr lang="en-US" altLang="zh-CN" sz="3200">
                <a:sym typeface="+mn-ea"/>
              </a:rPr>
              <a:t>2.OpenGL</a:t>
            </a:r>
            <a:r>
              <a:rPr lang="zh-CN" altLang="en-US" sz="3200">
                <a:sym typeface="+mn-ea"/>
              </a:rPr>
              <a:t>是如何工作的</a:t>
            </a:r>
            <a:endParaRPr lang="zh-CN" altLang="en-US" sz="3200"/>
          </a:p>
          <a:p>
            <a:pPr algn="l"/>
            <a:endParaRPr lang="zh-CN" altLang="en-US" sz="3200"/>
          </a:p>
        </p:txBody>
      </p:sp>
      <p:sp>
        <p:nvSpPr>
          <p:cNvPr id="6" name="文本框 5"/>
          <p:cNvSpPr txBox="1"/>
          <p:nvPr/>
        </p:nvSpPr>
        <p:spPr>
          <a:xfrm>
            <a:off x="3154680" y="5340985"/>
            <a:ext cx="6133465" cy="645160"/>
          </a:xfrm>
          <a:prstGeom prst="rect">
            <a:avLst/>
          </a:prstGeom>
          <a:noFill/>
        </p:spPr>
        <p:txBody>
          <a:bodyPr wrap="square" rtlCol="0">
            <a:spAutoFit/>
          </a:bodyPr>
          <a:p>
            <a:r>
              <a:rPr lang="zh-CN" altLang="en-US" b="1"/>
              <a:t>你可以在此处查看本节所有源码</a:t>
            </a:r>
            <a:endParaRPr lang="zh-CN" altLang="en-US" b="1"/>
          </a:p>
          <a:p>
            <a:r>
              <a:rPr lang="zh-CN" altLang="en-US" b="1"/>
              <a:t>https://github.com/lvcheng1229/Rasterization</a:t>
            </a:r>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532765" y="358330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6" name="直接箭头连接符 5"/>
          <p:cNvCxnSpPr/>
          <p:nvPr/>
        </p:nvCxnSpPr>
        <p:spPr>
          <a:xfrm flipV="1">
            <a:off x="538480" y="206883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27685" y="605091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037080" y="47447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516245" y="5682615"/>
            <a:ext cx="813435" cy="368300"/>
          </a:xfrm>
          <a:prstGeom prst="rect">
            <a:avLst/>
          </a:prstGeom>
          <a:noFill/>
        </p:spPr>
        <p:txBody>
          <a:bodyPr wrap="square" rtlCol="0">
            <a:spAutoFit/>
          </a:bodyPr>
          <a:p>
            <a:r>
              <a:rPr lang="en-US" altLang="zh-CN"/>
              <a:t>X</a:t>
            </a:r>
            <a:endParaRPr lang="en-US" altLang="zh-CN"/>
          </a:p>
        </p:txBody>
      </p:sp>
      <p:sp>
        <p:nvSpPr>
          <p:cNvPr id="10" name="文本框 9"/>
          <p:cNvSpPr txBox="1"/>
          <p:nvPr/>
        </p:nvSpPr>
        <p:spPr>
          <a:xfrm>
            <a:off x="538480" y="2068830"/>
            <a:ext cx="813435" cy="368300"/>
          </a:xfrm>
          <a:prstGeom prst="rect">
            <a:avLst/>
          </a:prstGeom>
          <a:noFill/>
        </p:spPr>
        <p:txBody>
          <a:bodyPr wrap="square" rtlCol="0">
            <a:spAutoFit/>
          </a:bodyPr>
          <a:p>
            <a:r>
              <a:rPr lang="en-US" altLang="zh-CN"/>
              <a:t>Y</a:t>
            </a:r>
            <a:endParaRPr lang="en-US" altLang="zh-CN"/>
          </a:p>
        </p:txBody>
      </p:sp>
      <p:sp>
        <p:nvSpPr>
          <p:cNvPr id="12" name="文本框 11"/>
          <p:cNvSpPr txBox="1"/>
          <p:nvPr/>
        </p:nvSpPr>
        <p:spPr>
          <a:xfrm>
            <a:off x="2221865" y="446214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2" name="文本框 1"/>
          <p:cNvSpPr txBox="1"/>
          <p:nvPr/>
        </p:nvSpPr>
        <p:spPr>
          <a:xfrm>
            <a:off x="3874135" y="425450"/>
            <a:ext cx="4795520" cy="583565"/>
          </a:xfrm>
          <a:prstGeom prst="rect">
            <a:avLst/>
          </a:prstGeom>
          <a:noFill/>
        </p:spPr>
        <p:txBody>
          <a:bodyPr wrap="square" rtlCol="0">
            <a:spAutoFit/>
          </a:bodyPr>
          <a:p>
            <a:r>
              <a:rPr lang="zh-CN" altLang="en-US" sz="3200"/>
              <a:t>绘制一个圆</a:t>
            </a:r>
            <a:endParaRPr lang="zh-CN" altLang="en-US" sz="3200"/>
          </a:p>
        </p:txBody>
      </p:sp>
      <p:sp>
        <p:nvSpPr>
          <p:cNvPr id="3" name="椭圆 2"/>
          <p:cNvSpPr/>
          <p:nvPr/>
        </p:nvSpPr>
        <p:spPr>
          <a:xfrm>
            <a:off x="1252220" y="389001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478915" y="473075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710815" y="474535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478915" y="52463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2107565" y="52463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2685415" y="52463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2044065" y="4218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700655" y="4218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478915" y="4218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6975475" y="2643505"/>
            <a:ext cx="4934585" cy="1753235"/>
          </a:xfrm>
          <a:prstGeom prst="rect">
            <a:avLst/>
          </a:prstGeom>
          <a:noFill/>
        </p:spPr>
        <p:txBody>
          <a:bodyPr wrap="square" rtlCol="0">
            <a:spAutoFit/>
          </a:bodyPr>
          <a:p>
            <a:r>
              <a:rPr lang="zh-CN" altLang="en-US"/>
              <a:t>遍历所有像素</a:t>
            </a:r>
            <a:endParaRPr lang="zh-CN" altLang="en-US"/>
          </a:p>
          <a:p>
            <a:endParaRPr lang="zh-CN" altLang="en-US"/>
          </a:p>
          <a:p>
            <a:r>
              <a:rPr lang="zh-CN" altLang="en-US"/>
              <a:t>判断某个像素是否在圆内</a:t>
            </a:r>
            <a:endParaRPr lang="zh-CN" altLang="en-US"/>
          </a:p>
          <a:p>
            <a:endParaRPr lang="zh-CN" altLang="en-US"/>
          </a:p>
          <a:p>
            <a:r>
              <a:rPr lang="zh-CN" altLang="en-US"/>
              <a:t>如果满足下面的式子，则该像素在圆内</a:t>
            </a:r>
            <a:endParaRPr lang="zh-CN" altLang="en-US"/>
          </a:p>
          <a:p>
            <a:r>
              <a:rPr lang="zh-CN" altLang="en-US"/>
              <a:t>（</a:t>
            </a:r>
            <a:r>
              <a:rPr lang="en-US" altLang="zh-CN"/>
              <a:t>x-x0</a:t>
            </a:r>
            <a:r>
              <a:rPr lang="zh-CN" altLang="en-US"/>
              <a:t>）</a:t>
            </a:r>
            <a:r>
              <a:rPr lang="en-US" altLang="zh-CN"/>
              <a:t>^2+(y-y0)^2&lt;r^2</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85840" y="305435"/>
            <a:ext cx="6106160" cy="6247130"/>
          </a:xfrm>
          <a:prstGeom prst="rect">
            <a:avLst/>
          </a:prstGeom>
          <a:noFill/>
        </p:spPr>
        <p:txBody>
          <a:bodyPr wrap="square" rtlCol="0" anchor="t">
            <a:spAutoFit/>
          </a:bodyPr>
          <a:p>
            <a:r>
              <a:rPr lang="zh-CN" altLang="en-US" sz="2000"/>
              <a:t>float centerx = imageWidth / 2;</a:t>
            </a:r>
            <a:endParaRPr lang="zh-CN" altLang="en-US" sz="2000"/>
          </a:p>
          <a:p>
            <a:r>
              <a:rPr lang="zh-CN" altLang="en-US" sz="2000"/>
              <a:t>float centery = imageHeight / 2;</a:t>
            </a:r>
            <a:endParaRPr lang="zh-CN" altLang="en-US" sz="2000"/>
          </a:p>
          <a:p>
            <a:r>
              <a:rPr lang="zh-CN" altLang="en-US" sz="2000"/>
              <a:t>float r = imageHeight / 5;</a:t>
            </a:r>
            <a:endParaRPr lang="zh-CN" altLang="en-US" sz="2000"/>
          </a:p>
          <a:p>
            <a:endParaRPr lang="zh-CN" altLang="en-US" sz="2000"/>
          </a:p>
          <a:p>
            <a:r>
              <a:rPr lang="zh-CN" altLang="en-US" sz="2000"/>
              <a:t>//PPM格式的顺序为从左到右</a:t>
            </a:r>
            <a:r>
              <a:rPr lang="en-US" altLang="zh-CN" sz="2000"/>
              <a:t>,</a:t>
            </a:r>
            <a:r>
              <a:rPr lang="zh-CN" altLang="en-US" sz="2000">
                <a:sym typeface="+mn-ea"/>
              </a:rPr>
              <a:t>从上到下</a:t>
            </a:r>
            <a:endParaRPr lang="zh-CN" altLang="en-US" sz="2000"/>
          </a:p>
          <a:p>
            <a:r>
              <a:rPr lang="zh-CN" altLang="en-US" sz="2000"/>
              <a:t>for (int j=</a:t>
            </a:r>
            <a:r>
              <a:rPr lang="zh-CN" altLang="en-US" sz="2000">
                <a:sym typeface="+mn-ea"/>
              </a:rPr>
              <a:t>imageHeight</a:t>
            </a:r>
            <a:r>
              <a:rPr lang="en-US" altLang="zh-CN" sz="2000">
                <a:sym typeface="+mn-ea"/>
              </a:rPr>
              <a:t>-1</a:t>
            </a:r>
            <a:r>
              <a:rPr lang="zh-CN" altLang="en-US" sz="2000"/>
              <a:t>;j</a:t>
            </a:r>
            <a:r>
              <a:rPr lang="en-US" altLang="zh-CN" sz="2000"/>
              <a:t>&gt;=0</a:t>
            </a:r>
            <a:r>
              <a:rPr lang="zh-CN" altLang="en-US" sz="2000"/>
              <a:t>;j</a:t>
            </a:r>
            <a:r>
              <a:rPr lang="en-US" altLang="zh-CN" sz="2000"/>
              <a:t>--</a:t>
            </a:r>
            <a:r>
              <a:rPr lang="zh-CN" altLang="en-US" sz="2000"/>
              <a:t>)</a:t>
            </a:r>
            <a:endParaRPr lang="zh-CN" altLang="en-US" sz="2000"/>
          </a:p>
          <a:p>
            <a:r>
              <a:rPr lang="zh-CN" altLang="en-US" sz="2000"/>
              <a:t>{</a:t>
            </a:r>
            <a:endParaRPr lang="zh-CN" altLang="en-US" sz="2000"/>
          </a:p>
          <a:p>
            <a:r>
              <a:rPr lang="zh-CN" altLang="en-US" sz="2000"/>
              <a:t>	for (int i = </a:t>
            </a:r>
            <a:r>
              <a:rPr lang="en-US" altLang="zh-CN" sz="2000"/>
              <a:t>0</a:t>
            </a:r>
            <a:r>
              <a:rPr lang="zh-CN" altLang="en-US" sz="2000"/>
              <a:t>; i</a:t>
            </a:r>
            <a:r>
              <a:rPr lang="en-US" altLang="zh-CN" sz="2000"/>
              <a:t>&lt;imageWidth</a:t>
            </a:r>
            <a:r>
              <a:rPr lang="zh-CN" altLang="en-US" sz="2000"/>
              <a:t>; i</a:t>
            </a:r>
            <a:r>
              <a:rPr lang="en-US" altLang="zh-CN" sz="2000"/>
              <a:t>++</a:t>
            </a:r>
            <a:r>
              <a:rPr lang="zh-CN" altLang="en-US" sz="2000"/>
              <a:t>)</a:t>
            </a:r>
            <a:endParaRPr lang="zh-CN" altLang="en-US" sz="2000"/>
          </a:p>
          <a:p>
            <a:r>
              <a:rPr lang="zh-CN" altLang="en-US" sz="2000"/>
              <a:t>	{</a:t>
            </a:r>
            <a:endParaRPr lang="zh-CN" altLang="en-US" sz="2000"/>
          </a:p>
          <a:p>
            <a:r>
              <a:rPr lang="zh-CN" altLang="en-US" sz="2000"/>
              <a:t>	</a:t>
            </a:r>
            <a:r>
              <a:rPr lang="en-US" altLang="zh-CN" sz="2000"/>
              <a:t>	</a:t>
            </a:r>
            <a:r>
              <a:rPr lang="zh-CN" altLang="en-US" sz="2000"/>
              <a:t>if (((i+0.5 - centerx)*(i+0.5 - centerx) + (j+0.5 </a:t>
            </a:r>
            <a:r>
              <a:rPr lang="en-US" altLang="zh-CN" sz="2000"/>
              <a:t>-</a:t>
            </a:r>
            <a:r>
              <a:rPr lang="zh-CN" altLang="en-US" sz="2000"/>
              <a:t>centery)*(j+0.5 - centery)) &lt; r*r)</a:t>
            </a:r>
            <a:endParaRPr lang="zh-CN" altLang="en-US" sz="2000"/>
          </a:p>
          <a:p>
            <a:r>
              <a:rPr lang="zh-CN" altLang="en-US" sz="2000"/>
              <a:t>	</a:t>
            </a:r>
            <a:r>
              <a:rPr lang="en-US" altLang="zh-CN" sz="2000"/>
              <a:t>	</a:t>
            </a:r>
            <a:r>
              <a:rPr lang="zh-CN" altLang="en-US" sz="2000"/>
              <a:t>{</a:t>
            </a:r>
            <a:endParaRPr lang="zh-CN" altLang="en-US" sz="2000"/>
          </a:p>
          <a:p>
            <a:r>
              <a:rPr lang="zh-CN" altLang="en-US" sz="2000"/>
              <a:t>	</a:t>
            </a:r>
            <a:r>
              <a:rPr lang="en-US" altLang="zh-CN" sz="2000"/>
              <a:t>	</a:t>
            </a:r>
            <a:r>
              <a:rPr lang="zh-CN" altLang="en-US" sz="2000"/>
              <a:t>	outfile &lt;&lt; "255 0 0" &lt;&lt; endl;</a:t>
            </a:r>
            <a:endParaRPr lang="zh-CN" altLang="en-US" sz="2000"/>
          </a:p>
          <a:p>
            <a:r>
              <a:rPr lang="zh-CN" altLang="en-US" sz="2000"/>
              <a:t>	</a:t>
            </a:r>
            <a:r>
              <a:rPr lang="en-US" altLang="zh-CN" sz="2000"/>
              <a:t>	</a:t>
            </a:r>
            <a:r>
              <a:rPr lang="zh-CN" altLang="en-US" sz="2000"/>
              <a:t>}</a:t>
            </a:r>
            <a:endParaRPr lang="zh-CN" altLang="en-US" sz="2000"/>
          </a:p>
          <a:p>
            <a:r>
              <a:rPr lang="zh-CN" altLang="en-US" sz="2000"/>
              <a:t>	</a:t>
            </a:r>
            <a:r>
              <a:rPr lang="en-US" altLang="zh-CN" sz="2000"/>
              <a:t>	</a:t>
            </a:r>
            <a:r>
              <a:rPr lang="zh-CN" altLang="en-US" sz="2000"/>
              <a:t>else</a:t>
            </a:r>
            <a:endParaRPr lang="zh-CN" altLang="en-US" sz="2000"/>
          </a:p>
          <a:p>
            <a:r>
              <a:rPr lang="zh-CN" altLang="en-US" sz="2000"/>
              <a:t>	</a:t>
            </a:r>
            <a:r>
              <a:rPr lang="en-US" altLang="zh-CN" sz="2000"/>
              <a:t>	</a:t>
            </a:r>
            <a:r>
              <a:rPr lang="zh-CN" altLang="en-US" sz="2000"/>
              <a:t>{</a:t>
            </a:r>
            <a:endParaRPr lang="zh-CN" altLang="en-US" sz="2000"/>
          </a:p>
          <a:p>
            <a:r>
              <a:rPr lang="zh-CN" altLang="en-US" sz="2000"/>
              <a:t>			outfile &lt;&lt; "50 50 50" &lt;&lt; endl;</a:t>
            </a:r>
            <a:endParaRPr lang="zh-CN" altLang="en-US" sz="2000"/>
          </a:p>
          <a:p>
            <a:r>
              <a:rPr lang="zh-CN" altLang="en-US" sz="2000"/>
              <a:t>	</a:t>
            </a:r>
            <a:r>
              <a:rPr lang="en-US" altLang="zh-CN" sz="2000"/>
              <a:t>	</a:t>
            </a:r>
            <a:r>
              <a:rPr lang="zh-CN" altLang="en-US" sz="2000"/>
              <a:t>}</a:t>
            </a:r>
            <a:endParaRPr lang="zh-CN" altLang="en-US" sz="2000"/>
          </a:p>
          <a:p>
            <a:r>
              <a:rPr lang="en-US" altLang="zh-CN" sz="2000"/>
              <a:t>	</a:t>
            </a:r>
            <a:r>
              <a:rPr lang="zh-CN" altLang="en-US" sz="2000"/>
              <a:t>}</a:t>
            </a:r>
            <a:endParaRPr lang="zh-CN" altLang="en-US" sz="2000"/>
          </a:p>
          <a:p>
            <a:r>
              <a:rPr lang="zh-CN" altLang="en-US" sz="2000"/>
              <a:t>}</a:t>
            </a:r>
            <a:endParaRPr lang="zh-CN" altLang="en-US" sz="2000"/>
          </a:p>
        </p:txBody>
      </p:sp>
      <p:graphicFrame>
        <p:nvGraphicFramePr>
          <p:cNvPr id="5" name="表格 4"/>
          <p:cNvGraphicFramePr/>
          <p:nvPr>
            <p:custDataLst>
              <p:tags r:id="rId1"/>
            </p:custDataLst>
          </p:nvPr>
        </p:nvGraphicFramePr>
        <p:xfrm>
          <a:off x="156845" y="392874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6" name="直接箭头连接符 5"/>
          <p:cNvCxnSpPr/>
          <p:nvPr/>
        </p:nvCxnSpPr>
        <p:spPr>
          <a:xfrm flipV="1">
            <a:off x="162560" y="241427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51765" y="639635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661160" y="50901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140325" y="6028055"/>
            <a:ext cx="813435" cy="368300"/>
          </a:xfrm>
          <a:prstGeom prst="rect">
            <a:avLst/>
          </a:prstGeom>
          <a:noFill/>
        </p:spPr>
        <p:txBody>
          <a:bodyPr wrap="square" rtlCol="0">
            <a:spAutoFit/>
          </a:bodyPr>
          <a:p>
            <a:r>
              <a:rPr lang="en-US" altLang="zh-CN"/>
              <a:t>X</a:t>
            </a:r>
            <a:endParaRPr lang="en-US" altLang="zh-CN"/>
          </a:p>
        </p:txBody>
      </p:sp>
      <p:sp>
        <p:nvSpPr>
          <p:cNvPr id="10" name="文本框 9"/>
          <p:cNvSpPr txBox="1"/>
          <p:nvPr/>
        </p:nvSpPr>
        <p:spPr>
          <a:xfrm>
            <a:off x="162560" y="2414270"/>
            <a:ext cx="813435" cy="368300"/>
          </a:xfrm>
          <a:prstGeom prst="rect">
            <a:avLst/>
          </a:prstGeom>
          <a:noFill/>
        </p:spPr>
        <p:txBody>
          <a:bodyPr wrap="square" rtlCol="0">
            <a:spAutoFit/>
          </a:bodyPr>
          <a:p>
            <a:r>
              <a:rPr lang="en-US" altLang="zh-CN"/>
              <a:t>Y</a:t>
            </a:r>
            <a:endParaRPr lang="en-US" altLang="zh-CN"/>
          </a:p>
        </p:txBody>
      </p:sp>
      <p:sp>
        <p:nvSpPr>
          <p:cNvPr id="12" name="文本框 11"/>
          <p:cNvSpPr txBox="1"/>
          <p:nvPr/>
        </p:nvSpPr>
        <p:spPr>
          <a:xfrm>
            <a:off x="1845945" y="480758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3" name="椭圆 2"/>
          <p:cNvSpPr/>
          <p:nvPr/>
        </p:nvSpPr>
        <p:spPr>
          <a:xfrm>
            <a:off x="876300" y="423545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102995" y="507619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334895" y="509079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0299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73164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230949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668145" y="4564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324735" y="4564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102995" y="4564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descr="QQ截图20200501183154"/>
          <p:cNvPicPr>
            <a:picLocks noChangeAspect="1"/>
          </p:cNvPicPr>
          <p:nvPr/>
        </p:nvPicPr>
        <p:blipFill>
          <a:blip r:embed="rId2"/>
          <a:stretch>
            <a:fillRect/>
          </a:stretch>
        </p:blipFill>
        <p:spPr>
          <a:xfrm>
            <a:off x="477520" y="305435"/>
            <a:ext cx="4213225" cy="2088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24910" y="318770"/>
            <a:ext cx="4537710" cy="583565"/>
          </a:xfrm>
          <a:prstGeom prst="rect">
            <a:avLst/>
          </a:prstGeom>
          <a:noFill/>
        </p:spPr>
        <p:txBody>
          <a:bodyPr wrap="square" rtlCol="0">
            <a:spAutoFit/>
          </a:bodyPr>
          <a:p>
            <a:r>
              <a:rPr lang="en-US" altLang="zh-CN" sz="3200"/>
              <a:t>3.</a:t>
            </a:r>
            <a:r>
              <a:rPr lang="zh-CN" altLang="en-US" sz="3200"/>
              <a:t>绘制一个三角形</a:t>
            </a:r>
            <a:endParaRPr lang="zh-CN" altLang="en-US" sz="3200"/>
          </a:p>
        </p:txBody>
      </p:sp>
      <p:sp>
        <p:nvSpPr>
          <p:cNvPr id="3" name="文本框 2"/>
          <p:cNvSpPr txBox="1"/>
          <p:nvPr/>
        </p:nvSpPr>
        <p:spPr>
          <a:xfrm>
            <a:off x="1187450" y="1325245"/>
            <a:ext cx="8616315" cy="2306955"/>
          </a:xfrm>
          <a:prstGeom prst="rect">
            <a:avLst/>
          </a:prstGeom>
          <a:noFill/>
        </p:spPr>
        <p:txBody>
          <a:bodyPr wrap="square" rtlCol="0">
            <a:spAutoFit/>
          </a:bodyPr>
          <a:p>
            <a:r>
              <a:rPr lang="zh-CN" altLang="en-US" sz="2400"/>
              <a:t>绘制三角形有很多种方法，在光栅化中，一般是用叉乘来实现</a:t>
            </a:r>
            <a:endParaRPr lang="zh-CN" altLang="en-US" sz="2400"/>
          </a:p>
          <a:p>
            <a:endParaRPr lang="zh-CN" altLang="en-US" sz="2400"/>
          </a:p>
          <a:p>
            <a:r>
              <a:rPr lang="zh-CN" altLang="en-US" sz="2400">
                <a:sym typeface="+mn-ea"/>
              </a:rPr>
              <a:t>叉乘（向量积）复习：</a:t>
            </a:r>
            <a:endParaRPr lang="zh-CN" altLang="en-US" sz="2400">
              <a:sym typeface="+mn-ea"/>
            </a:endParaRPr>
          </a:p>
          <a:p>
            <a:endParaRPr lang="zh-CN" altLang="en-US" sz="2400">
              <a:sym typeface="+mn-ea"/>
            </a:endParaRPr>
          </a:p>
          <a:p>
            <a:r>
              <a:rPr lang="zh-CN" altLang="en-US" sz="2400">
                <a:sym typeface="+mn-ea"/>
              </a:rPr>
              <a:t>计算方法</a:t>
            </a:r>
            <a:endParaRPr lang="zh-CN" altLang="en-US" sz="2400"/>
          </a:p>
          <a:p>
            <a:endParaRPr lang="zh-CN" altLang="en-US" sz="2400"/>
          </a:p>
        </p:txBody>
      </p:sp>
      <p:pic>
        <p:nvPicPr>
          <p:cNvPr id="5" name="图片 4" descr="QQ截图20200501194424"/>
          <p:cNvPicPr>
            <a:picLocks noChangeAspect="1"/>
          </p:cNvPicPr>
          <p:nvPr/>
        </p:nvPicPr>
        <p:blipFill>
          <a:blip r:embed="rId1"/>
          <a:stretch>
            <a:fillRect/>
          </a:stretch>
        </p:blipFill>
        <p:spPr>
          <a:xfrm>
            <a:off x="1187450" y="4005580"/>
            <a:ext cx="2635250" cy="2090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7870" y="521970"/>
            <a:ext cx="9269730" cy="645160"/>
          </a:xfrm>
          <a:prstGeom prst="rect">
            <a:avLst/>
          </a:prstGeom>
          <a:noFill/>
        </p:spPr>
        <p:txBody>
          <a:bodyPr wrap="square" rtlCol="0">
            <a:spAutoFit/>
          </a:bodyPr>
          <a:p>
            <a:r>
              <a:rPr lang="zh-CN" altLang="en-US"/>
              <a:t>向量积的几何意义：垂直于</a:t>
            </a:r>
            <a:r>
              <a:rPr lang="en-US" altLang="zh-CN"/>
              <a:t>ab</a:t>
            </a:r>
            <a:r>
              <a:rPr lang="zh-CN" altLang="en-US"/>
              <a:t>所在平面的向量，方向与</a:t>
            </a:r>
            <a:r>
              <a:rPr lang="en-US" altLang="zh-CN"/>
              <a:t>ab</a:t>
            </a:r>
            <a:r>
              <a:rPr lang="zh-CN" altLang="en-US"/>
              <a:t>顺序有关，遵循右手定则</a:t>
            </a:r>
            <a:endParaRPr lang="zh-CN" altLang="en-US"/>
          </a:p>
          <a:p>
            <a:endParaRPr lang="zh-CN" altLang="en-US"/>
          </a:p>
        </p:txBody>
      </p:sp>
      <p:pic>
        <p:nvPicPr>
          <p:cNvPr id="4" name="图片 3" descr="f3d3572c11dfa9ecc8f784b362d0f703908fc1bd"/>
          <p:cNvPicPr>
            <a:picLocks noChangeAspect="1"/>
          </p:cNvPicPr>
          <p:nvPr/>
        </p:nvPicPr>
        <p:blipFill>
          <a:blip r:embed="rId1"/>
          <a:stretch>
            <a:fillRect/>
          </a:stretch>
        </p:blipFill>
        <p:spPr>
          <a:xfrm>
            <a:off x="737870" y="1641475"/>
            <a:ext cx="1647825" cy="2095500"/>
          </a:xfrm>
          <a:prstGeom prst="rect">
            <a:avLst/>
          </a:prstGeom>
        </p:spPr>
      </p:pic>
      <p:sp>
        <p:nvSpPr>
          <p:cNvPr id="5" name="文本框 4"/>
          <p:cNvSpPr txBox="1"/>
          <p:nvPr/>
        </p:nvSpPr>
        <p:spPr>
          <a:xfrm>
            <a:off x="4655820" y="1950720"/>
            <a:ext cx="6208395" cy="1476375"/>
          </a:xfrm>
          <a:prstGeom prst="rect">
            <a:avLst/>
          </a:prstGeom>
          <a:noFill/>
        </p:spPr>
        <p:txBody>
          <a:bodyPr wrap="square" rtlCol="0">
            <a:spAutoFit/>
          </a:bodyPr>
          <a:p>
            <a:r>
              <a:rPr lang="zh-CN" altLang="en-US"/>
              <a:t>将二维向量看做</a:t>
            </a:r>
            <a:r>
              <a:rPr lang="en-US" altLang="zh-CN"/>
              <a:t>z</a:t>
            </a:r>
            <a:r>
              <a:rPr lang="zh-CN" altLang="en-US"/>
              <a:t>值为</a:t>
            </a:r>
            <a:r>
              <a:rPr lang="en-US" altLang="zh-CN"/>
              <a:t>0</a:t>
            </a:r>
            <a:r>
              <a:rPr lang="zh-CN" altLang="en-US"/>
              <a:t>的三维向量（</a:t>
            </a:r>
            <a:r>
              <a:rPr lang="en-US" altLang="zh-CN"/>
              <a:t>x1,y1,0</a:t>
            </a:r>
            <a:r>
              <a:rPr lang="zh-CN" altLang="en-US"/>
              <a:t>）和（</a:t>
            </a:r>
            <a:r>
              <a:rPr lang="en-US" altLang="zh-CN"/>
              <a:t>x2,y2,0)</a:t>
            </a:r>
            <a:endParaRPr lang="en-US" altLang="zh-CN"/>
          </a:p>
          <a:p>
            <a:endParaRPr lang="zh-CN" altLang="en-US"/>
          </a:p>
          <a:p>
            <a:r>
              <a:rPr lang="zh-CN" altLang="en-US"/>
              <a:t>两者进行运算得到向量（</a:t>
            </a:r>
            <a:r>
              <a:rPr lang="en-US" altLang="zh-CN"/>
              <a:t>0,0</a:t>
            </a:r>
            <a:r>
              <a:rPr lang="zh-CN" altLang="en-US"/>
              <a:t>，</a:t>
            </a:r>
            <a:r>
              <a:rPr lang="en-US" altLang="zh-CN"/>
              <a:t>x1*y2-x2*y1</a:t>
            </a:r>
            <a:r>
              <a:rPr lang="zh-CN" altLang="en-US"/>
              <a:t>）</a:t>
            </a:r>
            <a:endParaRPr lang="zh-CN" altLang="en-US"/>
          </a:p>
          <a:p>
            <a:endParaRPr lang="zh-CN" altLang="en-US"/>
          </a:p>
          <a:p>
            <a:r>
              <a:rPr lang="en-US" altLang="zh-CN"/>
              <a:t>z</a:t>
            </a:r>
            <a:r>
              <a:rPr lang="zh-CN" altLang="en-US"/>
              <a:t>值的正负代表沿屏幕向外还是沿屏幕向里</a:t>
            </a:r>
            <a:endParaRPr lang="zh-CN" altLang="en-US"/>
          </a:p>
        </p:txBody>
      </p:sp>
      <p:sp>
        <p:nvSpPr>
          <p:cNvPr id="6" name="文本框 5"/>
          <p:cNvSpPr txBox="1"/>
          <p:nvPr/>
        </p:nvSpPr>
        <p:spPr>
          <a:xfrm>
            <a:off x="737870" y="4996815"/>
            <a:ext cx="5598160" cy="368300"/>
          </a:xfrm>
          <a:prstGeom prst="rect">
            <a:avLst/>
          </a:prstGeom>
          <a:noFill/>
        </p:spPr>
        <p:txBody>
          <a:bodyPr wrap="square" rtlCol="0">
            <a:spAutoFit/>
          </a:bodyPr>
          <a:p>
            <a:r>
              <a:rPr lang="en-US" altLang="zh-CN"/>
              <a:t>z</a:t>
            </a:r>
            <a:r>
              <a:rPr lang="zh-CN" altLang="en-US"/>
              <a:t>值的数值意义：</a:t>
            </a:r>
            <a:r>
              <a:rPr lang="en-US" altLang="zh-CN"/>
              <a:t>ab</a:t>
            </a:r>
            <a:r>
              <a:rPr lang="zh-CN" altLang="en-US"/>
              <a:t>向量组成的平行四边形的面积</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72085" y="2130425"/>
          <a:ext cx="4789170" cy="3083560"/>
        </p:xfrm>
        <a:graphic>
          <a:graphicData uri="http://schemas.openxmlformats.org/drawingml/2006/table">
            <a:tbl>
              <a:tblPr firstRow="1" bandRow="1">
                <a:tableStyleId>{5C22544A-7EE6-4342-B048-85BDC9FD1C3A}</a:tableStyleId>
              </a:tblPr>
              <a:tblGrid>
                <a:gridCol w="532130"/>
                <a:gridCol w="532130"/>
                <a:gridCol w="532130"/>
                <a:gridCol w="532130"/>
                <a:gridCol w="532130"/>
                <a:gridCol w="532130"/>
                <a:gridCol w="532130"/>
                <a:gridCol w="532130"/>
                <a:gridCol w="532130"/>
              </a:tblGrid>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bl>
          </a:graphicData>
        </a:graphic>
      </p:graphicFrame>
      <p:cxnSp>
        <p:nvCxnSpPr>
          <p:cNvPr id="5" name="直接箭头连接符 4"/>
          <p:cNvCxnSpPr/>
          <p:nvPr/>
        </p:nvCxnSpPr>
        <p:spPr>
          <a:xfrm flipV="1">
            <a:off x="173355" y="5189220"/>
            <a:ext cx="51917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73355" y="961390"/>
            <a:ext cx="0" cy="424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67865" y="266763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57600" y="413258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74395" y="460375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939800" y="2698115"/>
            <a:ext cx="2783205" cy="1948180"/>
          </a:xfrm>
          <a:custGeom>
            <a:avLst/>
            <a:gdLst>
              <a:gd name="connisteX0" fmla="*/ 0 w 2783205"/>
              <a:gd name="connsiteY0" fmla="*/ 1948180 h 1948180"/>
              <a:gd name="connisteX1" fmla="*/ 1081405 w 2783205"/>
              <a:gd name="connsiteY1" fmla="*/ 0 h 1948180"/>
              <a:gd name="connisteX2" fmla="*/ 2783205 w 2783205"/>
              <a:gd name="connsiteY2" fmla="*/ 1466215 h 1948180"/>
              <a:gd name="connisteX3" fmla="*/ 0 w 2783205"/>
              <a:gd name="connsiteY3" fmla="*/ 1948180 h 1948180"/>
            </a:gdLst>
            <a:ahLst/>
            <a:cxnLst>
              <a:cxn ang="0">
                <a:pos x="connisteX0" y="connsiteY0"/>
              </a:cxn>
              <a:cxn ang="0">
                <a:pos x="connisteX1" y="connsiteY1"/>
              </a:cxn>
              <a:cxn ang="0">
                <a:pos x="connisteX2" y="connsiteY2"/>
              </a:cxn>
              <a:cxn ang="0">
                <a:pos x="connisteX3" y="connsiteY3"/>
              </a:cxn>
            </a:cxnLst>
            <a:rect l="l" t="t" r="r" b="b"/>
            <a:pathLst>
              <a:path w="2783205" h="1948180">
                <a:moveTo>
                  <a:pt x="0" y="1948180"/>
                </a:moveTo>
                <a:lnTo>
                  <a:pt x="1081405" y="0"/>
                </a:lnTo>
                <a:lnTo>
                  <a:pt x="2783205" y="1466215"/>
                </a:lnTo>
                <a:lnTo>
                  <a:pt x="0" y="194818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967865" y="380047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2108200" y="2900045"/>
            <a:ext cx="1465580" cy="1233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111250" y="4133850"/>
            <a:ext cx="2344420" cy="41719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196975" y="2934970"/>
            <a:ext cx="802640" cy="1487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
            <a:endCxn id="11" idx="0"/>
          </p:cNvCxnSpPr>
          <p:nvPr/>
        </p:nvCxnSpPr>
        <p:spPr>
          <a:xfrm>
            <a:off x="2032635" y="2807335"/>
            <a:ext cx="0" cy="10033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65655" y="2375535"/>
            <a:ext cx="770255" cy="368300"/>
          </a:xfrm>
          <a:prstGeom prst="rect">
            <a:avLst/>
          </a:prstGeom>
          <a:noFill/>
        </p:spPr>
        <p:txBody>
          <a:bodyPr wrap="square" rtlCol="0">
            <a:spAutoFit/>
          </a:bodyPr>
          <a:p>
            <a:r>
              <a:rPr lang="en-US" altLang="zh-CN"/>
              <a:t>A</a:t>
            </a:r>
            <a:endParaRPr lang="en-US" altLang="zh-CN"/>
          </a:p>
        </p:txBody>
      </p:sp>
      <p:sp>
        <p:nvSpPr>
          <p:cNvPr id="18" name="文本框 17"/>
          <p:cNvSpPr txBox="1"/>
          <p:nvPr/>
        </p:nvSpPr>
        <p:spPr>
          <a:xfrm>
            <a:off x="3787140" y="3930015"/>
            <a:ext cx="770255"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758190" y="4733290"/>
            <a:ext cx="770255" cy="368300"/>
          </a:xfrm>
          <a:prstGeom prst="rect">
            <a:avLst/>
          </a:prstGeom>
          <a:noFill/>
        </p:spPr>
        <p:txBody>
          <a:bodyPr wrap="square" rtlCol="0">
            <a:spAutoFit/>
          </a:bodyPr>
          <a:p>
            <a:r>
              <a:rPr lang="en-US" altLang="zh-CN"/>
              <a:t>C</a:t>
            </a:r>
            <a:endParaRPr lang="en-US" altLang="zh-CN"/>
          </a:p>
        </p:txBody>
      </p:sp>
      <p:sp>
        <p:nvSpPr>
          <p:cNvPr id="20" name="文本框 19"/>
          <p:cNvSpPr txBox="1"/>
          <p:nvPr/>
        </p:nvSpPr>
        <p:spPr>
          <a:xfrm>
            <a:off x="2108200" y="3681095"/>
            <a:ext cx="770255" cy="368300"/>
          </a:xfrm>
          <a:prstGeom prst="rect">
            <a:avLst/>
          </a:prstGeom>
          <a:noFill/>
        </p:spPr>
        <p:txBody>
          <a:bodyPr wrap="square" rtlCol="0">
            <a:spAutoFit/>
          </a:bodyPr>
          <a:p>
            <a:r>
              <a:rPr lang="en-US" altLang="zh-CN"/>
              <a:t>P</a:t>
            </a:r>
            <a:endParaRPr lang="en-US" altLang="zh-CN"/>
          </a:p>
        </p:txBody>
      </p:sp>
      <p:cxnSp>
        <p:nvCxnSpPr>
          <p:cNvPr id="21" name="直接箭头连接符 20"/>
          <p:cNvCxnSpPr>
            <a:endCxn id="22" idx="1"/>
          </p:cNvCxnSpPr>
          <p:nvPr/>
        </p:nvCxnSpPr>
        <p:spPr>
          <a:xfrm>
            <a:off x="2065655" y="2743835"/>
            <a:ext cx="1056005" cy="2965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102610" y="302133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37560" y="2934970"/>
            <a:ext cx="770255" cy="368300"/>
          </a:xfrm>
          <a:prstGeom prst="rect">
            <a:avLst/>
          </a:prstGeom>
          <a:noFill/>
        </p:spPr>
        <p:txBody>
          <a:bodyPr wrap="square" rtlCol="0">
            <a:spAutoFit/>
          </a:bodyPr>
          <a:p>
            <a:r>
              <a:rPr lang="en-US" altLang="zh-CN"/>
              <a:t>Q</a:t>
            </a:r>
            <a:endParaRPr lang="en-US" altLang="zh-CN"/>
          </a:p>
        </p:txBody>
      </p:sp>
      <p:sp>
        <p:nvSpPr>
          <p:cNvPr id="24" name="文本框 23"/>
          <p:cNvSpPr txBox="1"/>
          <p:nvPr/>
        </p:nvSpPr>
        <p:spPr>
          <a:xfrm>
            <a:off x="6165215" y="1017270"/>
            <a:ext cx="5266055" cy="5262245"/>
          </a:xfrm>
          <a:prstGeom prst="rect">
            <a:avLst/>
          </a:prstGeom>
          <a:noFill/>
        </p:spPr>
        <p:txBody>
          <a:bodyPr wrap="square" rtlCol="0">
            <a:spAutoFit/>
          </a:bodyPr>
          <a:p>
            <a:r>
              <a:rPr lang="zh-CN" altLang="en-US" sz="2400"/>
              <a:t>如果</a:t>
            </a:r>
            <a:r>
              <a:rPr lang="en-US" altLang="zh-CN" sz="2400"/>
              <a:t>P</a:t>
            </a:r>
            <a:r>
              <a:rPr lang="zh-CN" altLang="en-US" sz="2400"/>
              <a:t>在任一</a:t>
            </a:r>
            <a:r>
              <a:rPr lang="en-US" altLang="zh-CN" sz="2400"/>
              <a:t>AB</a:t>
            </a:r>
            <a:r>
              <a:rPr lang="zh-CN" altLang="en-US" sz="2400"/>
              <a:t>、</a:t>
            </a:r>
            <a:r>
              <a:rPr lang="en-US" altLang="zh-CN" sz="2400"/>
              <a:t>BC</a:t>
            </a:r>
            <a:r>
              <a:rPr lang="zh-CN" altLang="en-US" sz="2400"/>
              <a:t>、</a:t>
            </a:r>
            <a:r>
              <a:rPr lang="en-US" altLang="zh-CN" sz="2400"/>
              <a:t>CA</a:t>
            </a:r>
            <a:r>
              <a:rPr lang="zh-CN" altLang="en-US" sz="2400"/>
              <a:t>向量的左侧，则</a:t>
            </a:r>
            <a:r>
              <a:rPr lang="en-US" altLang="zh-CN" sz="2400"/>
              <a:t>P</a:t>
            </a:r>
            <a:r>
              <a:rPr lang="zh-CN" altLang="en-US" sz="2400"/>
              <a:t>点位于三角形内部</a:t>
            </a:r>
            <a:endParaRPr lang="zh-CN" altLang="en-US" sz="2400"/>
          </a:p>
          <a:p>
            <a:endParaRPr lang="zh-CN" altLang="en-US" sz="2400"/>
          </a:p>
          <a:p>
            <a:r>
              <a:rPr lang="zh-CN" altLang="en-US" sz="2400"/>
              <a:t>如何判断左侧？</a:t>
            </a:r>
            <a:endParaRPr lang="zh-CN" altLang="en-US" sz="2400"/>
          </a:p>
          <a:p>
            <a:endParaRPr lang="zh-CN" altLang="en-US" sz="2400"/>
          </a:p>
          <a:p>
            <a:r>
              <a:rPr lang="en-US" altLang="zh-CN" sz="2400"/>
              <a:t>AP</a:t>
            </a:r>
            <a:r>
              <a:rPr lang="zh-CN" altLang="en-US" sz="2400"/>
              <a:t>和</a:t>
            </a:r>
            <a:r>
              <a:rPr lang="en-US" altLang="zh-CN" sz="2400"/>
              <a:t>AB</a:t>
            </a:r>
            <a:r>
              <a:rPr lang="zh-CN" altLang="en-US" sz="2400"/>
              <a:t>进行向量积运算，如果结果的</a:t>
            </a:r>
            <a:r>
              <a:rPr lang="en-US" altLang="zh-CN" sz="2400"/>
              <a:t>z</a:t>
            </a:r>
            <a:r>
              <a:rPr lang="zh-CN" altLang="en-US" sz="2400"/>
              <a:t>值大于</a:t>
            </a:r>
            <a:r>
              <a:rPr lang="en-US" altLang="zh-CN" sz="2400"/>
              <a:t>0</a:t>
            </a:r>
            <a:r>
              <a:rPr lang="zh-CN" altLang="en-US" sz="2400"/>
              <a:t>，则位于</a:t>
            </a:r>
            <a:r>
              <a:rPr lang="en-US" altLang="zh-CN" sz="2400"/>
              <a:t>AB</a:t>
            </a:r>
            <a:r>
              <a:rPr lang="zh-CN" altLang="en-US" sz="2400"/>
              <a:t>的左侧，反之，位于</a:t>
            </a:r>
            <a:r>
              <a:rPr lang="en-US" altLang="zh-CN" sz="2400"/>
              <a:t>AB</a:t>
            </a:r>
            <a:r>
              <a:rPr lang="zh-CN" altLang="en-US" sz="2400"/>
              <a:t>的右侧，如</a:t>
            </a:r>
            <a:r>
              <a:rPr lang="en-US" altLang="zh-CN" sz="2400"/>
              <a:t>Q</a:t>
            </a:r>
            <a:r>
              <a:rPr lang="zh-CN" altLang="en-US" sz="2400"/>
              <a:t>。</a:t>
            </a:r>
            <a:endParaRPr lang="zh-CN" altLang="en-US" sz="2400"/>
          </a:p>
          <a:p>
            <a:endParaRPr lang="zh-CN" altLang="en-US" sz="2400"/>
          </a:p>
          <a:p>
            <a:r>
              <a:rPr lang="zh-CN" altLang="en-US" sz="2400"/>
              <a:t>和三条边分别进行上述运算，如果都大于</a:t>
            </a:r>
            <a:r>
              <a:rPr lang="en-US" altLang="zh-CN" sz="2400"/>
              <a:t>0</a:t>
            </a:r>
            <a:r>
              <a:rPr lang="zh-CN" altLang="en-US" sz="2400"/>
              <a:t>，则在三角形内部。</a:t>
            </a:r>
            <a:endParaRPr lang="zh-CN" altLang="en-US" sz="2400"/>
          </a:p>
          <a:p>
            <a:endParaRPr lang="zh-CN" altLang="en-US" sz="2400"/>
          </a:p>
          <a:p>
            <a:r>
              <a:rPr lang="zh-CN" altLang="en-US" sz="2400"/>
              <a:t>注意：这里的</a:t>
            </a:r>
            <a:r>
              <a:rPr lang="en-US" altLang="zh-CN" sz="2400"/>
              <a:t>ABC</a:t>
            </a:r>
            <a:r>
              <a:rPr lang="zh-CN" altLang="en-US" sz="2400"/>
              <a:t>是顺时针排列，如果是逆时针则判断条件应为小于</a:t>
            </a:r>
            <a:r>
              <a:rPr lang="en-US" altLang="zh-CN" sz="2400"/>
              <a:t>0</a:t>
            </a:r>
            <a:endParaRPr lang="en-US" alt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090" y="1229360"/>
            <a:ext cx="7118350" cy="4399915"/>
          </a:xfrm>
          <a:prstGeom prst="rect">
            <a:avLst/>
          </a:prstGeom>
          <a:noFill/>
        </p:spPr>
        <p:txBody>
          <a:bodyPr wrap="square" rtlCol="0" anchor="t">
            <a:spAutoFit/>
          </a:bodyPr>
          <a:p>
            <a:r>
              <a:rPr lang="zh-CN" altLang="en-US" sz="2000"/>
              <a:t>//三维向量结构体</a:t>
            </a:r>
            <a:endParaRPr lang="zh-CN" altLang="en-US" sz="2000"/>
          </a:p>
          <a:p>
            <a:r>
              <a:rPr lang="zh-CN" altLang="en-US" sz="2000"/>
              <a:t>struct Vector3 {</a:t>
            </a:r>
            <a:endParaRPr lang="zh-CN" altLang="en-US" sz="2000"/>
          </a:p>
          <a:p>
            <a:r>
              <a:rPr lang="zh-CN" altLang="en-US" sz="2000"/>
              <a:t>	float x, y, z;</a:t>
            </a:r>
            <a:endParaRPr lang="zh-CN" altLang="en-US" sz="2000"/>
          </a:p>
          <a:p>
            <a:r>
              <a:rPr lang="zh-CN" altLang="en-US" sz="2000"/>
              <a:t>	Vector3(float x0,float y0,float z0):x(x0),y(y0),z(z0) {};</a:t>
            </a:r>
            <a:endParaRPr lang="zh-CN" altLang="en-US" sz="2000"/>
          </a:p>
          <a:p>
            <a:r>
              <a:rPr lang="zh-CN" altLang="en-US" sz="2000"/>
              <a:t>	Vector3() { x = 0; y = 0; z = 0; };</a:t>
            </a:r>
            <a:endParaRPr lang="zh-CN" altLang="en-US" sz="2000"/>
          </a:p>
          <a:p>
            <a:r>
              <a:rPr lang="zh-CN" altLang="en-US" sz="2000"/>
              <a:t>	Vector3 operator*(float temp)</a:t>
            </a:r>
            <a:endParaRPr lang="zh-CN" altLang="en-US" sz="2000"/>
          </a:p>
          <a:p>
            <a:r>
              <a:rPr lang="zh-CN" altLang="en-US" sz="2000"/>
              <a:t>	{</a:t>
            </a:r>
            <a:endParaRPr lang="zh-CN" altLang="en-US" sz="2000"/>
          </a:p>
          <a:p>
            <a:r>
              <a:rPr lang="zh-CN" altLang="en-US" sz="2000"/>
              <a:t>		return Vector3(x*temp, y*temp, z*temp);</a:t>
            </a:r>
            <a:endParaRPr lang="zh-CN" altLang="en-US" sz="2000"/>
          </a:p>
          <a:p>
            <a:r>
              <a:rPr lang="zh-CN" altLang="en-US" sz="2000"/>
              <a:t>	}</a:t>
            </a:r>
            <a:endParaRPr lang="zh-CN" altLang="en-US" sz="2000"/>
          </a:p>
          <a:p>
            <a:r>
              <a:rPr lang="zh-CN" altLang="en-US" sz="2000"/>
              <a:t>	Vector3 operator+(Vector3 temp)</a:t>
            </a:r>
            <a:endParaRPr lang="zh-CN" altLang="en-US" sz="2000"/>
          </a:p>
          <a:p>
            <a:r>
              <a:rPr lang="zh-CN" altLang="en-US" sz="2000"/>
              <a:t>	{</a:t>
            </a:r>
            <a:endParaRPr lang="zh-CN" altLang="en-US" sz="2000"/>
          </a:p>
          <a:p>
            <a:r>
              <a:rPr lang="zh-CN" altLang="en-US" sz="2000"/>
              <a:t>		return Vector3(temp.x + x, temp.y + y, temp.z + z);</a:t>
            </a:r>
            <a:endParaRPr lang="zh-CN" altLang="en-US" sz="2000"/>
          </a:p>
          <a:p>
            <a:r>
              <a:rPr lang="zh-CN" altLang="en-US" sz="2000"/>
              <a:t>	}</a:t>
            </a:r>
            <a:endParaRPr lang="zh-CN" altLang="en-US" sz="2000"/>
          </a:p>
          <a:p>
            <a:r>
              <a:rPr lang="zh-CN" altLang="en-US" sz="2000"/>
              <a:t>};</a:t>
            </a:r>
            <a:endParaRPr lang="zh-CN" altLang="en-US" sz="2000"/>
          </a:p>
        </p:txBody>
      </p:sp>
      <p:sp>
        <p:nvSpPr>
          <p:cNvPr id="3" name="文本框 2"/>
          <p:cNvSpPr txBox="1"/>
          <p:nvPr/>
        </p:nvSpPr>
        <p:spPr>
          <a:xfrm>
            <a:off x="7803515" y="2599055"/>
            <a:ext cx="3596640" cy="2030095"/>
          </a:xfrm>
          <a:prstGeom prst="rect">
            <a:avLst/>
          </a:prstGeom>
          <a:noFill/>
        </p:spPr>
        <p:txBody>
          <a:bodyPr wrap="square" rtlCol="0">
            <a:spAutoFit/>
          </a:bodyPr>
          <a:p>
            <a:r>
              <a:rPr lang="zh-CN" altLang="en-US"/>
              <a:t>要进行向量运算，我们应该先定义向量。</a:t>
            </a:r>
            <a:endParaRPr lang="zh-CN" altLang="en-US"/>
          </a:p>
          <a:p>
            <a:endParaRPr lang="zh-CN" altLang="en-US"/>
          </a:p>
          <a:p>
            <a:r>
              <a:rPr lang="zh-CN" altLang="en-US"/>
              <a:t>这里我们定义三维向量由</a:t>
            </a:r>
            <a:r>
              <a:rPr lang="en-US" altLang="zh-CN"/>
              <a:t>x</a:t>
            </a:r>
            <a:r>
              <a:rPr lang="zh-CN" altLang="en-US"/>
              <a:t>，</a:t>
            </a:r>
            <a:r>
              <a:rPr lang="en-US" altLang="zh-CN"/>
              <a:t>y,z</a:t>
            </a:r>
            <a:r>
              <a:rPr lang="zh-CN" altLang="en-US"/>
              <a:t>组成，并重载乘法和加法运算符，一个是向量乘以一个浮点数，另一个是向量加法</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7355" y="299085"/>
            <a:ext cx="6553200" cy="3476625"/>
          </a:xfrm>
          <a:prstGeom prst="rect">
            <a:avLst/>
          </a:prstGeom>
          <a:noFill/>
        </p:spPr>
        <p:txBody>
          <a:bodyPr wrap="square" rtlCol="0" anchor="t">
            <a:spAutoFit/>
          </a:bodyPr>
          <a:p>
            <a:r>
              <a:rPr lang="zh-CN" altLang="en-US" sz="2000"/>
              <a:t>//向量减法</a:t>
            </a:r>
            <a:endParaRPr lang="zh-CN" altLang="en-US" sz="2000"/>
          </a:p>
          <a:p>
            <a:r>
              <a:rPr lang="zh-CN" altLang="en-US" sz="2000"/>
              <a:t>Vector3 sub(const Vector3 &amp;A,const Vector3 &amp;B)</a:t>
            </a:r>
            <a:endParaRPr lang="zh-CN" altLang="en-US" sz="2000"/>
          </a:p>
          <a:p>
            <a:r>
              <a:rPr lang="zh-CN" altLang="en-US" sz="2000"/>
              <a:t>{</a:t>
            </a:r>
            <a:endParaRPr lang="zh-CN" altLang="en-US" sz="2000"/>
          </a:p>
          <a:p>
            <a:r>
              <a:rPr lang="zh-CN" altLang="en-US" sz="2000"/>
              <a:t>	return Vector3(A.x-B.x, A.y-B.y, A.z-B.z);</a:t>
            </a:r>
            <a:endParaRPr lang="zh-CN" altLang="en-US" sz="2000"/>
          </a:p>
          <a:p>
            <a:r>
              <a:rPr lang="zh-CN" altLang="en-US" sz="2000"/>
              <a:t>}</a:t>
            </a:r>
            <a:endParaRPr lang="zh-CN" altLang="en-US" sz="2000"/>
          </a:p>
          <a:p>
            <a:r>
              <a:rPr lang="zh-CN" altLang="en-US" sz="2000"/>
              <a:t>//叉乘运算</a:t>
            </a:r>
            <a:endParaRPr lang="zh-CN" altLang="en-US" sz="2000"/>
          </a:p>
          <a:p>
            <a:r>
              <a:rPr lang="zh-CN" altLang="en-US" sz="2000"/>
              <a:t>Vector3 Cross(const Vector3 &amp;A,const Vector3 &amp;B)</a:t>
            </a:r>
            <a:endParaRPr lang="zh-CN" altLang="en-US" sz="2000"/>
          </a:p>
          <a:p>
            <a:r>
              <a:rPr lang="zh-CN" altLang="en-US" sz="2000"/>
              <a:t>{</a:t>
            </a:r>
            <a:endParaRPr lang="zh-CN" altLang="en-US" sz="2000"/>
          </a:p>
          <a:p>
            <a:r>
              <a:rPr lang="zh-CN" altLang="en-US" sz="2000"/>
              <a:t>	return Vector3(A.y*B.z - A.z*B.y, A.z*B.x - A.x*B.z, A.x*B.y - A.y*B.x);</a:t>
            </a:r>
            <a:endParaRPr lang="zh-CN" altLang="en-US" sz="2000"/>
          </a:p>
          <a:p>
            <a:r>
              <a:rPr lang="zh-CN" altLang="en-US" sz="2000"/>
              <a:t>}</a:t>
            </a:r>
            <a:endParaRPr lang="zh-CN" altLang="en-US" sz="2000"/>
          </a:p>
        </p:txBody>
      </p:sp>
      <p:sp>
        <p:nvSpPr>
          <p:cNvPr id="3" name="文本框 2"/>
          <p:cNvSpPr txBox="1"/>
          <p:nvPr/>
        </p:nvSpPr>
        <p:spPr>
          <a:xfrm>
            <a:off x="6078220" y="4823460"/>
            <a:ext cx="5718810" cy="922020"/>
          </a:xfrm>
          <a:prstGeom prst="rect">
            <a:avLst/>
          </a:prstGeom>
          <a:noFill/>
        </p:spPr>
        <p:txBody>
          <a:bodyPr wrap="square" rtlCol="0" anchor="t">
            <a:spAutoFit/>
          </a:bodyPr>
          <a:p>
            <a:r>
              <a:rPr lang="zh-CN" altLang="en-US"/>
              <a:t>	Vector3 vertPosA(0, 0, 0);</a:t>
            </a:r>
            <a:endParaRPr lang="zh-CN" altLang="en-US"/>
          </a:p>
          <a:p>
            <a:r>
              <a:rPr lang="zh-CN" altLang="en-US"/>
              <a:t>	Vector3 vertPosB(imageWidth/2, imageHeight, 0);</a:t>
            </a:r>
            <a:endParaRPr lang="zh-CN" altLang="en-US"/>
          </a:p>
          <a:p>
            <a:r>
              <a:rPr lang="zh-CN" altLang="en-US"/>
              <a:t>	Vector3 vertPosC(imageWidth, 0, 0);</a:t>
            </a:r>
            <a:endParaRPr lang="zh-CN" altLang="en-US"/>
          </a:p>
        </p:txBody>
      </p:sp>
      <p:sp>
        <p:nvSpPr>
          <p:cNvPr id="4" name="文本框 3"/>
          <p:cNvSpPr txBox="1"/>
          <p:nvPr/>
        </p:nvSpPr>
        <p:spPr>
          <a:xfrm>
            <a:off x="6980555" y="4017010"/>
            <a:ext cx="4581525" cy="368300"/>
          </a:xfrm>
          <a:prstGeom prst="rect">
            <a:avLst/>
          </a:prstGeom>
          <a:noFill/>
        </p:spPr>
        <p:txBody>
          <a:bodyPr wrap="square" rtlCol="0">
            <a:spAutoFit/>
          </a:bodyPr>
          <a:p>
            <a:r>
              <a:rPr lang="zh-CN" altLang="en-US"/>
              <a:t>定义三个顶点的位置</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50495" y="1990725"/>
          <a:ext cx="4789170" cy="3083560"/>
        </p:xfrm>
        <a:graphic>
          <a:graphicData uri="http://schemas.openxmlformats.org/drawingml/2006/table">
            <a:tbl>
              <a:tblPr firstRow="1" bandRow="1">
                <a:tableStyleId>{5C22544A-7EE6-4342-B048-85BDC9FD1C3A}</a:tableStyleId>
              </a:tblPr>
              <a:tblGrid>
                <a:gridCol w="532130"/>
                <a:gridCol w="532130"/>
                <a:gridCol w="532130"/>
                <a:gridCol w="532130"/>
                <a:gridCol w="532130"/>
                <a:gridCol w="532130"/>
                <a:gridCol w="532130"/>
                <a:gridCol w="532130"/>
                <a:gridCol w="532130"/>
              </a:tblGrid>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bl>
          </a:graphicData>
        </a:graphic>
      </p:graphicFrame>
      <p:cxnSp>
        <p:nvCxnSpPr>
          <p:cNvPr id="5" name="直接箭头连接符 4"/>
          <p:cNvCxnSpPr/>
          <p:nvPr/>
        </p:nvCxnSpPr>
        <p:spPr>
          <a:xfrm flipV="1">
            <a:off x="151765" y="5049520"/>
            <a:ext cx="51917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51765" y="821690"/>
            <a:ext cx="0" cy="424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46275" y="252793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36010" y="399288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52805" y="446405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918210" y="2558415"/>
            <a:ext cx="2783205" cy="1948180"/>
          </a:xfrm>
          <a:custGeom>
            <a:avLst/>
            <a:gdLst>
              <a:gd name="connisteX0" fmla="*/ 0 w 2783205"/>
              <a:gd name="connsiteY0" fmla="*/ 1948180 h 1948180"/>
              <a:gd name="connisteX1" fmla="*/ 1081405 w 2783205"/>
              <a:gd name="connsiteY1" fmla="*/ 0 h 1948180"/>
              <a:gd name="connisteX2" fmla="*/ 2783205 w 2783205"/>
              <a:gd name="connsiteY2" fmla="*/ 1466215 h 1948180"/>
              <a:gd name="connisteX3" fmla="*/ 0 w 2783205"/>
              <a:gd name="connsiteY3" fmla="*/ 1948180 h 1948180"/>
            </a:gdLst>
            <a:ahLst/>
            <a:cxnLst>
              <a:cxn ang="0">
                <a:pos x="connisteX0" y="connsiteY0"/>
              </a:cxn>
              <a:cxn ang="0">
                <a:pos x="connisteX1" y="connsiteY1"/>
              </a:cxn>
              <a:cxn ang="0">
                <a:pos x="connisteX2" y="connsiteY2"/>
              </a:cxn>
              <a:cxn ang="0">
                <a:pos x="connisteX3" y="connsiteY3"/>
              </a:cxn>
            </a:cxnLst>
            <a:rect l="l" t="t" r="r" b="b"/>
            <a:pathLst>
              <a:path w="2783205" h="1948180">
                <a:moveTo>
                  <a:pt x="0" y="1948180"/>
                </a:moveTo>
                <a:lnTo>
                  <a:pt x="1081405" y="0"/>
                </a:lnTo>
                <a:lnTo>
                  <a:pt x="2783205" y="1466215"/>
                </a:lnTo>
                <a:lnTo>
                  <a:pt x="0" y="194818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946275" y="366077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2086610" y="2760345"/>
            <a:ext cx="1465580" cy="1233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089660" y="3994150"/>
            <a:ext cx="2344420" cy="41719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175385" y="2795270"/>
            <a:ext cx="802640" cy="1487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
            <a:endCxn id="11" idx="0"/>
          </p:cNvCxnSpPr>
          <p:nvPr/>
        </p:nvCxnSpPr>
        <p:spPr>
          <a:xfrm>
            <a:off x="2011045" y="2667635"/>
            <a:ext cx="0" cy="10033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44065" y="2235835"/>
            <a:ext cx="770255" cy="368300"/>
          </a:xfrm>
          <a:prstGeom prst="rect">
            <a:avLst/>
          </a:prstGeom>
          <a:noFill/>
        </p:spPr>
        <p:txBody>
          <a:bodyPr wrap="square" rtlCol="0">
            <a:spAutoFit/>
          </a:bodyPr>
          <a:p>
            <a:r>
              <a:rPr lang="en-US" altLang="zh-CN"/>
              <a:t>A</a:t>
            </a:r>
            <a:endParaRPr lang="en-US" altLang="zh-CN"/>
          </a:p>
        </p:txBody>
      </p:sp>
      <p:sp>
        <p:nvSpPr>
          <p:cNvPr id="18" name="文本框 17"/>
          <p:cNvSpPr txBox="1"/>
          <p:nvPr/>
        </p:nvSpPr>
        <p:spPr>
          <a:xfrm>
            <a:off x="3765550" y="3790315"/>
            <a:ext cx="770255"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736600" y="4593590"/>
            <a:ext cx="770255" cy="368300"/>
          </a:xfrm>
          <a:prstGeom prst="rect">
            <a:avLst/>
          </a:prstGeom>
          <a:noFill/>
        </p:spPr>
        <p:txBody>
          <a:bodyPr wrap="square" rtlCol="0">
            <a:spAutoFit/>
          </a:bodyPr>
          <a:p>
            <a:r>
              <a:rPr lang="en-US" altLang="zh-CN"/>
              <a:t>C</a:t>
            </a:r>
            <a:endParaRPr lang="en-US" altLang="zh-CN"/>
          </a:p>
        </p:txBody>
      </p:sp>
      <p:sp>
        <p:nvSpPr>
          <p:cNvPr id="20" name="文本框 19"/>
          <p:cNvSpPr txBox="1"/>
          <p:nvPr/>
        </p:nvSpPr>
        <p:spPr>
          <a:xfrm>
            <a:off x="2086610" y="3541395"/>
            <a:ext cx="770255" cy="368300"/>
          </a:xfrm>
          <a:prstGeom prst="rect">
            <a:avLst/>
          </a:prstGeom>
          <a:noFill/>
        </p:spPr>
        <p:txBody>
          <a:bodyPr wrap="square" rtlCol="0">
            <a:spAutoFit/>
          </a:bodyPr>
          <a:p>
            <a:r>
              <a:rPr lang="en-US" altLang="zh-CN"/>
              <a:t>P</a:t>
            </a:r>
            <a:endParaRPr lang="en-US" altLang="zh-CN"/>
          </a:p>
        </p:txBody>
      </p:sp>
      <p:cxnSp>
        <p:nvCxnSpPr>
          <p:cNvPr id="21" name="直接箭头连接符 20"/>
          <p:cNvCxnSpPr>
            <a:endCxn id="22" idx="1"/>
          </p:cNvCxnSpPr>
          <p:nvPr/>
        </p:nvCxnSpPr>
        <p:spPr>
          <a:xfrm>
            <a:off x="2044065" y="2604135"/>
            <a:ext cx="1056005" cy="2965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081020" y="288163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15970" y="2795270"/>
            <a:ext cx="770255" cy="368300"/>
          </a:xfrm>
          <a:prstGeom prst="rect">
            <a:avLst/>
          </a:prstGeom>
          <a:noFill/>
        </p:spPr>
        <p:txBody>
          <a:bodyPr wrap="square" rtlCol="0">
            <a:spAutoFit/>
          </a:bodyPr>
          <a:p>
            <a:r>
              <a:rPr lang="en-US" altLang="zh-CN"/>
              <a:t>Q</a:t>
            </a:r>
            <a:endParaRPr lang="en-US" altLang="zh-CN"/>
          </a:p>
        </p:txBody>
      </p:sp>
      <p:sp>
        <p:nvSpPr>
          <p:cNvPr id="2" name="文本框 1"/>
          <p:cNvSpPr txBox="1"/>
          <p:nvPr/>
        </p:nvSpPr>
        <p:spPr>
          <a:xfrm>
            <a:off x="6614795" y="1426845"/>
            <a:ext cx="4623435" cy="2245360"/>
          </a:xfrm>
          <a:prstGeom prst="rect">
            <a:avLst/>
          </a:prstGeom>
          <a:noFill/>
        </p:spPr>
        <p:txBody>
          <a:bodyPr wrap="square" rtlCol="0">
            <a:spAutoFit/>
          </a:bodyPr>
          <a:p>
            <a:r>
              <a:rPr lang="zh-CN" altLang="en-US" sz="2000"/>
              <a:t>float EdgeFunction(const Vector3 &amp;A,const Vector3 &amp;B,const Vector3 &amp;P)</a:t>
            </a:r>
            <a:endParaRPr lang="zh-CN" altLang="en-US" sz="2000"/>
          </a:p>
          <a:p>
            <a:r>
              <a:rPr lang="zh-CN" altLang="en-US" sz="2000"/>
              <a:t>{</a:t>
            </a:r>
            <a:endParaRPr lang="zh-CN" altLang="en-US" sz="2000"/>
          </a:p>
          <a:p>
            <a:r>
              <a:rPr lang="zh-CN" altLang="en-US" sz="2000"/>
              <a:t>	Vector3 vec1 = sub(B, A);</a:t>
            </a:r>
            <a:endParaRPr lang="zh-CN" altLang="en-US" sz="2000"/>
          </a:p>
          <a:p>
            <a:r>
              <a:rPr lang="zh-CN" altLang="en-US" sz="2000"/>
              <a:t>	Vector3 vec2 = sub(P, A);</a:t>
            </a:r>
            <a:endParaRPr lang="zh-CN" altLang="en-US" sz="2000"/>
          </a:p>
          <a:p>
            <a:r>
              <a:rPr lang="zh-CN" altLang="en-US" sz="2000"/>
              <a:t>	return Cross(vec2, vec1).z;</a:t>
            </a:r>
            <a:endParaRPr lang="zh-CN" altLang="en-US" sz="2000"/>
          </a:p>
          <a:p>
            <a:r>
              <a:rPr lang="zh-CN" altLang="en-US" sz="2000"/>
              <a:t>}</a:t>
            </a:r>
            <a:endParaRPr lang="zh-CN" altLang="en-US" sz="2000"/>
          </a:p>
        </p:txBody>
      </p:sp>
      <p:sp>
        <p:nvSpPr>
          <p:cNvPr id="3" name="文本框 2"/>
          <p:cNvSpPr txBox="1"/>
          <p:nvPr/>
        </p:nvSpPr>
        <p:spPr>
          <a:xfrm>
            <a:off x="6480810" y="4464685"/>
            <a:ext cx="4891405" cy="1322070"/>
          </a:xfrm>
          <a:prstGeom prst="rect">
            <a:avLst/>
          </a:prstGeom>
          <a:noFill/>
        </p:spPr>
        <p:txBody>
          <a:bodyPr wrap="square" rtlCol="0">
            <a:spAutoFit/>
          </a:bodyPr>
          <a:p>
            <a:r>
              <a:rPr lang="zh-CN" altLang="en-US" sz="2000"/>
              <a:t>判断</a:t>
            </a:r>
            <a:r>
              <a:rPr lang="en-US" altLang="zh-CN" sz="2000"/>
              <a:t>P</a:t>
            </a:r>
            <a:r>
              <a:rPr lang="zh-CN" altLang="en-US" sz="2000"/>
              <a:t>在</a:t>
            </a:r>
            <a:r>
              <a:rPr lang="en-US" altLang="zh-CN" sz="2000"/>
              <a:t>AB</a:t>
            </a:r>
            <a:r>
              <a:rPr lang="zh-CN" altLang="en-US" sz="2000"/>
              <a:t>的左侧还是右侧，输入为</a:t>
            </a:r>
            <a:r>
              <a:rPr lang="en-US" altLang="zh-CN" sz="2000"/>
              <a:t>z</a:t>
            </a:r>
            <a:r>
              <a:rPr lang="zh-CN" altLang="en-US" sz="2000"/>
              <a:t>值为</a:t>
            </a:r>
            <a:r>
              <a:rPr lang="en-US" altLang="zh-CN" sz="2000"/>
              <a:t>0</a:t>
            </a:r>
            <a:r>
              <a:rPr lang="zh-CN" altLang="en-US" sz="2000"/>
              <a:t>的三个个点</a:t>
            </a:r>
            <a:r>
              <a:rPr lang="en-US" altLang="zh-CN" sz="2000"/>
              <a:t>A</a:t>
            </a:r>
            <a:r>
              <a:rPr lang="zh-CN" altLang="en-US" sz="2000"/>
              <a:t>、</a:t>
            </a:r>
            <a:r>
              <a:rPr lang="en-US" altLang="zh-CN" sz="2000"/>
              <a:t>B</a:t>
            </a:r>
            <a:r>
              <a:rPr lang="zh-CN" altLang="en-US" sz="2000"/>
              <a:t>和</a:t>
            </a:r>
            <a:r>
              <a:rPr lang="en-US" altLang="zh-CN" sz="2000"/>
              <a:t>P</a:t>
            </a:r>
            <a:r>
              <a:rPr lang="zh-CN" altLang="en-US" sz="2000"/>
              <a:t>。向量</a:t>
            </a:r>
            <a:r>
              <a:rPr lang="en-US" altLang="zh-CN" sz="2000"/>
              <a:t>1</a:t>
            </a:r>
            <a:r>
              <a:rPr lang="zh-CN" altLang="en-US" sz="2000"/>
              <a:t>为</a:t>
            </a:r>
            <a:r>
              <a:rPr lang="en-US" altLang="zh-CN" sz="2000"/>
              <a:t>AP</a:t>
            </a:r>
            <a:r>
              <a:rPr lang="zh-CN" altLang="en-US" sz="2000"/>
              <a:t>，向量</a:t>
            </a:r>
            <a:r>
              <a:rPr lang="en-US" altLang="zh-CN" sz="2000"/>
              <a:t>2</a:t>
            </a:r>
            <a:r>
              <a:rPr lang="zh-CN" altLang="en-US" sz="2000"/>
              <a:t>为</a:t>
            </a:r>
            <a:r>
              <a:rPr lang="en-US" altLang="zh-CN" sz="2000"/>
              <a:t>AB</a:t>
            </a:r>
            <a:r>
              <a:rPr lang="zh-CN" altLang="en-US" sz="2000"/>
              <a:t>，计算他们叉乘后得到的</a:t>
            </a:r>
            <a:r>
              <a:rPr lang="en-US" altLang="zh-CN" sz="2000"/>
              <a:t>z</a:t>
            </a:r>
            <a:r>
              <a:rPr lang="zh-CN" altLang="en-US" sz="2000"/>
              <a:t>值，如果大于</a:t>
            </a:r>
            <a:r>
              <a:rPr lang="en-US" altLang="zh-CN" sz="2000"/>
              <a:t>0</a:t>
            </a:r>
            <a:r>
              <a:rPr lang="zh-CN" altLang="en-US" sz="2000"/>
              <a:t>，则在左侧</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72990" y="549910"/>
            <a:ext cx="9315450" cy="5631180"/>
          </a:xfrm>
          <a:prstGeom prst="rect">
            <a:avLst/>
          </a:prstGeom>
          <a:noFill/>
        </p:spPr>
        <p:txBody>
          <a:bodyPr wrap="square" rtlCol="0" anchor="t">
            <a:spAutoFit/>
          </a:bodyPr>
          <a:p>
            <a:r>
              <a:rPr lang="zh-CN" altLang="en-US"/>
              <a:t>for(int i=0;i&lt;imageWidth;i++)</a:t>
            </a:r>
            <a:endParaRPr lang="zh-CN" altLang="en-US"/>
          </a:p>
          <a:p>
            <a:r>
              <a:rPr lang="zh-CN" altLang="en-US"/>
              <a:t>{</a:t>
            </a:r>
            <a:endParaRPr lang="zh-CN" altLang="en-US"/>
          </a:p>
          <a:p>
            <a:r>
              <a:rPr lang="zh-CN" altLang="en-US"/>
              <a:t>	for(int j=0;j&lt;imageHeight;j++)</a:t>
            </a:r>
            <a:endParaRPr lang="zh-CN" altLang="en-US"/>
          </a:p>
          <a:p>
            <a:r>
              <a:rPr lang="zh-CN" altLang="en-US"/>
              <a:t>	{			</a:t>
            </a:r>
            <a:endParaRPr lang="zh-CN" altLang="en-US"/>
          </a:p>
          <a:p>
            <a:r>
              <a:rPr lang="zh-CN" altLang="en-US"/>
              <a:t>		Vector3 Pixel(i+0.5f, j+0.5f, 0);</a:t>
            </a:r>
            <a:endParaRPr lang="zh-CN" altLang="en-US"/>
          </a:p>
          <a:p>
            <a:r>
              <a:rPr lang="zh-CN" altLang="en-US"/>
              <a:t>		float weight3 = EdgeFunction(vertPosA, vertPosB, Pixel)/2.0;</a:t>
            </a:r>
            <a:endParaRPr lang="zh-CN" altLang="en-US"/>
          </a:p>
          <a:p>
            <a:r>
              <a:rPr lang="zh-CN" altLang="en-US"/>
              <a:t>		float weight1 = EdgeFunction(vertPosB, vertPosC, Pixel)/2.0;</a:t>
            </a:r>
            <a:endParaRPr lang="zh-CN" altLang="en-US"/>
          </a:p>
          <a:p>
            <a:r>
              <a:rPr lang="zh-CN" altLang="en-US"/>
              <a:t>		float weight2 = EdgeFunction(vertPosC, vertPosA, Pixel)/2.0;</a:t>
            </a:r>
            <a:endParaRPr lang="zh-CN" altLang="en-US"/>
          </a:p>
          <a:p>
            <a:endParaRPr lang="zh-CN" altLang="en-US"/>
          </a:p>
          <a:p>
            <a:r>
              <a:rPr lang="zh-CN" altLang="en-US"/>
              <a:t>		//如果三个重心坐标都大于0则该像素点在三角形内</a:t>
            </a:r>
            <a:endParaRPr lang="zh-CN" altLang="en-US"/>
          </a:p>
          <a:p>
            <a:r>
              <a:rPr lang="zh-CN" altLang="en-US"/>
              <a:t>		if (weight1 &gt;= 0 &amp;&amp; weight2 &gt;= 0 &amp;&amp; weight3 &gt;= 0)</a:t>
            </a:r>
            <a:endParaRPr lang="zh-CN" altLang="en-US"/>
          </a:p>
          <a:p>
            <a:r>
              <a:rPr lang="zh-CN" altLang="en-US"/>
              <a:t>		{</a:t>
            </a:r>
            <a:endParaRPr lang="zh-CN" altLang="en-US"/>
          </a:p>
          <a:p>
            <a:r>
              <a:rPr lang="zh-CN" altLang="en-US"/>
              <a:t>			image[i][j] = Vector3(255, 0, 0);</a:t>
            </a:r>
            <a:endParaRPr lang="zh-CN" altLang="en-US"/>
          </a:p>
          <a:p>
            <a:r>
              <a:rPr lang="zh-CN" altLang="en-US"/>
              <a:t>		}</a:t>
            </a:r>
            <a:endParaRPr lang="zh-CN" altLang="en-US"/>
          </a:p>
          <a:p>
            <a:r>
              <a:rPr lang="zh-CN" altLang="en-US"/>
              <a:t>		else</a:t>
            </a:r>
            <a:endParaRPr lang="zh-CN" altLang="en-US"/>
          </a:p>
          <a:p>
            <a:r>
              <a:rPr lang="zh-CN" altLang="en-US"/>
              <a:t>		{</a:t>
            </a:r>
            <a:endParaRPr lang="zh-CN" altLang="en-US"/>
          </a:p>
          <a:p>
            <a:r>
              <a:rPr lang="zh-CN" altLang="en-US"/>
              <a:t>			image[i][j] = Vector3(50, 50, 50);</a:t>
            </a:r>
            <a:endParaRPr lang="zh-CN" altLang="en-US"/>
          </a:p>
          <a:p>
            <a:r>
              <a:rPr lang="zh-CN" altLang="en-US"/>
              <a:t>		}			</a:t>
            </a:r>
            <a:endParaRPr lang="zh-CN" altLang="en-US"/>
          </a:p>
          <a:p>
            <a:r>
              <a:rPr lang="zh-CN" altLang="en-US"/>
              <a:t>	}</a:t>
            </a:r>
            <a:endParaRPr lang="zh-CN" altLang="en-US"/>
          </a:p>
          <a:p>
            <a:r>
              <a:rPr lang="zh-CN" altLang="en-US"/>
              <a:t>}</a:t>
            </a:r>
            <a:endParaRPr lang="zh-CN" altLang="en-US"/>
          </a:p>
        </p:txBody>
      </p:sp>
      <p:graphicFrame>
        <p:nvGraphicFramePr>
          <p:cNvPr id="4" name="表格 3"/>
          <p:cNvGraphicFramePr/>
          <p:nvPr>
            <p:custDataLst>
              <p:tags r:id="rId1"/>
            </p:custDataLst>
          </p:nvPr>
        </p:nvGraphicFramePr>
        <p:xfrm>
          <a:off x="150495" y="578485"/>
          <a:ext cx="4789170" cy="3083560"/>
        </p:xfrm>
        <a:graphic>
          <a:graphicData uri="http://schemas.openxmlformats.org/drawingml/2006/table">
            <a:tbl>
              <a:tblPr firstRow="1" bandRow="1">
                <a:tableStyleId>{5C22544A-7EE6-4342-B048-85BDC9FD1C3A}</a:tableStyleId>
              </a:tblPr>
              <a:tblGrid>
                <a:gridCol w="532130"/>
                <a:gridCol w="532130"/>
                <a:gridCol w="532130"/>
                <a:gridCol w="532130"/>
                <a:gridCol w="532130"/>
                <a:gridCol w="532130"/>
                <a:gridCol w="532130"/>
                <a:gridCol w="532130"/>
                <a:gridCol w="532130"/>
              </a:tblGrid>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bl>
          </a:graphicData>
        </a:graphic>
      </p:graphicFrame>
      <p:cxnSp>
        <p:nvCxnSpPr>
          <p:cNvPr id="5" name="直接箭头连接符 4"/>
          <p:cNvCxnSpPr/>
          <p:nvPr/>
        </p:nvCxnSpPr>
        <p:spPr>
          <a:xfrm flipV="1">
            <a:off x="151765" y="3637280"/>
            <a:ext cx="51917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51765" y="-590550"/>
            <a:ext cx="0" cy="424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46275" y="111569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36010" y="258064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52805" y="305181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918210" y="1146175"/>
            <a:ext cx="2783205" cy="1948180"/>
          </a:xfrm>
          <a:custGeom>
            <a:avLst/>
            <a:gdLst>
              <a:gd name="connisteX0" fmla="*/ 0 w 2783205"/>
              <a:gd name="connsiteY0" fmla="*/ 1948180 h 1948180"/>
              <a:gd name="connisteX1" fmla="*/ 1081405 w 2783205"/>
              <a:gd name="connsiteY1" fmla="*/ 0 h 1948180"/>
              <a:gd name="connisteX2" fmla="*/ 2783205 w 2783205"/>
              <a:gd name="connsiteY2" fmla="*/ 1466215 h 1948180"/>
              <a:gd name="connisteX3" fmla="*/ 0 w 2783205"/>
              <a:gd name="connsiteY3" fmla="*/ 1948180 h 1948180"/>
            </a:gdLst>
            <a:ahLst/>
            <a:cxnLst>
              <a:cxn ang="0">
                <a:pos x="connisteX0" y="connsiteY0"/>
              </a:cxn>
              <a:cxn ang="0">
                <a:pos x="connisteX1" y="connsiteY1"/>
              </a:cxn>
              <a:cxn ang="0">
                <a:pos x="connisteX2" y="connsiteY2"/>
              </a:cxn>
              <a:cxn ang="0">
                <a:pos x="connisteX3" y="connsiteY3"/>
              </a:cxn>
            </a:cxnLst>
            <a:rect l="l" t="t" r="r" b="b"/>
            <a:pathLst>
              <a:path w="2783205" h="1948180">
                <a:moveTo>
                  <a:pt x="0" y="1948180"/>
                </a:moveTo>
                <a:lnTo>
                  <a:pt x="1081405" y="0"/>
                </a:lnTo>
                <a:lnTo>
                  <a:pt x="2783205" y="1466215"/>
                </a:lnTo>
                <a:lnTo>
                  <a:pt x="0" y="194818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946275" y="224853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2086610" y="1348105"/>
            <a:ext cx="1465580" cy="1233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089660" y="2581910"/>
            <a:ext cx="2344420" cy="41719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175385" y="1383030"/>
            <a:ext cx="802640" cy="1487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
            <a:endCxn id="11" idx="0"/>
          </p:cNvCxnSpPr>
          <p:nvPr/>
        </p:nvCxnSpPr>
        <p:spPr>
          <a:xfrm>
            <a:off x="2011045" y="1235075"/>
            <a:ext cx="0" cy="10033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44065" y="823595"/>
            <a:ext cx="770255" cy="368300"/>
          </a:xfrm>
          <a:prstGeom prst="rect">
            <a:avLst/>
          </a:prstGeom>
          <a:noFill/>
        </p:spPr>
        <p:txBody>
          <a:bodyPr wrap="square" rtlCol="0">
            <a:spAutoFit/>
          </a:bodyPr>
          <a:p>
            <a:r>
              <a:rPr lang="en-US" altLang="zh-CN"/>
              <a:t>A</a:t>
            </a:r>
            <a:endParaRPr lang="en-US" altLang="zh-CN"/>
          </a:p>
        </p:txBody>
      </p:sp>
      <p:sp>
        <p:nvSpPr>
          <p:cNvPr id="18" name="文本框 17"/>
          <p:cNvSpPr txBox="1"/>
          <p:nvPr/>
        </p:nvSpPr>
        <p:spPr>
          <a:xfrm>
            <a:off x="3765550" y="2378075"/>
            <a:ext cx="770255"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736600" y="3181350"/>
            <a:ext cx="770255" cy="368300"/>
          </a:xfrm>
          <a:prstGeom prst="rect">
            <a:avLst/>
          </a:prstGeom>
          <a:noFill/>
        </p:spPr>
        <p:txBody>
          <a:bodyPr wrap="square" rtlCol="0">
            <a:spAutoFit/>
          </a:bodyPr>
          <a:p>
            <a:r>
              <a:rPr lang="en-US" altLang="zh-CN"/>
              <a:t>C</a:t>
            </a:r>
            <a:endParaRPr lang="en-US" altLang="zh-CN"/>
          </a:p>
        </p:txBody>
      </p:sp>
      <p:sp>
        <p:nvSpPr>
          <p:cNvPr id="20" name="文本框 19"/>
          <p:cNvSpPr txBox="1"/>
          <p:nvPr/>
        </p:nvSpPr>
        <p:spPr>
          <a:xfrm>
            <a:off x="2086610" y="2129155"/>
            <a:ext cx="770255" cy="368300"/>
          </a:xfrm>
          <a:prstGeom prst="rect">
            <a:avLst/>
          </a:prstGeom>
          <a:noFill/>
        </p:spPr>
        <p:txBody>
          <a:bodyPr wrap="square" rtlCol="0">
            <a:spAutoFit/>
          </a:bodyPr>
          <a:p>
            <a:r>
              <a:rPr lang="en-US" altLang="zh-CN"/>
              <a:t>P</a:t>
            </a:r>
            <a:endParaRPr lang="en-US" altLang="zh-CN"/>
          </a:p>
        </p:txBody>
      </p:sp>
      <p:cxnSp>
        <p:nvCxnSpPr>
          <p:cNvPr id="21" name="直接箭头连接符 20"/>
          <p:cNvCxnSpPr>
            <a:endCxn id="22" idx="1"/>
          </p:cNvCxnSpPr>
          <p:nvPr/>
        </p:nvCxnSpPr>
        <p:spPr>
          <a:xfrm>
            <a:off x="2044065" y="1191895"/>
            <a:ext cx="1056005" cy="2965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081020" y="146939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15970" y="1383030"/>
            <a:ext cx="770255" cy="368300"/>
          </a:xfrm>
          <a:prstGeom prst="rect">
            <a:avLst/>
          </a:prstGeom>
          <a:noFill/>
        </p:spPr>
        <p:txBody>
          <a:bodyPr wrap="square" rtlCol="0">
            <a:spAutoFit/>
          </a:bodyPr>
          <a:p>
            <a:r>
              <a:rPr lang="en-US" altLang="zh-CN"/>
              <a:t>Q</a:t>
            </a:r>
            <a:endParaRPr lang="en-US" altLang="zh-CN"/>
          </a:p>
        </p:txBody>
      </p:sp>
      <p:pic>
        <p:nvPicPr>
          <p:cNvPr id="3" name="图片 2" descr="QQ截图20200501183330"/>
          <p:cNvPicPr>
            <a:picLocks noChangeAspect="1"/>
          </p:cNvPicPr>
          <p:nvPr/>
        </p:nvPicPr>
        <p:blipFill>
          <a:blip r:embed="rId2"/>
          <a:stretch>
            <a:fillRect/>
          </a:stretch>
        </p:blipFill>
        <p:spPr>
          <a:xfrm>
            <a:off x="151765" y="4079240"/>
            <a:ext cx="4721225" cy="2341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281805" y="532130"/>
            <a:ext cx="4570095" cy="460375"/>
          </a:xfrm>
          <a:prstGeom prst="rect">
            <a:avLst/>
          </a:prstGeom>
          <a:noFill/>
        </p:spPr>
        <p:txBody>
          <a:bodyPr wrap="square" rtlCol="0">
            <a:spAutoFit/>
          </a:bodyPr>
          <a:p>
            <a:r>
              <a:rPr lang="en-US" altLang="zh-CN" sz="2400"/>
              <a:t>4.</a:t>
            </a:r>
            <a:r>
              <a:rPr lang="zh-CN" altLang="en-US" sz="2400"/>
              <a:t>顶点属性插值</a:t>
            </a:r>
            <a:endParaRPr lang="zh-CN" altLang="en-US" sz="2400"/>
          </a:p>
        </p:txBody>
      </p:sp>
      <p:sp>
        <p:nvSpPr>
          <p:cNvPr id="4" name="文本框 3"/>
          <p:cNvSpPr txBox="1"/>
          <p:nvPr/>
        </p:nvSpPr>
        <p:spPr>
          <a:xfrm>
            <a:off x="440690" y="1367790"/>
            <a:ext cx="11483975" cy="1938020"/>
          </a:xfrm>
          <a:prstGeom prst="rect">
            <a:avLst/>
          </a:prstGeom>
          <a:noFill/>
        </p:spPr>
        <p:txBody>
          <a:bodyPr wrap="square" rtlCol="0">
            <a:spAutoFit/>
          </a:bodyPr>
          <a:p>
            <a:r>
              <a:rPr lang="zh-CN" altLang="en-US" sz="2400"/>
              <a:t>前面的图像都是由同一个颜色组成的，现在我们计算出一个由多种颜色组成的图像</a:t>
            </a:r>
            <a:r>
              <a:rPr lang="zh-CN" altLang="en-US"/>
              <a:t>。</a:t>
            </a:r>
            <a:endParaRPr lang="zh-CN" altLang="en-US"/>
          </a:p>
          <a:p>
            <a:endParaRPr lang="zh-CN" altLang="en-US" sz="2400"/>
          </a:p>
          <a:p>
            <a:r>
              <a:rPr lang="zh-CN" altLang="en-US" sz="2400"/>
              <a:t>重心坐标：</a:t>
            </a:r>
            <a:endParaRPr lang="zh-CN" altLang="en-US" sz="2400"/>
          </a:p>
          <a:p>
            <a:endParaRPr lang="zh-CN" altLang="en-US" sz="2400"/>
          </a:p>
          <a:p>
            <a:r>
              <a:rPr lang="zh-CN" altLang="en-US" sz="2400"/>
              <a:t>直线形式</a:t>
            </a:r>
            <a:r>
              <a:rPr lang="en-US" altLang="zh-CN" sz="2400"/>
              <a:t>:</a:t>
            </a:r>
            <a:endParaRPr lang="en-US" altLang="zh-CN" sz="2400"/>
          </a:p>
        </p:txBody>
      </p:sp>
      <p:cxnSp>
        <p:nvCxnSpPr>
          <p:cNvPr id="6" name="直接连接符 5"/>
          <p:cNvCxnSpPr/>
          <p:nvPr/>
        </p:nvCxnSpPr>
        <p:spPr>
          <a:xfrm flipV="1">
            <a:off x="631190" y="4616450"/>
            <a:ext cx="3521710" cy="10795"/>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99085" y="4438015"/>
            <a:ext cx="556895" cy="368300"/>
          </a:xfrm>
          <a:prstGeom prst="rect">
            <a:avLst/>
          </a:prstGeom>
          <a:noFill/>
        </p:spPr>
        <p:txBody>
          <a:bodyPr wrap="square" rtlCol="0">
            <a:spAutoFit/>
          </a:bodyPr>
          <a:p>
            <a:r>
              <a:rPr lang="en-US" altLang="zh-CN"/>
              <a:t>V1</a:t>
            </a:r>
            <a:endParaRPr lang="en-US" altLang="zh-CN"/>
          </a:p>
        </p:txBody>
      </p:sp>
      <p:sp>
        <p:nvSpPr>
          <p:cNvPr id="8" name="文本框 7"/>
          <p:cNvSpPr txBox="1"/>
          <p:nvPr/>
        </p:nvSpPr>
        <p:spPr>
          <a:xfrm>
            <a:off x="4056380" y="4437380"/>
            <a:ext cx="781050" cy="368300"/>
          </a:xfrm>
          <a:prstGeom prst="rect">
            <a:avLst/>
          </a:prstGeom>
          <a:noFill/>
        </p:spPr>
        <p:txBody>
          <a:bodyPr wrap="square" rtlCol="0">
            <a:spAutoFit/>
          </a:bodyPr>
          <a:p>
            <a:r>
              <a:rPr lang="en-US" altLang="zh-CN"/>
              <a:t>V2</a:t>
            </a:r>
            <a:endParaRPr lang="en-US" altLang="zh-CN"/>
          </a:p>
        </p:txBody>
      </p:sp>
      <p:sp>
        <p:nvSpPr>
          <p:cNvPr id="9" name="椭圆 8"/>
          <p:cNvSpPr/>
          <p:nvPr/>
        </p:nvSpPr>
        <p:spPr>
          <a:xfrm>
            <a:off x="2075815" y="4541520"/>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878330" y="4258945"/>
            <a:ext cx="556895" cy="368300"/>
          </a:xfrm>
          <a:prstGeom prst="rect">
            <a:avLst/>
          </a:prstGeom>
          <a:noFill/>
        </p:spPr>
        <p:txBody>
          <a:bodyPr wrap="square" rtlCol="0">
            <a:spAutoFit/>
          </a:bodyPr>
          <a:p>
            <a:r>
              <a:rPr lang="en-US" altLang="zh-CN"/>
              <a:t>P</a:t>
            </a:r>
            <a:endParaRPr lang="en-US" altLang="zh-CN"/>
          </a:p>
        </p:txBody>
      </p:sp>
      <p:sp>
        <p:nvSpPr>
          <p:cNvPr id="11" name="文本框 10"/>
          <p:cNvSpPr txBox="1"/>
          <p:nvPr/>
        </p:nvSpPr>
        <p:spPr>
          <a:xfrm>
            <a:off x="6250305" y="2272030"/>
            <a:ext cx="5202555" cy="4154170"/>
          </a:xfrm>
          <a:prstGeom prst="rect">
            <a:avLst/>
          </a:prstGeom>
          <a:noFill/>
        </p:spPr>
        <p:txBody>
          <a:bodyPr wrap="square" rtlCol="0">
            <a:spAutoFit/>
          </a:bodyPr>
          <a:p>
            <a:r>
              <a:rPr lang="en-US" altLang="zh-CN" sz="2400"/>
              <a:t>p=u1*v1+u2*v2</a:t>
            </a:r>
            <a:endParaRPr lang="en-US" altLang="zh-CN" sz="2400"/>
          </a:p>
          <a:p>
            <a:endParaRPr lang="en-US" altLang="zh-CN" sz="2400"/>
          </a:p>
          <a:p>
            <a:r>
              <a:rPr lang="en-US" altLang="zh-CN" sz="2400"/>
              <a:t>u1+u2=1</a:t>
            </a:r>
            <a:endParaRPr lang="en-US" altLang="zh-CN" sz="2400"/>
          </a:p>
          <a:p>
            <a:endParaRPr lang="en-US" altLang="zh-CN" sz="2400"/>
          </a:p>
          <a:p>
            <a:r>
              <a:rPr lang="en-US" altLang="zh-CN" sz="2400"/>
              <a:t>u1,u2</a:t>
            </a:r>
            <a:r>
              <a:rPr lang="zh-CN" altLang="en-US" sz="2400"/>
              <a:t>均大于</a:t>
            </a:r>
            <a:r>
              <a:rPr lang="en-US" altLang="zh-CN" sz="2400"/>
              <a:t>0</a:t>
            </a:r>
            <a:r>
              <a:rPr lang="zh-CN" altLang="en-US" sz="2400"/>
              <a:t>小于</a:t>
            </a:r>
            <a:r>
              <a:rPr lang="en-US" altLang="zh-CN" sz="2400"/>
              <a:t>1</a:t>
            </a:r>
            <a:endParaRPr lang="en-US" altLang="zh-CN" sz="2400"/>
          </a:p>
          <a:p>
            <a:endParaRPr lang="en-US" altLang="zh-CN" sz="2400"/>
          </a:p>
          <a:p>
            <a:r>
              <a:rPr lang="en-US" altLang="zh-CN" sz="2400"/>
              <a:t>u1:u2=V1P:V2P</a:t>
            </a:r>
            <a:endParaRPr lang="en-US" altLang="zh-CN" sz="2400"/>
          </a:p>
          <a:p>
            <a:endParaRPr lang="en-US" altLang="zh-CN" sz="2400"/>
          </a:p>
          <a:p>
            <a:r>
              <a:rPr lang="en-US" altLang="zh-CN" sz="2400"/>
              <a:t>u1=V1P/V1V2</a:t>
            </a:r>
            <a:endParaRPr lang="en-US" altLang="zh-CN" sz="2400"/>
          </a:p>
          <a:p>
            <a:endParaRPr lang="en-US" altLang="zh-CN" sz="2400"/>
          </a:p>
          <a:p>
            <a:r>
              <a:rPr lang="zh-CN" altLang="en-US" sz="2400" b="1"/>
              <a:t>唯一性</a:t>
            </a:r>
            <a:endParaRPr lang="zh-CN" alt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6590" y="1463675"/>
            <a:ext cx="6026785" cy="3538220"/>
          </a:xfrm>
          <a:prstGeom prst="rect">
            <a:avLst/>
          </a:prstGeom>
          <a:noFill/>
        </p:spPr>
        <p:txBody>
          <a:bodyPr wrap="square" rtlCol="0">
            <a:spAutoFit/>
          </a:bodyPr>
          <a:p>
            <a:r>
              <a:rPr lang="zh-CN" altLang="en-US" sz="2800">
                <a:latin typeface="+mn-ea"/>
                <a:cs typeface="+mn-ea"/>
              </a:rPr>
              <a:t>Code1 认识PPM格式  </a:t>
            </a:r>
            <a:endParaRPr lang="zh-CN" altLang="en-US" sz="2800">
              <a:latin typeface="+mn-ea"/>
              <a:cs typeface="+mn-ea"/>
            </a:endParaRPr>
          </a:p>
          <a:p>
            <a:r>
              <a:rPr lang="zh-CN" altLang="en-US" sz="2800">
                <a:latin typeface="+mn-ea"/>
                <a:cs typeface="+mn-ea"/>
              </a:rPr>
              <a:t>Code2 光栅化简介  </a:t>
            </a:r>
            <a:endParaRPr lang="zh-CN" altLang="en-US" sz="2800">
              <a:latin typeface="+mn-ea"/>
              <a:cs typeface="+mn-ea"/>
            </a:endParaRPr>
          </a:p>
          <a:p>
            <a:r>
              <a:rPr lang="zh-CN" altLang="en-US" sz="2800">
                <a:latin typeface="+mn-ea"/>
                <a:cs typeface="+mn-ea"/>
              </a:rPr>
              <a:t>Code3 光栅化三角形  </a:t>
            </a:r>
            <a:endParaRPr lang="zh-CN" altLang="en-US" sz="2800">
              <a:latin typeface="+mn-ea"/>
              <a:cs typeface="+mn-ea"/>
            </a:endParaRPr>
          </a:p>
          <a:p>
            <a:r>
              <a:rPr lang="zh-CN" altLang="en-US" sz="2800">
                <a:latin typeface="+mn-ea"/>
                <a:cs typeface="+mn-ea"/>
              </a:rPr>
              <a:t>Code4 顶点插值  </a:t>
            </a:r>
            <a:endParaRPr lang="zh-CN" altLang="en-US" sz="2800">
              <a:latin typeface="+mn-ea"/>
              <a:cs typeface="+mn-ea"/>
            </a:endParaRPr>
          </a:p>
          <a:p>
            <a:r>
              <a:rPr lang="zh-CN" altLang="en-US" sz="2800">
                <a:latin typeface="+mn-ea"/>
                <a:cs typeface="+mn-ea"/>
              </a:rPr>
              <a:t>Code5 三维三角形的光栅化  </a:t>
            </a:r>
            <a:endParaRPr lang="zh-CN" altLang="en-US" sz="2800">
              <a:latin typeface="+mn-ea"/>
              <a:cs typeface="+mn-ea"/>
            </a:endParaRPr>
          </a:p>
          <a:p>
            <a:r>
              <a:rPr lang="zh-CN" altLang="en-US" sz="2800">
                <a:latin typeface="+mn-ea"/>
                <a:cs typeface="+mn-ea"/>
              </a:rPr>
              <a:t>Code6 贴图采样  </a:t>
            </a:r>
            <a:endParaRPr lang="zh-CN" altLang="en-US" sz="2800">
              <a:latin typeface="+mn-ea"/>
              <a:cs typeface="+mn-ea"/>
            </a:endParaRPr>
          </a:p>
          <a:p>
            <a:r>
              <a:rPr lang="zh-CN" altLang="en-US" sz="2800">
                <a:latin typeface="+mn-ea"/>
                <a:cs typeface="+mn-ea"/>
              </a:rPr>
              <a:t>Code7 平移、旋转  </a:t>
            </a:r>
            <a:endParaRPr lang="zh-CN" altLang="en-US" sz="2800">
              <a:latin typeface="+mn-ea"/>
              <a:cs typeface="+mn-ea"/>
            </a:endParaRPr>
          </a:p>
          <a:p>
            <a:r>
              <a:rPr lang="zh-CN" altLang="en-US" sz="2800">
                <a:latin typeface="+mn-ea"/>
                <a:cs typeface="+mn-ea"/>
              </a:rPr>
              <a:t>Code8  光照  </a:t>
            </a:r>
            <a:endParaRPr lang="zh-CN" altLang="en-US" sz="2800">
              <a:latin typeface="+mn-ea"/>
              <a:cs typeface="+mn-ea"/>
            </a:endParaRPr>
          </a:p>
        </p:txBody>
      </p:sp>
      <p:sp>
        <p:nvSpPr>
          <p:cNvPr id="3" name="文本框 2"/>
          <p:cNvSpPr txBox="1"/>
          <p:nvPr/>
        </p:nvSpPr>
        <p:spPr>
          <a:xfrm>
            <a:off x="7381875" y="1792605"/>
            <a:ext cx="4375785" cy="1198880"/>
          </a:xfrm>
          <a:prstGeom prst="rect">
            <a:avLst/>
          </a:prstGeom>
          <a:noFill/>
        </p:spPr>
        <p:txBody>
          <a:bodyPr wrap="square" rtlCol="0">
            <a:spAutoFit/>
          </a:bodyPr>
          <a:p>
            <a:r>
              <a:rPr lang="zh-CN" altLang="en-US" sz="2400"/>
              <a:t>这个教程共分为八节，每一节的代码都是在前一节的代码上进行更改，这里只介绍前四节。</a:t>
            </a:r>
            <a:endParaRPr lang="zh-CN" altLang="en-US" sz="240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395605" y="715010"/>
            <a:ext cx="3189605" cy="1862455"/>
          </a:xfrm>
          <a:custGeom>
            <a:avLst/>
            <a:gdLst>
              <a:gd name="connisteX0" fmla="*/ 1306195 w 3189605"/>
              <a:gd name="connsiteY0" fmla="*/ 0 h 1862455"/>
              <a:gd name="connisteX1" fmla="*/ 0 w 3189605"/>
              <a:gd name="connsiteY1" fmla="*/ 1862455 h 1862455"/>
              <a:gd name="connisteX2" fmla="*/ 3189605 w 3189605"/>
              <a:gd name="connsiteY2" fmla="*/ 1337945 h 1862455"/>
              <a:gd name="connisteX3" fmla="*/ 1306195 w 3189605"/>
              <a:gd name="connsiteY3" fmla="*/ 0 h 1862455"/>
            </a:gdLst>
            <a:ahLst/>
            <a:cxnLst>
              <a:cxn ang="0">
                <a:pos x="connisteX0" y="connsiteY0"/>
              </a:cxn>
              <a:cxn ang="0">
                <a:pos x="connisteX1" y="connsiteY1"/>
              </a:cxn>
              <a:cxn ang="0">
                <a:pos x="connisteX2" y="connsiteY2"/>
              </a:cxn>
              <a:cxn ang="0">
                <a:pos x="connisteX3" y="connsiteY3"/>
              </a:cxn>
            </a:cxnLst>
            <a:rect l="l" t="t" r="r" b="b"/>
            <a:pathLst>
              <a:path w="3189605" h="1862455">
                <a:moveTo>
                  <a:pt x="1306195" y="0"/>
                </a:moveTo>
                <a:lnTo>
                  <a:pt x="0" y="1862455"/>
                </a:lnTo>
                <a:lnTo>
                  <a:pt x="3189605" y="1337945"/>
                </a:lnTo>
                <a:lnTo>
                  <a:pt x="1306195"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 idx="0"/>
          </p:cNvCxnSpPr>
          <p:nvPr/>
        </p:nvCxnSpPr>
        <p:spPr>
          <a:xfrm>
            <a:off x="1701800" y="715010"/>
            <a:ext cx="213995" cy="162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1"/>
          </p:cNvCxnSpPr>
          <p:nvPr/>
        </p:nvCxnSpPr>
        <p:spPr>
          <a:xfrm flipV="1">
            <a:off x="395605" y="1678305"/>
            <a:ext cx="1445260" cy="899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5" idx="2"/>
          </p:cNvCxnSpPr>
          <p:nvPr/>
        </p:nvCxnSpPr>
        <p:spPr>
          <a:xfrm>
            <a:off x="1830070" y="1678305"/>
            <a:ext cx="1755140" cy="3746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08760" y="297180"/>
            <a:ext cx="556895" cy="368300"/>
          </a:xfrm>
          <a:prstGeom prst="rect">
            <a:avLst/>
          </a:prstGeom>
          <a:noFill/>
        </p:spPr>
        <p:txBody>
          <a:bodyPr wrap="square" rtlCol="0">
            <a:spAutoFit/>
          </a:bodyPr>
          <a:p>
            <a:r>
              <a:rPr lang="en-US" altLang="zh-CN"/>
              <a:t>A</a:t>
            </a:r>
            <a:endParaRPr lang="en-US" altLang="zh-CN"/>
          </a:p>
        </p:txBody>
      </p:sp>
      <p:sp>
        <p:nvSpPr>
          <p:cNvPr id="11" name="文本框 10"/>
          <p:cNvSpPr txBox="1"/>
          <p:nvPr/>
        </p:nvSpPr>
        <p:spPr>
          <a:xfrm>
            <a:off x="3658870" y="1826895"/>
            <a:ext cx="556895" cy="368300"/>
          </a:xfrm>
          <a:prstGeom prst="rect">
            <a:avLst/>
          </a:prstGeom>
          <a:noFill/>
        </p:spPr>
        <p:txBody>
          <a:bodyPr wrap="square" rtlCol="0">
            <a:spAutoFit/>
          </a:bodyPr>
          <a:p>
            <a:r>
              <a:rPr lang="en-US" altLang="zh-CN"/>
              <a:t>B</a:t>
            </a:r>
            <a:endParaRPr lang="en-US" altLang="zh-CN"/>
          </a:p>
        </p:txBody>
      </p:sp>
      <p:sp>
        <p:nvSpPr>
          <p:cNvPr id="12" name="文本框 11"/>
          <p:cNvSpPr txBox="1"/>
          <p:nvPr/>
        </p:nvSpPr>
        <p:spPr>
          <a:xfrm>
            <a:off x="189230" y="2467610"/>
            <a:ext cx="556895" cy="368300"/>
          </a:xfrm>
          <a:prstGeom prst="rect">
            <a:avLst/>
          </a:prstGeom>
          <a:noFill/>
        </p:spPr>
        <p:txBody>
          <a:bodyPr wrap="square" rtlCol="0">
            <a:spAutoFit/>
          </a:bodyPr>
          <a:p>
            <a:r>
              <a:rPr lang="en-US" altLang="zh-CN"/>
              <a:t>C</a:t>
            </a:r>
            <a:endParaRPr lang="en-US" altLang="zh-CN"/>
          </a:p>
        </p:txBody>
      </p:sp>
      <p:sp>
        <p:nvSpPr>
          <p:cNvPr id="13" name="文本框 12"/>
          <p:cNvSpPr txBox="1"/>
          <p:nvPr/>
        </p:nvSpPr>
        <p:spPr>
          <a:xfrm>
            <a:off x="1701800" y="1570990"/>
            <a:ext cx="685165" cy="368300"/>
          </a:xfrm>
          <a:prstGeom prst="rect">
            <a:avLst/>
          </a:prstGeom>
          <a:noFill/>
        </p:spPr>
        <p:txBody>
          <a:bodyPr wrap="square" rtlCol="0">
            <a:spAutoFit/>
          </a:bodyPr>
          <a:p>
            <a:r>
              <a:rPr lang="en-US" altLang="zh-CN"/>
              <a:t>P</a:t>
            </a:r>
            <a:endParaRPr lang="en-US" altLang="zh-CN"/>
          </a:p>
        </p:txBody>
      </p:sp>
      <p:sp>
        <p:nvSpPr>
          <p:cNvPr id="14" name="文本框 13"/>
          <p:cNvSpPr txBox="1"/>
          <p:nvPr/>
        </p:nvSpPr>
        <p:spPr>
          <a:xfrm>
            <a:off x="5790565" y="896620"/>
            <a:ext cx="5704840" cy="5262245"/>
          </a:xfrm>
          <a:prstGeom prst="rect">
            <a:avLst/>
          </a:prstGeom>
          <a:noFill/>
        </p:spPr>
        <p:txBody>
          <a:bodyPr wrap="square" rtlCol="0">
            <a:spAutoFit/>
          </a:bodyPr>
          <a:p>
            <a:r>
              <a:rPr lang="zh-CN" altLang="en-US" sz="2400"/>
              <a:t>平面上的重心坐标，不再推导，自行百度</a:t>
            </a:r>
            <a:endParaRPr lang="zh-CN" altLang="en-US" sz="2400"/>
          </a:p>
          <a:p>
            <a:endParaRPr lang="zh-CN" altLang="en-US" sz="2400"/>
          </a:p>
          <a:p>
            <a:r>
              <a:rPr lang="zh-CN" altLang="en-US" sz="2400">
                <a:sym typeface="+mn-ea"/>
              </a:rPr>
              <a:t>Color</a:t>
            </a:r>
            <a:r>
              <a:rPr lang="en-US" altLang="zh-CN" sz="2400">
                <a:sym typeface="+mn-ea"/>
              </a:rPr>
              <a:t>P=u1*</a:t>
            </a:r>
            <a:r>
              <a:rPr lang="zh-CN" altLang="en-US" sz="2400">
                <a:sym typeface="+mn-ea"/>
              </a:rPr>
              <a:t>Color</a:t>
            </a:r>
            <a:r>
              <a:rPr lang="en-US" altLang="zh-CN" sz="2400">
                <a:sym typeface="+mn-ea"/>
              </a:rPr>
              <a:t>A+u2*</a:t>
            </a:r>
            <a:r>
              <a:rPr lang="zh-CN" altLang="en-US" sz="2400">
                <a:sym typeface="+mn-ea"/>
              </a:rPr>
              <a:t>Color</a:t>
            </a:r>
            <a:r>
              <a:rPr lang="en-US" altLang="zh-CN" sz="2400">
                <a:sym typeface="+mn-ea"/>
              </a:rPr>
              <a:t>B+u3*</a:t>
            </a:r>
            <a:r>
              <a:rPr lang="zh-CN" altLang="en-US" sz="2400">
                <a:sym typeface="+mn-ea"/>
              </a:rPr>
              <a:t>Color</a:t>
            </a:r>
            <a:r>
              <a:rPr lang="en-US" altLang="zh-CN" sz="2400">
                <a:sym typeface="+mn-ea"/>
              </a:rPr>
              <a:t>C</a:t>
            </a:r>
            <a:endParaRPr lang="en-US" altLang="zh-CN" sz="2400"/>
          </a:p>
          <a:p>
            <a:endParaRPr lang="en-US" altLang="zh-CN" sz="2400"/>
          </a:p>
          <a:p>
            <a:r>
              <a:rPr lang="en-US" altLang="zh-CN" sz="2400">
                <a:sym typeface="+mn-ea"/>
              </a:rPr>
              <a:t>u1+u2+u3=1</a:t>
            </a:r>
            <a:endParaRPr lang="en-US" altLang="zh-CN" sz="2400"/>
          </a:p>
          <a:p>
            <a:endParaRPr lang="en-US" altLang="zh-CN" sz="2400"/>
          </a:p>
          <a:p>
            <a:r>
              <a:rPr lang="en-US" altLang="zh-CN" sz="2400">
                <a:sym typeface="+mn-ea"/>
              </a:rPr>
              <a:t>u1=PBC</a:t>
            </a:r>
            <a:r>
              <a:rPr lang="zh-CN" altLang="en-US" sz="2400">
                <a:sym typeface="+mn-ea"/>
              </a:rPr>
              <a:t>的面积</a:t>
            </a:r>
            <a:r>
              <a:rPr lang="en-US" altLang="zh-CN" sz="2400">
                <a:sym typeface="+mn-ea"/>
              </a:rPr>
              <a:t>/ABC</a:t>
            </a:r>
            <a:r>
              <a:rPr lang="zh-CN" altLang="en-US" sz="2400">
                <a:sym typeface="+mn-ea"/>
              </a:rPr>
              <a:t>的面积</a:t>
            </a:r>
            <a:endParaRPr lang="zh-CN" altLang="en-US" sz="2400"/>
          </a:p>
          <a:p>
            <a:endParaRPr lang="zh-CN" altLang="en-US" sz="2400"/>
          </a:p>
          <a:p>
            <a:r>
              <a:rPr lang="en-US" altLang="zh-CN" sz="2400">
                <a:sym typeface="+mn-ea"/>
              </a:rPr>
              <a:t>u2</a:t>
            </a:r>
            <a:r>
              <a:rPr lang="zh-CN" altLang="en-US" sz="2400">
                <a:sym typeface="+mn-ea"/>
              </a:rPr>
              <a:t>，</a:t>
            </a:r>
            <a:r>
              <a:rPr lang="en-US" altLang="zh-CN" sz="2400">
                <a:sym typeface="+mn-ea"/>
              </a:rPr>
              <a:t>u3</a:t>
            </a:r>
            <a:r>
              <a:rPr lang="zh-CN" altLang="en-US" sz="2400">
                <a:sym typeface="+mn-ea"/>
              </a:rPr>
              <a:t>同理</a:t>
            </a:r>
            <a:endParaRPr lang="zh-CN" altLang="en-US" sz="2400">
              <a:sym typeface="+mn-ea"/>
            </a:endParaRPr>
          </a:p>
          <a:p>
            <a:endParaRPr lang="zh-CN" altLang="en-US" sz="2400">
              <a:sym typeface="+mn-ea"/>
            </a:endParaRPr>
          </a:p>
          <a:p>
            <a:r>
              <a:rPr lang="zh-CN" altLang="en-US" sz="2400">
                <a:sym typeface="+mn-ea"/>
              </a:rPr>
              <a:t>在前面我们知道，对于一个在二维屏幕上的三角形，</a:t>
            </a:r>
            <a:r>
              <a:rPr lang="en-US" altLang="zh-CN" sz="2400">
                <a:sym typeface="+mn-ea"/>
              </a:rPr>
              <a:t>AP</a:t>
            </a:r>
            <a:r>
              <a:rPr lang="zh-CN" altLang="en-US" sz="2400">
                <a:sym typeface="+mn-ea"/>
              </a:rPr>
              <a:t>、</a:t>
            </a:r>
            <a:r>
              <a:rPr lang="en-US" altLang="zh-CN" sz="2400">
                <a:sym typeface="+mn-ea"/>
              </a:rPr>
              <a:t>AB</a:t>
            </a:r>
            <a:r>
              <a:rPr lang="zh-CN" altLang="en-US" sz="2400">
                <a:sym typeface="+mn-ea"/>
              </a:rPr>
              <a:t>叉乘后得到向量的</a:t>
            </a:r>
            <a:r>
              <a:rPr lang="en-US" altLang="zh-CN" sz="2400">
                <a:sym typeface="+mn-ea"/>
              </a:rPr>
              <a:t>z</a:t>
            </a:r>
            <a:r>
              <a:rPr lang="zh-CN" altLang="en-US" sz="2400">
                <a:sym typeface="+mn-ea"/>
              </a:rPr>
              <a:t>值为</a:t>
            </a:r>
            <a:r>
              <a:rPr lang="en-US" altLang="zh-CN" sz="2400">
                <a:sym typeface="+mn-ea"/>
              </a:rPr>
              <a:t>APB</a:t>
            </a:r>
            <a:r>
              <a:rPr lang="zh-CN" altLang="en-US" sz="2400">
                <a:sym typeface="+mn-ea"/>
              </a:rPr>
              <a:t>的面积，据此可计算出重心坐标。之后根据重心坐标计算出该点的颜色</a:t>
            </a:r>
            <a:endParaRPr lang="zh-CN" altLang="en-US" sz="2400"/>
          </a:p>
        </p:txBody>
      </p:sp>
      <p:sp>
        <p:nvSpPr>
          <p:cNvPr id="17" name="文本框 16"/>
          <p:cNvSpPr txBox="1"/>
          <p:nvPr/>
        </p:nvSpPr>
        <p:spPr>
          <a:xfrm>
            <a:off x="492125" y="4590415"/>
            <a:ext cx="4163695" cy="1198880"/>
          </a:xfrm>
          <a:prstGeom prst="rect">
            <a:avLst/>
          </a:prstGeom>
          <a:noFill/>
        </p:spPr>
        <p:txBody>
          <a:bodyPr wrap="square" rtlCol="0">
            <a:spAutoFit/>
          </a:bodyPr>
          <a:p>
            <a:r>
              <a:rPr lang="zh-CN" altLang="en-US"/>
              <a:t>定义三个顶点的颜色</a:t>
            </a:r>
            <a:endParaRPr lang="zh-CN" altLang="en-US"/>
          </a:p>
          <a:p>
            <a:r>
              <a:rPr lang="zh-CN" altLang="en-US"/>
              <a:t>Vector3 ColorA(255, 0, 0);</a:t>
            </a:r>
            <a:endParaRPr lang="zh-CN" altLang="en-US"/>
          </a:p>
          <a:p>
            <a:r>
              <a:rPr lang="zh-CN" altLang="en-US"/>
              <a:t>Vector3 ColorB(0, 255, 0);</a:t>
            </a:r>
            <a:endParaRPr lang="zh-CN" altLang="en-US"/>
          </a:p>
          <a:p>
            <a:r>
              <a:rPr lang="zh-CN" altLang="en-US"/>
              <a:t>Vector3 ColorC(0, 0, 255);</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142240"/>
            <a:ext cx="7870190" cy="4523105"/>
          </a:xfrm>
          <a:prstGeom prst="rect">
            <a:avLst/>
          </a:prstGeom>
          <a:noFill/>
        </p:spPr>
        <p:txBody>
          <a:bodyPr wrap="square" rtlCol="0" anchor="t">
            <a:spAutoFit/>
          </a:bodyPr>
          <a:p>
            <a:r>
              <a:rPr lang="zh-CN" altLang="en-US"/>
              <a:t>//如果三个重心坐标都大于0则该像素点在三角形内</a:t>
            </a:r>
            <a:endParaRPr lang="zh-CN" altLang="en-US"/>
          </a:p>
          <a:p>
            <a:r>
              <a:rPr lang="zh-CN" altLang="en-US"/>
              <a:t>if (weight1 &gt;= 0 &amp;&amp; weight2 &gt;= 0 &amp;&amp; weight3 &gt;= 0)</a:t>
            </a:r>
            <a:endParaRPr lang="zh-CN" altLang="en-US"/>
          </a:p>
          <a:p>
            <a:r>
              <a:rPr lang="zh-CN" altLang="en-US"/>
              <a:t>{</a:t>
            </a:r>
            <a:endParaRPr lang="zh-CN" altLang="en-US"/>
          </a:p>
          <a:p>
            <a:r>
              <a:rPr lang="zh-CN" altLang="en-US"/>
              <a:t>	float triangleArea = EdgeFunction(vertPosA, vertPosB,vertPosC)/2.0;</a:t>
            </a:r>
            <a:endParaRPr lang="zh-CN" altLang="en-US"/>
          </a:p>
          <a:p>
            <a:endParaRPr lang="zh-CN" altLang="en-US"/>
          </a:p>
          <a:p>
            <a:r>
              <a:rPr lang="zh-CN" altLang="en-US"/>
              <a:t>	//计算重心坐标</a:t>
            </a:r>
            <a:endParaRPr lang="zh-CN" altLang="en-US"/>
          </a:p>
          <a:p>
            <a:r>
              <a:rPr lang="zh-CN" altLang="en-US"/>
              <a:t>	weight1 /= triangleArea;</a:t>
            </a:r>
            <a:endParaRPr lang="zh-CN" altLang="en-US"/>
          </a:p>
          <a:p>
            <a:r>
              <a:rPr lang="zh-CN" altLang="en-US"/>
              <a:t>	weight2 /= triangleArea;</a:t>
            </a:r>
            <a:endParaRPr lang="zh-CN" altLang="en-US"/>
          </a:p>
          <a:p>
            <a:r>
              <a:rPr lang="zh-CN" altLang="en-US"/>
              <a:t>	weight3 /= triangleArea;</a:t>
            </a:r>
            <a:endParaRPr lang="zh-CN" altLang="en-US"/>
          </a:p>
          <a:p>
            <a:r>
              <a:rPr lang="zh-CN" altLang="en-US"/>
              <a:t>				</a:t>
            </a:r>
            <a:endParaRPr lang="zh-CN" altLang="en-US"/>
          </a:p>
          <a:p>
            <a:r>
              <a:rPr lang="zh-CN" altLang="en-US"/>
              <a:t>	image[i][j] = ColorA * weight1 + ColorB * weight2 + ColorC * weight3;</a:t>
            </a:r>
            <a:endParaRPr lang="zh-CN" altLang="en-US"/>
          </a:p>
          <a:p>
            <a:r>
              <a:rPr lang="zh-CN" altLang="en-US"/>
              <a:t>}</a:t>
            </a:r>
            <a:endParaRPr lang="zh-CN" altLang="en-US"/>
          </a:p>
          <a:p>
            <a:r>
              <a:rPr lang="zh-CN" altLang="en-US"/>
              <a:t>else</a:t>
            </a:r>
            <a:endParaRPr lang="zh-CN" altLang="en-US"/>
          </a:p>
          <a:p>
            <a:r>
              <a:rPr lang="zh-CN" altLang="en-US"/>
              <a:t>{</a:t>
            </a:r>
            <a:endParaRPr lang="zh-CN" altLang="en-US"/>
          </a:p>
          <a:p>
            <a:r>
              <a:rPr lang="zh-CN" altLang="en-US"/>
              <a:t>	image[i][j] = Vector3(50, 50, 50);</a:t>
            </a:r>
            <a:endParaRPr lang="zh-CN" altLang="en-US"/>
          </a:p>
          <a:p>
            <a:r>
              <a:rPr lang="zh-CN" altLang="en-US"/>
              <a:t>}</a:t>
            </a:r>
            <a:endParaRPr lang="zh-CN" altLang="en-US"/>
          </a:p>
        </p:txBody>
      </p:sp>
      <p:pic>
        <p:nvPicPr>
          <p:cNvPr id="4" name="图片 3" descr="QQ截图20200501183424"/>
          <p:cNvPicPr>
            <a:picLocks noChangeAspect="1"/>
          </p:cNvPicPr>
          <p:nvPr/>
        </p:nvPicPr>
        <p:blipFill>
          <a:blip r:embed="rId1"/>
          <a:stretch>
            <a:fillRect/>
          </a:stretch>
        </p:blipFill>
        <p:spPr>
          <a:xfrm>
            <a:off x="6374130" y="3975100"/>
            <a:ext cx="5471160" cy="2698115"/>
          </a:xfrm>
          <a:prstGeom prst="rect">
            <a:avLst/>
          </a:prstGeom>
        </p:spPr>
      </p:pic>
      <p:sp>
        <p:nvSpPr>
          <p:cNvPr id="5" name="任意多边形 4"/>
          <p:cNvSpPr/>
          <p:nvPr/>
        </p:nvSpPr>
        <p:spPr>
          <a:xfrm>
            <a:off x="8218805" y="755650"/>
            <a:ext cx="3189605" cy="1862455"/>
          </a:xfrm>
          <a:custGeom>
            <a:avLst/>
            <a:gdLst>
              <a:gd name="connisteX0" fmla="*/ 1306195 w 3189605"/>
              <a:gd name="connsiteY0" fmla="*/ 0 h 1862455"/>
              <a:gd name="connisteX1" fmla="*/ 0 w 3189605"/>
              <a:gd name="connsiteY1" fmla="*/ 1862455 h 1862455"/>
              <a:gd name="connisteX2" fmla="*/ 3189605 w 3189605"/>
              <a:gd name="connsiteY2" fmla="*/ 1337945 h 1862455"/>
              <a:gd name="connisteX3" fmla="*/ 1306195 w 3189605"/>
              <a:gd name="connsiteY3" fmla="*/ 0 h 1862455"/>
            </a:gdLst>
            <a:ahLst/>
            <a:cxnLst>
              <a:cxn ang="0">
                <a:pos x="connisteX0" y="connsiteY0"/>
              </a:cxn>
              <a:cxn ang="0">
                <a:pos x="connisteX1" y="connsiteY1"/>
              </a:cxn>
              <a:cxn ang="0">
                <a:pos x="connisteX2" y="connsiteY2"/>
              </a:cxn>
              <a:cxn ang="0">
                <a:pos x="connisteX3" y="connsiteY3"/>
              </a:cxn>
            </a:cxnLst>
            <a:rect l="l" t="t" r="r" b="b"/>
            <a:pathLst>
              <a:path w="3189605" h="1862455">
                <a:moveTo>
                  <a:pt x="1306195" y="0"/>
                </a:moveTo>
                <a:lnTo>
                  <a:pt x="0" y="1862455"/>
                </a:lnTo>
                <a:lnTo>
                  <a:pt x="3189605" y="1337945"/>
                </a:lnTo>
                <a:lnTo>
                  <a:pt x="1306195"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 idx="0"/>
          </p:cNvCxnSpPr>
          <p:nvPr/>
        </p:nvCxnSpPr>
        <p:spPr>
          <a:xfrm>
            <a:off x="9525000" y="765810"/>
            <a:ext cx="213995" cy="162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1"/>
          </p:cNvCxnSpPr>
          <p:nvPr/>
        </p:nvCxnSpPr>
        <p:spPr>
          <a:xfrm flipV="1">
            <a:off x="8218805" y="1729105"/>
            <a:ext cx="1445260" cy="899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5" idx="2"/>
          </p:cNvCxnSpPr>
          <p:nvPr/>
        </p:nvCxnSpPr>
        <p:spPr>
          <a:xfrm>
            <a:off x="9653270" y="1729105"/>
            <a:ext cx="1755140" cy="3746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331960" y="337820"/>
            <a:ext cx="556895" cy="368300"/>
          </a:xfrm>
          <a:prstGeom prst="rect">
            <a:avLst/>
          </a:prstGeom>
          <a:noFill/>
        </p:spPr>
        <p:txBody>
          <a:bodyPr wrap="square" rtlCol="0">
            <a:spAutoFit/>
          </a:bodyPr>
          <a:p>
            <a:r>
              <a:rPr lang="en-US" altLang="zh-CN"/>
              <a:t>A</a:t>
            </a:r>
            <a:endParaRPr lang="en-US" altLang="zh-CN"/>
          </a:p>
        </p:txBody>
      </p:sp>
      <p:sp>
        <p:nvSpPr>
          <p:cNvPr id="11" name="文本框 10"/>
          <p:cNvSpPr txBox="1"/>
          <p:nvPr/>
        </p:nvSpPr>
        <p:spPr>
          <a:xfrm>
            <a:off x="11482070" y="1867535"/>
            <a:ext cx="556895" cy="368300"/>
          </a:xfrm>
          <a:prstGeom prst="rect">
            <a:avLst/>
          </a:prstGeom>
          <a:noFill/>
        </p:spPr>
        <p:txBody>
          <a:bodyPr wrap="square" rtlCol="0">
            <a:spAutoFit/>
          </a:bodyPr>
          <a:p>
            <a:r>
              <a:rPr lang="en-US" altLang="zh-CN"/>
              <a:t>B</a:t>
            </a:r>
            <a:endParaRPr lang="en-US" altLang="zh-CN"/>
          </a:p>
        </p:txBody>
      </p:sp>
      <p:sp>
        <p:nvSpPr>
          <p:cNvPr id="12" name="文本框 11"/>
          <p:cNvSpPr txBox="1"/>
          <p:nvPr/>
        </p:nvSpPr>
        <p:spPr>
          <a:xfrm>
            <a:off x="8012430" y="2508250"/>
            <a:ext cx="556895" cy="368300"/>
          </a:xfrm>
          <a:prstGeom prst="rect">
            <a:avLst/>
          </a:prstGeom>
          <a:noFill/>
        </p:spPr>
        <p:txBody>
          <a:bodyPr wrap="square" rtlCol="0">
            <a:spAutoFit/>
          </a:bodyPr>
          <a:p>
            <a:r>
              <a:rPr lang="en-US" altLang="zh-CN"/>
              <a:t>C</a:t>
            </a:r>
            <a:endParaRPr lang="en-US" altLang="zh-CN"/>
          </a:p>
        </p:txBody>
      </p:sp>
      <p:sp>
        <p:nvSpPr>
          <p:cNvPr id="13" name="文本框 12"/>
          <p:cNvSpPr txBox="1"/>
          <p:nvPr/>
        </p:nvSpPr>
        <p:spPr>
          <a:xfrm>
            <a:off x="9525000" y="1611630"/>
            <a:ext cx="685165" cy="368300"/>
          </a:xfrm>
          <a:prstGeom prst="rect">
            <a:avLst/>
          </a:prstGeom>
          <a:noFill/>
        </p:spPr>
        <p:txBody>
          <a:bodyPr wrap="square" rtlCol="0">
            <a:spAutoFit/>
          </a:bodyPr>
          <a:p>
            <a:r>
              <a:rPr lang="en-US" altLang="zh-CN"/>
              <a:t>P</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3555" y="180340"/>
            <a:ext cx="8583295" cy="2861310"/>
          </a:xfrm>
          <a:prstGeom prst="rect">
            <a:avLst/>
          </a:prstGeom>
          <a:noFill/>
        </p:spPr>
        <p:txBody>
          <a:bodyPr wrap="square" rtlCol="0">
            <a:spAutoFit/>
          </a:bodyPr>
          <a:p>
            <a:r>
              <a:rPr lang="zh-CN" altLang="en-US"/>
              <a:t>实践</a:t>
            </a:r>
            <a:r>
              <a:rPr lang="en-US" altLang="zh-CN"/>
              <a:t>1</a:t>
            </a:r>
            <a:r>
              <a:rPr lang="zh-CN" altLang="en-US"/>
              <a:t>：</a:t>
            </a:r>
            <a:endParaRPr lang="zh-CN" altLang="en-US"/>
          </a:p>
          <a:p>
            <a:r>
              <a:rPr lang="zh-CN" altLang="en-US"/>
              <a:t>第一个实践要求你在第二节的代码上进行修改，将第二节所得图片放大很多倍后，我们发现在图像边缘产生了锯齿现象，如何减缓这种问题？提示：在前面我们假设一个像素的位置为该像素对应方格中心点的位置，这就造成一个像素的颜色不能代表整个方格的颜色。一个直观且简单的方法是对一个像素所在方格采样四次（</a:t>
            </a:r>
            <a:r>
              <a:rPr lang="en-US" altLang="zh-CN"/>
              <a:t>0.25,0.25</a:t>
            </a:r>
            <a:r>
              <a:rPr lang="zh-CN" altLang="en-US"/>
              <a:t>）（</a:t>
            </a:r>
            <a:r>
              <a:rPr lang="en-US" altLang="zh-CN"/>
              <a:t>0.25,0.75</a:t>
            </a:r>
            <a:r>
              <a:rPr lang="zh-CN" altLang="en-US"/>
              <a:t>）（</a:t>
            </a:r>
            <a:r>
              <a:rPr lang="en-US" altLang="zh-CN"/>
              <a:t>0.75,0.25</a:t>
            </a:r>
            <a:r>
              <a:rPr lang="zh-CN" altLang="en-US"/>
              <a:t>）（</a:t>
            </a:r>
            <a:r>
              <a:rPr lang="en-US" altLang="zh-CN"/>
              <a:t>0.75,0.75</a:t>
            </a:r>
            <a:r>
              <a:rPr lang="zh-CN" altLang="en-US"/>
              <a:t>），然后将所得的四个值除以四作为该像素的颜色。</a:t>
            </a:r>
            <a:endParaRPr lang="zh-CN" altLang="en-US"/>
          </a:p>
          <a:p>
            <a:endParaRPr lang="zh-CN" altLang="en-US"/>
          </a:p>
          <a:p>
            <a:r>
              <a:rPr lang="zh-CN" altLang="en-US"/>
              <a:t>希望有能力的尽量写一下，总共需要修改的代码也就在</a:t>
            </a:r>
            <a:r>
              <a:rPr lang="en-US" altLang="zh-CN"/>
              <a:t>5</a:t>
            </a:r>
            <a:r>
              <a:rPr lang="zh-CN" altLang="en-US"/>
              <a:t>行左右，第一页</a:t>
            </a:r>
            <a:r>
              <a:rPr lang="en-US" altLang="zh-CN"/>
              <a:t>PPT</a:t>
            </a:r>
            <a:r>
              <a:rPr lang="zh-CN" altLang="en-US"/>
              <a:t>给出的代码存储库链接中存放了实践</a:t>
            </a:r>
            <a:r>
              <a:rPr lang="en-US" altLang="zh-CN"/>
              <a:t>1</a:t>
            </a:r>
            <a:r>
              <a:rPr lang="zh-CN" altLang="en-US"/>
              <a:t>的答案。</a:t>
            </a:r>
            <a:endParaRPr lang="zh-CN" altLang="en-US"/>
          </a:p>
        </p:txBody>
      </p:sp>
      <p:pic>
        <p:nvPicPr>
          <p:cNvPr id="3" name="图片 2" descr="2"/>
          <p:cNvPicPr>
            <a:picLocks noChangeAspect="1"/>
          </p:cNvPicPr>
          <p:nvPr/>
        </p:nvPicPr>
        <p:blipFill>
          <a:blip r:embed="rId1"/>
          <a:stretch>
            <a:fillRect/>
          </a:stretch>
        </p:blipFill>
        <p:spPr>
          <a:xfrm>
            <a:off x="9662795" y="-6985"/>
            <a:ext cx="2529205" cy="4627245"/>
          </a:xfrm>
          <a:prstGeom prst="rect">
            <a:avLst/>
          </a:prstGeom>
        </p:spPr>
      </p:pic>
      <p:graphicFrame>
        <p:nvGraphicFramePr>
          <p:cNvPr id="4" name="表格 3"/>
          <p:cNvGraphicFramePr/>
          <p:nvPr>
            <p:custDataLst>
              <p:tags r:id="rId2"/>
            </p:custDataLst>
          </p:nvPr>
        </p:nvGraphicFramePr>
        <p:xfrm>
          <a:off x="156845" y="392874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11" name="直接箭头连接符 10"/>
          <p:cNvCxnSpPr/>
          <p:nvPr/>
        </p:nvCxnSpPr>
        <p:spPr>
          <a:xfrm flipV="1">
            <a:off x="162560" y="241427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51765" y="639635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140325" y="6028055"/>
            <a:ext cx="813435" cy="368300"/>
          </a:xfrm>
          <a:prstGeom prst="rect">
            <a:avLst/>
          </a:prstGeom>
          <a:noFill/>
        </p:spPr>
        <p:txBody>
          <a:bodyPr wrap="square" rtlCol="0">
            <a:spAutoFit/>
          </a:bodyPr>
          <a:p>
            <a:r>
              <a:rPr lang="en-US" altLang="zh-CN"/>
              <a:t>X</a:t>
            </a:r>
            <a:endParaRPr lang="en-US" altLang="zh-CN"/>
          </a:p>
        </p:txBody>
      </p:sp>
      <p:sp>
        <p:nvSpPr>
          <p:cNvPr id="16" name="文本框 15"/>
          <p:cNvSpPr txBox="1"/>
          <p:nvPr/>
        </p:nvSpPr>
        <p:spPr>
          <a:xfrm>
            <a:off x="162560" y="2414270"/>
            <a:ext cx="813435" cy="368300"/>
          </a:xfrm>
          <a:prstGeom prst="rect">
            <a:avLst/>
          </a:prstGeom>
          <a:noFill/>
        </p:spPr>
        <p:txBody>
          <a:bodyPr wrap="square" rtlCol="0">
            <a:spAutoFit/>
          </a:bodyPr>
          <a:p>
            <a:r>
              <a:rPr lang="en-US" altLang="zh-CN"/>
              <a:t>Y</a:t>
            </a:r>
            <a:endParaRPr lang="en-US" altLang="zh-CN"/>
          </a:p>
        </p:txBody>
      </p:sp>
      <p:sp>
        <p:nvSpPr>
          <p:cNvPr id="17" name="文本框 16"/>
          <p:cNvSpPr txBox="1"/>
          <p:nvPr/>
        </p:nvSpPr>
        <p:spPr>
          <a:xfrm>
            <a:off x="1845945" y="480758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18" name="椭圆 17"/>
          <p:cNvSpPr/>
          <p:nvPr/>
        </p:nvSpPr>
        <p:spPr>
          <a:xfrm>
            <a:off x="876300" y="423545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876300" y="45002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1102995" y="44900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866140" y="47218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1084580" y="47085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11860" y="49930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1138555" y="4982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901700" y="52146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120140" y="52012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2222500" y="49625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2449195" y="49523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2212340" y="51841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2430780" y="51708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1572260" y="39871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1798955" y="39770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562100" y="42087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780540" y="41954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562100" y="4474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1788795" y="44646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551940" y="46964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1770380" y="46831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901700" y="55213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1128395" y="55111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891540" y="5742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109980" y="5729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942340" y="40278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169035" y="40176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932180" y="42494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1150620" y="42360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2227580" y="44697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454275" y="4459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217420" y="4691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2435860" y="46780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1567180" y="49777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椭圆 58"/>
          <p:cNvSpPr/>
          <p:nvPr/>
        </p:nvSpPr>
        <p:spPr>
          <a:xfrm>
            <a:off x="1793875" y="4967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椭圆 59"/>
          <p:cNvSpPr/>
          <p:nvPr/>
        </p:nvSpPr>
        <p:spPr>
          <a:xfrm>
            <a:off x="1557020" y="5199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1775460" y="51860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1587500" y="5536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1814195" y="55264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1577340" y="57581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1795780" y="5744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2247900" y="55467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2474595" y="5536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2237740" y="57683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2456180" y="57550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2217420" y="4012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椭圆 70"/>
          <p:cNvSpPr/>
          <p:nvPr/>
        </p:nvSpPr>
        <p:spPr>
          <a:xfrm>
            <a:off x="2444115" y="40024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2207260" y="42341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2425700" y="4220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1617980" y="59937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1844675" y="5983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椭圆 75"/>
          <p:cNvSpPr/>
          <p:nvPr/>
        </p:nvSpPr>
        <p:spPr>
          <a:xfrm>
            <a:off x="1607820" y="6215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椭圆 76"/>
          <p:cNvSpPr/>
          <p:nvPr/>
        </p:nvSpPr>
        <p:spPr>
          <a:xfrm>
            <a:off x="1826260" y="62020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椭圆 77"/>
          <p:cNvSpPr/>
          <p:nvPr/>
        </p:nvSpPr>
        <p:spPr>
          <a:xfrm>
            <a:off x="2217420" y="60242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2444115" y="60140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椭圆 79"/>
          <p:cNvSpPr/>
          <p:nvPr/>
        </p:nvSpPr>
        <p:spPr>
          <a:xfrm>
            <a:off x="2207260" y="62458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2425700" y="62325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椭圆 81"/>
          <p:cNvSpPr/>
          <p:nvPr/>
        </p:nvSpPr>
        <p:spPr>
          <a:xfrm>
            <a:off x="886460" y="59632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椭圆 82"/>
          <p:cNvSpPr/>
          <p:nvPr/>
        </p:nvSpPr>
        <p:spPr>
          <a:xfrm>
            <a:off x="1113155" y="59531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椭圆 83"/>
          <p:cNvSpPr/>
          <p:nvPr/>
        </p:nvSpPr>
        <p:spPr>
          <a:xfrm>
            <a:off x="876300" y="618490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1094740" y="6171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2867660" y="4967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3094355" y="49574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2857500" y="51892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3075940" y="51758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1" name="表格 90"/>
          <p:cNvGraphicFramePr/>
          <p:nvPr>
            <p:custDataLst>
              <p:tags r:id="rId3"/>
            </p:custDataLst>
          </p:nvPr>
        </p:nvGraphicFramePr>
        <p:xfrm>
          <a:off x="6562725" y="393382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92" name="直接箭头连接符 91"/>
          <p:cNvCxnSpPr/>
          <p:nvPr/>
        </p:nvCxnSpPr>
        <p:spPr>
          <a:xfrm flipV="1">
            <a:off x="6568440" y="241935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6557645" y="640143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8082280" y="49987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文本框 94"/>
          <p:cNvSpPr txBox="1"/>
          <p:nvPr/>
        </p:nvSpPr>
        <p:spPr>
          <a:xfrm>
            <a:off x="11546205" y="6033135"/>
            <a:ext cx="813435" cy="368300"/>
          </a:xfrm>
          <a:prstGeom prst="rect">
            <a:avLst/>
          </a:prstGeom>
          <a:noFill/>
        </p:spPr>
        <p:txBody>
          <a:bodyPr wrap="square" rtlCol="0">
            <a:spAutoFit/>
          </a:bodyPr>
          <a:p>
            <a:r>
              <a:rPr lang="en-US" altLang="zh-CN"/>
              <a:t>X</a:t>
            </a:r>
            <a:endParaRPr lang="en-US" altLang="zh-CN"/>
          </a:p>
        </p:txBody>
      </p:sp>
      <p:sp>
        <p:nvSpPr>
          <p:cNvPr id="96" name="文本框 95"/>
          <p:cNvSpPr txBox="1"/>
          <p:nvPr/>
        </p:nvSpPr>
        <p:spPr>
          <a:xfrm>
            <a:off x="6568440" y="2419350"/>
            <a:ext cx="813435" cy="368300"/>
          </a:xfrm>
          <a:prstGeom prst="rect">
            <a:avLst/>
          </a:prstGeom>
          <a:noFill/>
        </p:spPr>
        <p:txBody>
          <a:bodyPr wrap="square" rtlCol="0">
            <a:spAutoFit/>
          </a:bodyPr>
          <a:p>
            <a:r>
              <a:rPr lang="en-US" altLang="zh-CN"/>
              <a:t>Y</a:t>
            </a:r>
            <a:endParaRPr lang="en-US" altLang="zh-CN"/>
          </a:p>
        </p:txBody>
      </p:sp>
      <p:sp>
        <p:nvSpPr>
          <p:cNvPr id="97" name="文本框 96"/>
          <p:cNvSpPr txBox="1"/>
          <p:nvPr/>
        </p:nvSpPr>
        <p:spPr>
          <a:xfrm>
            <a:off x="8251825" y="481266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98" name="椭圆 97"/>
          <p:cNvSpPr/>
          <p:nvPr/>
        </p:nvSpPr>
        <p:spPr>
          <a:xfrm>
            <a:off x="7282180" y="424053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椭圆 98"/>
          <p:cNvSpPr/>
          <p:nvPr/>
        </p:nvSpPr>
        <p:spPr>
          <a:xfrm>
            <a:off x="7381875" y="49949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15375" y="505015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椭圆 100"/>
          <p:cNvSpPr/>
          <p:nvPr/>
        </p:nvSpPr>
        <p:spPr>
          <a:xfrm>
            <a:off x="7402195" y="56019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椭圆 101"/>
          <p:cNvSpPr/>
          <p:nvPr/>
        </p:nvSpPr>
        <p:spPr>
          <a:xfrm>
            <a:off x="8112125" y="562229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椭圆 102"/>
          <p:cNvSpPr/>
          <p:nvPr/>
        </p:nvSpPr>
        <p:spPr>
          <a:xfrm>
            <a:off x="868997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 name="椭圆 103"/>
          <p:cNvSpPr/>
          <p:nvPr/>
        </p:nvSpPr>
        <p:spPr>
          <a:xfrm>
            <a:off x="8119745" y="45542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745855" y="45542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椭圆 105"/>
          <p:cNvSpPr/>
          <p:nvPr/>
        </p:nvSpPr>
        <p:spPr>
          <a:xfrm>
            <a:off x="7412355" y="458470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87095" y="799465"/>
            <a:ext cx="11005820" cy="2306955"/>
          </a:xfrm>
          <a:prstGeom prst="rect">
            <a:avLst/>
          </a:prstGeom>
          <a:noFill/>
        </p:spPr>
        <p:txBody>
          <a:bodyPr wrap="square" rtlCol="0" anchor="t">
            <a:spAutoFit/>
          </a:bodyPr>
          <a:p>
            <a:r>
              <a:rPr lang="zh-CN" altLang="en-US" sz="2400"/>
              <a:t>实践</a:t>
            </a:r>
            <a:r>
              <a:rPr lang="en-US" altLang="zh-CN" sz="2400"/>
              <a:t>2</a:t>
            </a:r>
            <a:endParaRPr lang="en-US" altLang="zh-CN" sz="2400"/>
          </a:p>
          <a:p>
            <a:endParaRPr lang="en-US" altLang="zh-CN" sz="2400"/>
          </a:p>
          <a:p>
            <a:r>
              <a:rPr lang="zh-CN" altLang="en-US" sz="2400"/>
              <a:t>这个实践要求你在第四节的代码上进行修改，实践内容为，绘制两个三角形，使它们组成一个矩形。注意三角形的顺序为顺时针排列。第一页</a:t>
            </a:r>
            <a:r>
              <a:rPr lang="en-US" altLang="zh-CN" sz="2400"/>
              <a:t>PPT</a:t>
            </a:r>
            <a:r>
              <a:rPr lang="zh-CN" altLang="en-US" sz="2400"/>
              <a:t>给出的</a:t>
            </a:r>
            <a:r>
              <a:rPr lang="zh-CN" altLang="en-US" sz="2400">
                <a:sym typeface="+mn-ea"/>
              </a:rPr>
              <a:t>代码存储库链接中存放了实践</a:t>
            </a:r>
            <a:r>
              <a:rPr lang="en-US" altLang="zh-CN" sz="2400">
                <a:sym typeface="+mn-ea"/>
              </a:rPr>
              <a:t>2</a:t>
            </a:r>
            <a:r>
              <a:rPr lang="zh-CN" altLang="en-US" sz="2400">
                <a:sym typeface="+mn-ea"/>
              </a:rPr>
              <a:t>的答案。</a:t>
            </a:r>
            <a:endParaRPr lang="zh-CN" altLang="en-US" sz="2400"/>
          </a:p>
          <a:p>
            <a:endParaRPr lang="en-US" altLang="zh-CN" sz="2400"/>
          </a:p>
        </p:txBody>
      </p:sp>
      <p:pic>
        <p:nvPicPr>
          <p:cNvPr id="4" name="图片 3" descr="4"/>
          <p:cNvPicPr>
            <a:picLocks noChangeAspect="1"/>
          </p:cNvPicPr>
          <p:nvPr/>
        </p:nvPicPr>
        <p:blipFill>
          <a:blip r:embed="rId1"/>
          <a:stretch>
            <a:fillRect/>
          </a:stretch>
        </p:blipFill>
        <p:spPr>
          <a:xfrm>
            <a:off x="702310" y="3260725"/>
            <a:ext cx="6645910" cy="32727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40585" y="3091815"/>
            <a:ext cx="8359775" cy="460375"/>
          </a:xfrm>
          <a:prstGeom prst="rect">
            <a:avLst/>
          </a:prstGeom>
          <a:noFill/>
        </p:spPr>
        <p:txBody>
          <a:bodyPr wrap="square" rtlCol="0">
            <a:spAutoFit/>
          </a:bodyPr>
          <a:p>
            <a:r>
              <a:rPr lang="zh-CN" altLang="en-US" sz="2400"/>
              <a:t>后面的内容不再详细介绍，有兴趣的同学可以自行查看代码</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5"/>
          <p:cNvPicPr>
            <a:picLocks noChangeAspect="1"/>
          </p:cNvPicPr>
          <p:nvPr/>
        </p:nvPicPr>
        <p:blipFill>
          <a:blip r:embed="rId1"/>
          <a:stretch>
            <a:fillRect/>
          </a:stretch>
        </p:blipFill>
        <p:spPr>
          <a:xfrm>
            <a:off x="457835" y="683260"/>
            <a:ext cx="5500370" cy="2714625"/>
          </a:xfrm>
          <a:prstGeom prst="rect">
            <a:avLst/>
          </a:prstGeom>
        </p:spPr>
      </p:pic>
      <p:sp>
        <p:nvSpPr>
          <p:cNvPr id="4" name="文本框 3"/>
          <p:cNvSpPr txBox="1"/>
          <p:nvPr/>
        </p:nvSpPr>
        <p:spPr>
          <a:xfrm>
            <a:off x="7364730" y="1645920"/>
            <a:ext cx="4237990" cy="3784600"/>
          </a:xfrm>
          <a:prstGeom prst="rect">
            <a:avLst/>
          </a:prstGeom>
          <a:noFill/>
        </p:spPr>
        <p:txBody>
          <a:bodyPr wrap="square" rtlCol="0">
            <a:spAutoFit/>
          </a:bodyPr>
          <a:p>
            <a:r>
              <a:rPr lang="zh-CN" altLang="en-US" sz="2400"/>
              <a:t>第五节内容为绘制一个在三维空间内的三角形，并使其符合透视关系，上面的图片是第五节的图像，下面的图像是第四节的图像，可以清楚的看到下方图像的红绿蓝区域大小相等，而上方图像由于透视关系，三角形上面的点比较靠后，所以该点对应红色区域面积相应的少于其他两点</a:t>
            </a:r>
            <a:endParaRPr lang="zh-CN" altLang="en-US" sz="2400"/>
          </a:p>
        </p:txBody>
      </p:sp>
      <p:pic>
        <p:nvPicPr>
          <p:cNvPr id="5" name="图片 4" descr="QQ截图20200501183424"/>
          <p:cNvPicPr>
            <a:picLocks noChangeAspect="1"/>
          </p:cNvPicPr>
          <p:nvPr/>
        </p:nvPicPr>
        <p:blipFill>
          <a:blip r:embed="rId2"/>
          <a:stretch>
            <a:fillRect/>
          </a:stretch>
        </p:blipFill>
        <p:spPr>
          <a:xfrm>
            <a:off x="457835" y="3835400"/>
            <a:ext cx="5489575" cy="27076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6"/>
          <p:cNvPicPr>
            <a:picLocks noChangeAspect="1"/>
          </p:cNvPicPr>
          <p:nvPr/>
        </p:nvPicPr>
        <p:blipFill>
          <a:blip r:embed="rId1"/>
          <a:stretch>
            <a:fillRect/>
          </a:stretch>
        </p:blipFill>
        <p:spPr>
          <a:xfrm>
            <a:off x="542290" y="464820"/>
            <a:ext cx="5316855" cy="2658745"/>
          </a:xfrm>
          <a:prstGeom prst="rect">
            <a:avLst/>
          </a:prstGeom>
        </p:spPr>
      </p:pic>
      <p:pic>
        <p:nvPicPr>
          <p:cNvPr id="3" name="图片 2" descr="container"/>
          <p:cNvPicPr>
            <a:picLocks noChangeAspect="1"/>
          </p:cNvPicPr>
          <p:nvPr/>
        </p:nvPicPr>
        <p:blipFill>
          <a:blip r:embed="rId2"/>
          <a:stretch>
            <a:fillRect/>
          </a:stretch>
        </p:blipFill>
        <p:spPr>
          <a:xfrm>
            <a:off x="1613535" y="3688080"/>
            <a:ext cx="3013710" cy="3013710"/>
          </a:xfrm>
          <a:prstGeom prst="rect">
            <a:avLst/>
          </a:prstGeom>
        </p:spPr>
      </p:pic>
      <p:sp>
        <p:nvSpPr>
          <p:cNvPr id="4" name="文本框 3"/>
          <p:cNvSpPr txBox="1"/>
          <p:nvPr/>
        </p:nvSpPr>
        <p:spPr>
          <a:xfrm>
            <a:off x="7192645" y="2855595"/>
            <a:ext cx="4923790" cy="1938020"/>
          </a:xfrm>
          <a:prstGeom prst="rect">
            <a:avLst/>
          </a:prstGeom>
          <a:noFill/>
        </p:spPr>
        <p:txBody>
          <a:bodyPr wrap="square" rtlCol="0">
            <a:spAutoFit/>
          </a:bodyPr>
          <a:p>
            <a:r>
              <a:rPr lang="zh-CN" altLang="en-US" sz="2400"/>
              <a:t>第六节内容是给我们的三角形贴上一张纹理贴图（下方的图像），并正确地执行纹理采样和纹理映射。注意将纹理图片和</a:t>
            </a:r>
            <a:r>
              <a:rPr lang="en-US" altLang="zh-CN" sz="2400"/>
              <a:t>main.cpp</a:t>
            </a:r>
            <a:r>
              <a:rPr lang="zh-CN" altLang="en-US" sz="2400"/>
              <a:t>放在同一目录下</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7"/>
          <p:cNvPicPr>
            <a:picLocks noChangeAspect="1"/>
          </p:cNvPicPr>
          <p:nvPr/>
        </p:nvPicPr>
        <p:blipFill>
          <a:blip r:embed="rId1"/>
          <a:stretch>
            <a:fillRect/>
          </a:stretch>
        </p:blipFill>
        <p:spPr>
          <a:xfrm>
            <a:off x="502285" y="1720215"/>
            <a:ext cx="5801360" cy="2850515"/>
          </a:xfrm>
          <a:prstGeom prst="rect">
            <a:avLst/>
          </a:prstGeom>
        </p:spPr>
      </p:pic>
      <p:sp>
        <p:nvSpPr>
          <p:cNvPr id="3" name="文本框 2"/>
          <p:cNvSpPr txBox="1"/>
          <p:nvPr/>
        </p:nvSpPr>
        <p:spPr>
          <a:xfrm>
            <a:off x="7181850" y="1720215"/>
            <a:ext cx="4238625" cy="2676525"/>
          </a:xfrm>
          <a:prstGeom prst="rect">
            <a:avLst/>
          </a:prstGeom>
          <a:noFill/>
        </p:spPr>
        <p:txBody>
          <a:bodyPr wrap="square" rtlCol="0">
            <a:spAutoFit/>
          </a:bodyPr>
          <a:p>
            <a:r>
              <a:rPr lang="zh-CN" altLang="en-US" sz="2400"/>
              <a:t>第</a:t>
            </a:r>
            <a:r>
              <a:rPr lang="en-US" altLang="zh-CN" sz="2400"/>
              <a:t>7</a:t>
            </a:r>
            <a:r>
              <a:rPr lang="zh-CN" altLang="en-US" sz="2400"/>
              <a:t>节内容为平移，旋转、缩放。在</a:t>
            </a:r>
            <a:r>
              <a:rPr lang="en-US" altLang="zh-CN" sz="2400"/>
              <a:t>OpenGL</a:t>
            </a:r>
            <a:r>
              <a:rPr lang="zh-CN" altLang="en-US" sz="2400"/>
              <a:t>中我们通过矩阵进行上述操作，这里通过简单的数学推导进行上述变换。与之类似是第五节内容，我们将透视投影矩阵做了大幅度简化，用简单的公式来进行透视变换</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8"/>
          <p:cNvPicPr>
            <a:picLocks noChangeAspect="1"/>
          </p:cNvPicPr>
          <p:nvPr/>
        </p:nvPicPr>
        <p:blipFill>
          <a:blip r:embed="rId1"/>
          <a:stretch>
            <a:fillRect/>
          </a:stretch>
        </p:blipFill>
        <p:spPr>
          <a:xfrm>
            <a:off x="392430" y="1711325"/>
            <a:ext cx="6422390" cy="3157220"/>
          </a:xfrm>
          <a:prstGeom prst="rect">
            <a:avLst/>
          </a:prstGeom>
        </p:spPr>
      </p:pic>
      <p:sp>
        <p:nvSpPr>
          <p:cNvPr id="3" name="文本框 2"/>
          <p:cNvSpPr txBox="1"/>
          <p:nvPr/>
        </p:nvSpPr>
        <p:spPr>
          <a:xfrm>
            <a:off x="7749540" y="2620010"/>
            <a:ext cx="3510915" cy="922020"/>
          </a:xfrm>
          <a:prstGeom prst="rect">
            <a:avLst/>
          </a:prstGeom>
          <a:noFill/>
        </p:spPr>
        <p:txBody>
          <a:bodyPr wrap="square" rtlCol="0">
            <a:spAutoFit/>
          </a:bodyPr>
          <a:p>
            <a:r>
              <a:rPr lang="zh-CN" altLang="en-US"/>
              <a:t>最后一节内容是光照计算，我们假想一个光源，并计算光源对该三角形的影响。</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16355" y="4959350"/>
            <a:ext cx="9892665" cy="368300"/>
          </a:xfrm>
          <a:prstGeom prst="rect">
            <a:avLst/>
          </a:prstGeom>
          <a:noFill/>
        </p:spPr>
        <p:txBody>
          <a:bodyPr wrap="square" rtlCol="0" anchor="t">
            <a:spAutoFit/>
          </a:bodyPr>
          <a:p>
            <a:r>
              <a:rPr lang="zh-CN" altLang="en-US"/>
              <a:t>https://www.scratchapixel.com/lessons/3d-basic-rendering/rasterization-practical-implementation</a:t>
            </a:r>
            <a:endParaRPr lang="zh-CN" altLang="en-US"/>
          </a:p>
        </p:txBody>
      </p:sp>
      <p:sp>
        <p:nvSpPr>
          <p:cNvPr id="5" name="文本框 4"/>
          <p:cNvSpPr txBox="1"/>
          <p:nvPr/>
        </p:nvSpPr>
        <p:spPr>
          <a:xfrm>
            <a:off x="1316355" y="1025525"/>
            <a:ext cx="9804400" cy="3138170"/>
          </a:xfrm>
          <a:prstGeom prst="rect">
            <a:avLst/>
          </a:prstGeom>
          <a:noFill/>
        </p:spPr>
        <p:txBody>
          <a:bodyPr wrap="square" rtlCol="0">
            <a:spAutoFit/>
          </a:bodyPr>
          <a:p>
            <a:r>
              <a:rPr lang="zh-CN" altLang="en-US"/>
              <a:t>下面链接的教程涉及到本</a:t>
            </a:r>
            <a:r>
              <a:rPr lang="en-US" altLang="zh-CN"/>
              <a:t>PPT</a:t>
            </a:r>
            <a:r>
              <a:rPr lang="zh-CN" altLang="en-US"/>
              <a:t>前</a:t>
            </a:r>
            <a:r>
              <a:rPr lang="en-US" altLang="zh-CN"/>
              <a:t>5</a:t>
            </a:r>
            <a:r>
              <a:rPr lang="zh-CN" altLang="en-US"/>
              <a:t>节的内容，并且详细讲述了更细致的一些东西</a:t>
            </a:r>
            <a:r>
              <a:rPr lang="zh-CN"/>
              <a:t>。</a:t>
            </a:r>
            <a:endParaRPr lang="zh-CN" altLang="en-US"/>
          </a:p>
          <a:p>
            <a:endParaRPr lang="zh-CN" altLang="en-US"/>
          </a:p>
          <a:p>
            <a:r>
              <a:rPr lang="zh-CN" altLang="en-US"/>
              <a:t>第六节内容我们使用了一个"stb_image.h"头文件，用来读取图片的信息，这一节只需要关注</a:t>
            </a:r>
            <a:r>
              <a:rPr lang="en-US" altLang="zh-CN"/>
              <a:t>texture</a:t>
            </a:r>
            <a:r>
              <a:rPr lang="zh-CN" altLang="en-US"/>
              <a:t>函数即可，该函数输入为</a:t>
            </a:r>
            <a:r>
              <a:rPr lang="en-US" altLang="zh-CN"/>
              <a:t>uv</a:t>
            </a:r>
            <a:r>
              <a:rPr lang="zh-CN" altLang="en-US"/>
              <a:t>坐标，输出为采样到的像素值，可以直接跳过本节内容。</a:t>
            </a:r>
            <a:endParaRPr lang="zh-CN" altLang="en-US"/>
          </a:p>
          <a:p>
            <a:endParaRPr lang="zh-CN" altLang="en-US"/>
          </a:p>
          <a:p>
            <a:r>
              <a:rPr lang="zh-CN" altLang="en-US"/>
              <a:t>第七节内容只需要关注</a:t>
            </a:r>
            <a:r>
              <a:rPr lang="en-US" altLang="zh-CN"/>
              <a:t>rotate</a:t>
            </a:r>
            <a:r>
              <a:rPr lang="zh-CN" altLang="en-US"/>
              <a:t>和</a:t>
            </a:r>
            <a:r>
              <a:rPr lang="en-US" altLang="zh-CN"/>
              <a:t>translate</a:t>
            </a:r>
            <a:r>
              <a:rPr lang="zh-CN" altLang="en-US"/>
              <a:t>函数即可，前者对三角形进行旋转，后者对三角形进行平移，推导可自行搜索，难度中等。</a:t>
            </a:r>
            <a:endParaRPr lang="zh-CN" altLang="en-US"/>
          </a:p>
          <a:p>
            <a:endParaRPr lang="zh-CN" altLang="en-US"/>
          </a:p>
          <a:p>
            <a:r>
              <a:rPr lang="zh-CN" altLang="en-US"/>
              <a:t>第八节内容可以先暂时放弃，这节</a:t>
            </a:r>
            <a:r>
              <a:rPr lang="zh-CN" altLang="en-US">
                <a:sym typeface="+mn-ea"/>
              </a:rPr>
              <a:t>内容基本上涵盖了前八节所有知识</a:t>
            </a:r>
            <a:r>
              <a:rPr lang="zh-CN" altLang="en-US"/>
              <a:t>，可以等到下学期计算机图形学学习到光照计算后再回来看这节内容。主要代码在</a:t>
            </a:r>
            <a:r>
              <a:rPr lang="en-US" altLang="zh-CN"/>
              <a:t>Color</a:t>
            </a:r>
            <a:r>
              <a:rPr lang="zh-CN" altLang="en-US"/>
              <a:t>函数内，我</a:t>
            </a:r>
            <a:r>
              <a:rPr lang="zh-CN" altLang="en-US">
                <a:sym typeface="+mn-ea"/>
              </a:rPr>
              <a:t>已</a:t>
            </a:r>
            <a:r>
              <a:rPr lang="zh-CN" altLang="en-US"/>
              <a:t>在相应位置做好标记。</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69390" y="1529080"/>
            <a:ext cx="9951085" cy="1198880"/>
          </a:xfrm>
          <a:prstGeom prst="rect">
            <a:avLst/>
          </a:prstGeom>
          <a:noFill/>
        </p:spPr>
        <p:txBody>
          <a:bodyPr wrap="square" rtlCol="0" anchor="t">
            <a:spAutoFit/>
          </a:bodyPr>
          <a:p>
            <a:r>
              <a:rPr lang="zh-CN" altLang="en-US" sz="2400"/>
              <a:t>考虑到同学们的接受能力，我在写代码时，所有源码都以比较简单的形式出现，没有使用类、</a:t>
            </a:r>
            <a:r>
              <a:rPr lang="en-US" altLang="zh-CN" sz="2400"/>
              <a:t>STL</a:t>
            </a:r>
            <a:r>
              <a:rPr lang="zh-CN" altLang="en-US" sz="2400"/>
              <a:t>等稍微复杂的功能。同时删去了一些繁琐的东西，只介绍光栅化的主线内容。</a:t>
            </a:r>
            <a:endParaRPr lang="zh-CN" altLang="en-US" sz="2400"/>
          </a:p>
        </p:txBody>
      </p:sp>
      <p:sp>
        <p:nvSpPr>
          <p:cNvPr id="4" name="文本框 3"/>
          <p:cNvSpPr txBox="1"/>
          <p:nvPr/>
        </p:nvSpPr>
        <p:spPr>
          <a:xfrm>
            <a:off x="3455035" y="4811395"/>
            <a:ext cx="5282565" cy="460375"/>
          </a:xfrm>
          <a:prstGeom prst="rect">
            <a:avLst/>
          </a:prstGeom>
          <a:noFill/>
        </p:spPr>
        <p:txBody>
          <a:bodyPr wrap="square" rtlCol="0" anchor="t">
            <a:spAutoFit/>
          </a:bodyPr>
          <a:p>
            <a:r>
              <a:rPr lang="zh-CN" altLang="en-US" sz="2400">
                <a:sym typeface="+mn-ea"/>
              </a:rPr>
              <a:t>下面我们总览一下这次要介绍的内容</a:t>
            </a:r>
            <a:endParaRPr lang="zh-CN" altLang="en-US" sz="240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4390" y="1357630"/>
            <a:ext cx="10126345" cy="3692525"/>
          </a:xfrm>
          <a:prstGeom prst="rect">
            <a:avLst/>
          </a:prstGeom>
          <a:noFill/>
        </p:spPr>
        <p:txBody>
          <a:bodyPr wrap="square" rtlCol="0">
            <a:spAutoFit/>
          </a:bodyPr>
          <a:p>
            <a:r>
              <a:rPr lang="zh-CN" altLang="en-US"/>
              <a:t>关于光栅化内容的简述：</a:t>
            </a:r>
            <a:endParaRPr lang="zh-CN" altLang="en-US"/>
          </a:p>
          <a:p>
            <a:endParaRPr lang="zh-CN" altLang="en-US"/>
          </a:p>
          <a:p>
            <a:r>
              <a:rPr lang="zh-CN" altLang="en-US"/>
              <a:t>很多学校介绍图形学的时候内容大部分为实时渲染，而在介绍实时渲染时有的还会用很多课时介绍光栅化画线算法，画圆算法等等。这是因为在早期做游戏时一般是从写光栅化算法做起，而之后随着一些列图形</a:t>
            </a:r>
            <a:r>
              <a:rPr lang="en-US" altLang="zh-CN"/>
              <a:t>API</a:t>
            </a:r>
            <a:r>
              <a:rPr lang="zh-CN" altLang="en-US"/>
              <a:t>的发展（</a:t>
            </a:r>
            <a:r>
              <a:rPr lang="en-US" altLang="zh-CN"/>
              <a:t>OpenGL</a:t>
            </a:r>
            <a:r>
              <a:rPr lang="zh-CN" altLang="en-US"/>
              <a:t>，</a:t>
            </a:r>
            <a:r>
              <a:rPr lang="en-US" altLang="zh-CN"/>
              <a:t>DX</a:t>
            </a:r>
            <a:r>
              <a:rPr lang="zh-CN" altLang="en-US"/>
              <a:t>等</a:t>
            </a:r>
            <a:r>
              <a:rPr lang="zh-CN" altLang="en-US"/>
              <a:t>），我们现在不必关注很底层的光栅化算法，现在学习光栅化算法是因为了解它大体的实现原理可以更好地让我们使用相应的工具。</a:t>
            </a:r>
            <a:endParaRPr lang="zh-CN" altLang="en-US"/>
          </a:p>
          <a:p>
            <a:endParaRPr lang="zh-CN" altLang="en-US"/>
          </a:p>
          <a:p>
            <a:r>
              <a:rPr lang="zh-CN" altLang="en-US"/>
              <a:t>另外</a:t>
            </a:r>
            <a:r>
              <a:rPr lang="en-US" altLang="zh-CN"/>
              <a:t>CG</a:t>
            </a:r>
            <a:r>
              <a:rPr lang="zh-CN" altLang="en-US"/>
              <a:t>绝不是仅限于实时渲染（事实上实时渲染绝大多数是工业界在做），还包括几何和物理模拟两部分。几何处理方面，</a:t>
            </a:r>
            <a:r>
              <a:rPr lang="en-US" altLang="zh-CN"/>
              <a:t>maya</a:t>
            </a:r>
            <a:r>
              <a:rPr lang="zh-CN" altLang="en-US"/>
              <a:t>等建模软件就是其应用的例子</a:t>
            </a:r>
            <a:r>
              <a:rPr lang="zh-CN" altLang="en-US"/>
              <a:t>。渲染方面，可能由于渲染领域整体到达了一个瓶颈，感觉做的人比较少。对于物理模拟部分，了解较少，不过游戏引擎中的物理引擎一般是使用现有的引擎，如Havok与PhysX，前者源自英特尔，后者源自英伟达。</a:t>
            </a:r>
            <a:endParaRPr lang="zh-CN" altLang="en-US"/>
          </a:p>
          <a:p>
            <a:endParaRPr lang="zh-CN" altLang="en-US"/>
          </a:p>
          <a:p>
            <a:r>
              <a:rPr lang="zh-CN" altLang="en-US"/>
              <a:t>最后：</a:t>
            </a:r>
            <a:r>
              <a:rPr lang="en-US" altLang="zh-CN"/>
              <a:t>CG</a:t>
            </a:r>
            <a:r>
              <a:rPr lang="en-US" altLang="zh-CN"/>
              <a:t>≠</a:t>
            </a:r>
            <a:r>
              <a:rPr lang="zh-CN" altLang="en-US"/>
              <a:t>实时渲染</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00501183013"/>
          <p:cNvPicPr>
            <a:picLocks noChangeAspect="1"/>
          </p:cNvPicPr>
          <p:nvPr>
            <p:custDataLst>
              <p:tags r:id="rId1"/>
            </p:custDataLst>
          </p:nvPr>
        </p:nvPicPr>
        <p:blipFill>
          <a:blip r:embed="rId2"/>
          <a:stretch>
            <a:fillRect/>
          </a:stretch>
        </p:blipFill>
        <p:spPr>
          <a:xfrm>
            <a:off x="560070" y="725170"/>
            <a:ext cx="4822190" cy="2397760"/>
          </a:xfrm>
          <a:prstGeom prst="rect">
            <a:avLst/>
          </a:prstGeom>
        </p:spPr>
      </p:pic>
      <p:sp>
        <p:nvSpPr>
          <p:cNvPr id="3" name="文本框 2"/>
          <p:cNvSpPr txBox="1"/>
          <p:nvPr/>
        </p:nvSpPr>
        <p:spPr>
          <a:xfrm>
            <a:off x="7223760" y="1611630"/>
            <a:ext cx="3008630" cy="368300"/>
          </a:xfrm>
          <a:prstGeom prst="rect">
            <a:avLst/>
          </a:prstGeom>
          <a:noFill/>
        </p:spPr>
        <p:txBody>
          <a:bodyPr wrap="square" rtlCol="0">
            <a:spAutoFit/>
          </a:bodyPr>
          <a:p>
            <a:r>
              <a:rPr lang="en-US" altLang="zh-CN"/>
              <a:t>1.</a:t>
            </a:r>
            <a:r>
              <a:rPr lang="zh-CN" altLang="en-US"/>
              <a:t>认识</a:t>
            </a:r>
            <a:r>
              <a:rPr lang="en-US" altLang="zh-CN"/>
              <a:t>PPM</a:t>
            </a:r>
            <a:r>
              <a:rPr lang="zh-CN" altLang="en-US"/>
              <a:t>文件格式</a:t>
            </a:r>
            <a:endParaRPr lang="zh-CN" altLang="en-US"/>
          </a:p>
        </p:txBody>
      </p:sp>
      <p:pic>
        <p:nvPicPr>
          <p:cNvPr id="4" name="图片 3" descr="QQ截图20200501183154"/>
          <p:cNvPicPr>
            <a:picLocks noChangeAspect="1"/>
          </p:cNvPicPr>
          <p:nvPr/>
        </p:nvPicPr>
        <p:blipFill>
          <a:blip r:embed="rId3"/>
          <a:stretch>
            <a:fillRect/>
          </a:stretch>
        </p:blipFill>
        <p:spPr>
          <a:xfrm>
            <a:off x="544830" y="3489960"/>
            <a:ext cx="4837430" cy="2397760"/>
          </a:xfrm>
          <a:prstGeom prst="rect">
            <a:avLst/>
          </a:prstGeom>
        </p:spPr>
      </p:pic>
      <p:sp>
        <p:nvSpPr>
          <p:cNvPr id="5" name="文本框 4"/>
          <p:cNvSpPr txBox="1"/>
          <p:nvPr/>
        </p:nvSpPr>
        <p:spPr>
          <a:xfrm>
            <a:off x="7223760" y="4420235"/>
            <a:ext cx="1956435" cy="368300"/>
          </a:xfrm>
          <a:prstGeom prst="rect">
            <a:avLst/>
          </a:prstGeom>
          <a:noFill/>
        </p:spPr>
        <p:txBody>
          <a:bodyPr wrap="none" rtlCol="0" anchor="t">
            <a:spAutoFit/>
          </a:bodyPr>
          <a:p>
            <a:r>
              <a:rPr lang="en-US">
                <a:sym typeface="+mn-ea"/>
              </a:rPr>
              <a:t>2.</a:t>
            </a:r>
            <a:r>
              <a:rPr lang="zh-CN" altLang="en-US">
                <a:sym typeface="+mn-ea"/>
              </a:rPr>
              <a:t>初步认识光栅化</a:t>
            </a:r>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00501183330"/>
          <p:cNvPicPr>
            <a:picLocks noChangeAspect="1"/>
          </p:cNvPicPr>
          <p:nvPr/>
        </p:nvPicPr>
        <p:blipFill>
          <a:blip r:embed="rId1"/>
          <a:stretch>
            <a:fillRect/>
          </a:stretch>
        </p:blipFill>
        <p:spPr>
          <a:xfrm>
            <a:off x="718185" y="597535"/>
            <a:ext cx="5175885" cy="2567305"/>
          </a:xfrm>
          <a:prstGeom prst="rect">
            <a:avLst/>
          </a:prstGeom>
        </p:spPr>
      </p:pic>
      <p:sp>
        <p:nvSpPr>
          <p:cNvPr id="3" name="文本框 2"/>
          <p:cNvSpPr txBox="1"/>
          <p:nvPr/>
        </p:nvSpPr>
        <p:spPr>
          <a:xfrm>
            <a:off x="7541895" y="1697355"/>
            <a:ext cx="2753995" cy="368300"/>
          </a:xfrm>
          <a:prstGeom prst="rect">
            <a:avLst/>
          </a:prstGeom>
          <a:noFill/>
        </p:spPr>
        <p:txBody>
          <a:bodyPr wrap="square" rtlCol="0">
            <a:spAutoFit/>
          </a:bodyPr>
          <a:p>
            <a:r>
              <a:rPr lang="en-US" altLang="zh-CN"/>
              <a:t>3.</a:t>
            </a:r>
            <a:r>
              <a:rPr lang="zh-CN" altLang="en-US"/>
              <a:t>光栅化三角形</a:t>
            </a:r>
            <a:endParaRPr lang="zh-CN" altLang="en-US"/>
          </a:p>
        </p:txBody>
      </p:sp>
      <p:pic>
        <p:nvPicPr>
          <p:cNvPr id="4" name="图片 3" descr="QQ截图20200501183424"/>
          <p:cNvPicPr>
            <a:picLocks noChangeAspect="1"/>
          </p:cNvPicPr>
          <p:nvPr/>
        </p:nvPicPr>
        <p:blipFill>
          <a:blip r:embed="rId2"/>
          <a:stretch>
            <a:fillRect/>
          </a:stretch>
        </p:blipFill>
        <p:spPr>
          <a:xfrm>
            <a:off x="718185" y="3552825"/>
            <a:ext cx="5204460" cy="2566670"/>
          </a:xfrm>
          <a:prstGeom prst="rect">
            <a:avLst/>
          </a:prstGeom>
        </p:spPr>
      </p:pic>
      <p:sp>
        <p:nvSpPr>
          <p:cNvPr id="5" name="文本框 4"/>
          <p:cNvSpPr txBox="1"/>
          <p:nvPr/>
        </p:nvSpPr>
        <p:spPr>
          <a:xfrm>
            <a:off x="7711440" y="4652010"/>
            <a:ext cx="2753995" cy="368300"/>
          </a:xfrm>
          <a:prstGeom prst="rect">
            <a:avLst/>
          </a:prstGeom>
          <a:noFill/>
        </p:spPr>
        <p:txBody>
          <a:bodyPr wrap="square" rtlCol="0">
            <a:spAutoFit/>
          </a:bodyPr>
          <a:p>
            <a:r>
              <a:rPr lang="en-US"/>
              <a:t>4.</a:t>
            </a:r>
            <a:r>
              <a:rPr lang="zh-CN" altLang="en-US"/>
              <a:t>顶点属性插值</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06825" y="654685"/>
            <a:ext cx="3697605" cy="583565"/>
          </a:xfrm>
          <a:prstGeom prst="rect">
            <a:avLst/>
          </a:prstGeom>
          <a:noFill/>
        </p:spPr>
        <p:txBody>
          <a:bodyPr wrap="none" rtlCol="0" anchor="t">
            <a:spAutoFit/>
          </a:bodyPr>
          <a:p>
            <a:r>
              <a:rPr lang="en-US" altLang="zh-CN" sz="3200">
                <a:sym typeface="+mn-ea"/>
              </a:rPr>
              <a:t>1.</a:t>
            </a:r>
            <a:r>
              <a:rPr lang="zh-CN" altLang="en-US" sz="3200">
                <a:sym typeface="+mn-ea"/>
              </a:rPr>
              <a:t>认识</a:t>
            </a:r>
            <a:r>
              <a:rPr lang="en-US" altLang="zh-CN" sz="3200">
                <a:sym typeface="+mn-ea"/>
              </a:rPr>
              <a:t>PPM</a:t>
            </a:r>
            <a:r>
              <a:rPr lang="zh-CN" altLang="en-US" sz="3200">
                <a:sym typeface="+mn-ea"/>
              </a:rPr>
              <a:t>文件格式</a:t>
            </a:r>
            <a:endParaRPr lang="zh-CN" altLang="en-US" sz="3200"/>
          </a:p>
        </p:txBody>
      </p:sp>
      <p:sp>
        <p:nvSpPr>
          <p:cNvPr id="3" name="文本框 2"/>
          <p:cNvSpPr txBox="1"/>
          <p:nvPr/>
        </p:nvSpPr>
        <p:spPr>
          <a:xfrm>
            <a:off x="3616960" y="1827530"/>
            <a:ext cx="6989445" cy="4892675"/>
          </a:xfrm>
          <a:prstGeom prst="rect">
            <a:avLst/>
          </a:prstGeom>
          <a:noFill/>
        </p:spPr>
        <p:txBody>
          <a:bodyPr wrap="square" rtlCol="0">
            <a:spAutoFit/>
          </a:bodyPr>
          <a:p>
            <a:r>
              <a:rPr lang="en-US" altLang="zh-CN" sz="2400"/>
              <a:t>PPM</a:t>
            </a:r>
            <a:r>
              <a:rPr lang="zh-CN" altLang="en-US" sz="2400"/>
              <a:t>格式：</a:t>
            </a:r>
            <a:r>
              <a:rPr lang="en-US" altLang="zh-CN" sz="2400"/>
              <a:t>Linux</a:t>
            </a:r>
            <a:r>
              <a:rPr lang="zh-CN" altLang="en-US" sz="2400"/>
              <a:t>上的一种文件</a:t>
            </a:r>
            <a:endParaRPr lang="zh-CN" altLang="en-US" sz="2400"/>
          </a:p>
          <a:p>
            <a:endParaRPr lang="zh-CN" altLang="en-US" sz="2400"/>
          </a:p>
          <a:p>
            <a:r>
              <a:rPr lang="zh-CN" altLang="en-US" sz="2400"/>
              <a:t>在</a:t>
            </a:r>
            <a:r>
              <a:rPr lang="en-US" altLang="zh-CN" sz="2400"/>
              <a:t>Windows</a:t>
            </a:r>
            <a:r>
              <a:rPr lang="zh-CN" altLang="en-US" sz="2400"/>
              <a:t>上</a:t>
            </a:r>
            <a:r>
              <a:rPr lang="en-US" altLang="zh-CN" sz="2400"/>
              <a:t>PPM</a:t>
            </a:r>
            <a:r>
              <a:rPr lang="zh-CN" altLang="en-US" sz="2400"/>
              <a:t>可用以下软件打开：</a:t>
            </a:r>
            <a:endParaRPr lang="zh-CN" altLang="en-US" sz="2400"/>
          </a:p>
          <a:p>
            <a:endParaRPr lang="zh-CN" altLang="en-US" sz="2400"/>
          </a:p>
          <a:p>
            <a:r>
              <a:rPr lang="zh-CN" altLang="en-US" sz="2400"/>
              <a:t>XnView</a:t>
            </a:r>
            <a:endParaRPr lang="zh-CN" altLang="en-US" sz="2400"/>
          </a:p>
          <a:p>
            <a:endParaRPr lang="zh-CN" altLang="en-US" sz="2400"/>
          </a:p>
          <a:p>
            <a:r>
              <a:rPr lang="zh-CN" altLang="en-US" sz="2400"/>
              <a:t>Adobe Photoshop CS5</a:t>
            </a:r>
            <a:endParaRPr lang="zh-CN" altLang="en-US" sz="2400"/>
          </a:p>
          <a:p>
            <a:endParaRPr lang="zh-CN" altLang="en-US" sz="2400"/>
          </a:p>
          <a:p>
            <a:r>
              <a:rPr lang="zh-CN" altLang="en-US" sz="2400"/>
              <a:t>ACDSee Photo Manager 2009</a:t>
            </a:r>
            <a:endParaRPr lang="zh-CN" altLang="en-US" sz="2400"/>
          </a:p>
          <a:p>
            <a:endParaRPr lang="zh-CN" altLang="en-US" sz="2400"/>
          </a:p>
          <a:p>
            <a:r>
              <a:rPr lang="zh-CN" altLang="en-US" sz="2400"/>
              <a:t>Corel PaintShop Photo X3 </a:t>
            </a:r>
            <a:endParaRPr lang="zh-CN" altLang="en-US" sz="2400"/>
          </a:p>
          <a:p>
            <a:endParaRPr lang="zh-CN" altLang="en-US" sz="2400"/>
          </a:p>
          <a:p>
            <a:r>
              <a:rPr lang="zh-CN" altLang="en-US" sz="2400"/>
              <a:t>这里选择</a:t>
            </a:r>
            <a:r>
              <a:rPr lang="en-US" altLang="zh-CN" sz="2400"/>
              <a:t>PPM</a:t>
            </a:r>
            <a:r>
              <a:rPr lang="zh-CN" altLang="en-US" sz="2400"/>
              <a:t>的原因：格式比较简单、便于理解</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9480" y="521970"/>
            <a:ext cx="4304665" cy="6369685"/>
          </a:xfrm>
          <a:prstGeom prst="rect">
            <a:avLst/>
          </a:prstGeom>
          <a:noFill/>
        </p:spPr>
        <p:txBody>
          <a:bodyPr wrap="square" rtlCol="0">
            <a:spAutoFit/>
          </a:bodyPr>
          <a:p>
            <a:r>
              <a:rPr lang="en-US" altLang="zh-CN" sz="2400"/>
              <a:t>PPM</a:t>
            </a:r>
            <a:r>
              <a:rPr lang="zh-CN" altLang="en-US" sz="2400"/>
              <a:t>头部分：</a:t>
            </a:r>
            <a:endParaRPr lang="zh-CN" altLang="en-US" sz="2400"/>
          </a:p>
          <a:p>
            <a:r>
              <a:rPr lang="zh-CN" altLang="en-US" sz="2400"/>
              <a:t>第一部分 </a:t>
            </a:r>
            <a:r>
              <a:rPr lang="en-US" altLang="zh-CN" sz="2400"/>
              <a:t>P3 </a:t>
            </a:r>
            <a:r>
              <a:rPr lang="zh-CN" altLang="en-US" sz="2400"/>
              <a:t>指明文件格式</a:t>
            </a:r>
            <a:endParaRPr lang="zh-CN" altLang="en-US" sz="2400"/>
          </a:p>
          <a:p>
            <a:r>
              <a:rPr lang="zh-CN" altLang="en-US" sz="2400"/>
              <a:t>第二部分 图像的宽度和高度</a:t>
            </a:r>
            <a:endParaRPr lang="zh-CN" altLang="en-US" sz="2400"/>
          </a:p>
          <a:p>
            <a:r>
              <a:rPr lang="zh-CN" altLang="en-US" sz="2400"/>
              <a:t>第三部分 最大像素值</a:t>
            </a:r>
            <a:endParaRPr lang="zh-CN" altLang="en-US" sz="2400"/>
          </a:p>
          <a:p>
            <a:r>
              <a:rPr lang="zh-CN" altLang="en-US" sz="2400"/>
              <a:t> </a:t>
            </a:r>
            <a:endParaRPr lang="zh-CN" altLang="en-US" sz="2400"/>
          </a:p>
          <a:p>
            <a:r>
              <a:rPr lang="zh-CN" altLang="en-US" sz="2400"/>
              <a:t>其余部分，图像的像素值</a:t>
            </a:r>
            <a:endParaRPr lang="zh-CN" altLang="en-US" sz="2400"/>
          </a:p>
          <a:p>
            <a:endParaRPr lang="zh-CN" altLang="en-US" sz="2400"/>
          </a:p>
          <a:p>
            <a:endParaRPr lang="zh-CN" altLang="en-US" sz="2400"/>
          </a:p>
          <a:p>
            <a:r>
              <a:rPr lang="zh-CN" altLang="en-US" sz="2400">
                <a:sym typeface="+mn-ea"/>
              </a:rPr>
              <a:t>例子：</a:t>
            </a:r>
            <a:endParaRPr lang="zh-CN" altLang="en-US" sz="2400"/>
          </a:p>
          <a:p>
            <a:r>
              <a:rPr lang="zh-CN" altLang="en-US" sz="2400">
                <a:sym typeface="+mn-ea"/>
              </a:rPr>
              <a:t>P3</a:t>
            </a:r>
            <a:endParaRPr lang="zh-CN" altLang="en-US" sz="2400"/>
          </a:p>
          <a:p>
            <a:r>
              <a:rPr lang="zh-CN" altLang="en-US" sz="2400">
                <a:sym typeface="+mn-ea"/>
              </a:rPr>
              <a:t>2 2</a:t>
            </a:r>
            <a:endParaRPr lang="zh-CN" altLang="en-US" sz="2400"/>
          </a:p>
          <a:p>
            <a:r>
              <a:rPr lang="zh-CN" altLang="en-US" sz="2400">
                <a:sym typeface="+mn-ea"/>
              </a:rPr>
              <a:t>255</a:t>
            </a:r>
            <a:endParaRPr lang="zh-CN" altLang="en-US" sz="2400"/>
          </a:p>
          <a:p>
            <a:r>
              <a:rPr lang="zh-CN" altLang="en-US" sz="2400">
                <a:sym typeface="+mn-ea"/>
              </a:rPr>
              <a:t>0 0 0</a:t>
            </a:r>
            <a:endParaRPr lang="zh-CN" altLang="en-US" sz="2400"/>
          </a:p>
          <a:p>
            <a:r>
              <a:rPr lang="zh-CN" altLang="en-US" sz="2400">
                <a:sym typeface="+mn-ea"/>
              </a:rPr>
              <a:t>255 0 0</a:t>
            </a:r>
            <a:endParaRPr lang="zh-CN" altLang="en-US" sz="2400"/>
          </a:p>
          <a:p>
            <a:r>
              <a:rPr lang="zh-CN" altLang="en-US" sz="2400">
                <a:sym typeface="+mn-ea"/>
              </a:rPr>
              <a:t>0 255 0</a:t>
            </a:r>
            <a:endParaRPr lang="zh-CN" altLang="en-US" sz="2400"/>
          </a:p>
          <a:p>
            <a:r>
              <a:rPr lang="zh-CN" altLang="en-US" sz="2400">
                <a:sym typeface="+mn-ea"/>
              </a:rPr>
              <a:t>0 0 255</a:t>
            </a:r>
            <a:endParaRPr lang="zh-CN" altLang="en-US" sz="2400"/>
          </a:p>
          <a:p>
            <a:endParaRPr lang="zh-CN" altLang="en-US" sz="2400"/>
          </a:p>
        </p:txBody>
      </p:sp>
      <p:sp>
        <p:nvSpPr>
          <p:cNvPr id="4" name="文本框 3"/>
          <p:cNvSpPr txBox="1"/>
          <p:nvPr/>
        </p:nvSpPr>
        <p:spPr>
          <a:xfrm>
            <a:off x="6889115" y="521970"/>
            <a:ext cx="4110355" cy="2306955"/>
          </a:xfrm>
          <a:prstGeom prst="rect">
            <a:avLst/>
          </a:prstGeom>
          <a:noFill/>
        </p:spPr>
        <p:txBody>
          <a:bodyPr wrap="square" rtlCol="0">
            <a:spAutoFit/>
          </a:bodyPr>
          <a:p>
            <a:r>
              <a:rPr lang="zh-CN" altLang="en-US" sz="2400"/>
              <a:t>将例子中的数据复制到一个</a:t>
            </a:r>
            <a:r>
              <a:rPr lang="en-US" altLang="zh-CN" sz="2400"/>
              <a:t>txt</a:t>
            </a:r>
            <a:r>
              <a:rPr lang="zh-CN" altLang="en-US" sz="2400"/>
              <a:t>文档内，保存后更改文档格式为</a:t>
            </a:r>
            <a:r>
              <a:rPr lang="en-US" altLang="zh-CN" sz="2400"/>
              <a:t>.ppm</a:t>
            </a:r>
            <a:endParaRPr lang="en-US" altLang="zh-CN" sz="2400"/>
          </a:p>
          <a:p>
            <a:endParaRPr lang="en-US" altLang="zh-CN" sz="2400"/>
          </a:p>
          <a:p>
            <a:r>
              <a:rPr lang="en-US" altLang="zh-CN" sz="2400">
                <a:sym typeface="+mn-ea"/>
              </a:rPr>
              <a:t>PS</a:t>
            </a:r>
            <a:r>
              <a:rPr lang="zh-CN" altLang="en-US" sz="2400">
                <a:sym typeface="+mn-ea"/>
              </a:rPr>
              <a:t>打开后显示如下</a:t>
            </a:r>
            <a:endParaRPr lang="zh-CN" altLang="en-US" sz="2400"/>
          </a:p>
          <a:p>
            <a:endParaRPr lang="en-US" altLang="zh-CN" sz="2400"/>
          </a:p>
        </p:txBody>
      </p:sp>
      <p:cxnSp>
        <p:nvCxnSpPr>
          <p:cNvPr id="5" name="直接连接符 4"/>
          <p:cNvCxnSpPr/>
          <p:nvPr/>
        </p:nvCxnSpPr>
        <p:spPr>
          <a:xfrm>
            <a:off x="6015355" y="8255"/>
            <a:ext cx="10795" cy="6904355"/>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descr="QQ截图20200501184850"/>
          <p:cNvPicPr>
            <a:picLocks noChangeAspect="1"/>
          </p:cNvPicPr>
          <p:nvPr/>
        </p:nvPicPr>
        <p:blipFill>
          <a:blip r:embed="rId1"/>
          <a:stretch>
            <a:fillRect/>
          </a:stretch>
        </p:blipFill>
        <p:spPr>
          <a:xfrm>
            <a:off x="7038975" y="3293745"/>
            <a:ext cx="828675" cy="790575"/>
          </a:xfrm>
          <a:prstGeom prst="rect">
            <a:avLst/>
          </a:prstGeom>
        </p:spPr>
      </p:pic>
      <p:sp>
        <p:nvSpPr>
          <p:cNvPr id="8" name="文本框 7"/>
          <p:cNvSpPr txBox="1"/>
          <p:nvPr/>
        </p:nvSpPr>
        <p:spPr>
          <a:xfrm>
            <a:off x="6889115" y="5034915"/>
            <a:ext cx="4046220" cy="1198880"/>
          </a:xfrm>
          <a:prstGeom prst="rect">
            <a:avLst/>
          </a:prstGeom>
          <a:noFill/>
        </p:spPr>
        <p:txBody>
          <a:bodyPr wrap="square" rtlCol="0">
            <a:spAutoFit/>
          </a:bodyPr>
          <a:p>
            <a:pPr algn="l"/>
            <a:r>
              <a:rPr lang="zh-CN" altLang="en-US" sz="2400"/>
              <a:t>像素显示顺序</a:t>
            </a:r>
            <a:endParaRPr lang="zh-CN" altLang="en-US" sz="2400"/>
          </a:p>
          <a:p>
            <a:pPr algn="l"/>
            <a:r>
              <a:rPr lang="zh-CN" altLang="en-US" sz="2400"/>
              <a:t>自上至下</a:t>
            </a:r>
            <a:endParaRPr lang="zh-CN" altLang="en-US" sz="2400"/>
          </a:p>
          <a:p>
            <a:pPr algn="l"/>
            <a:r>
              <a:rPr lang="zh-CN" altLang="en-US" sz="2400"/>
              <a:t>自左至右</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5425" y="510540"/>
            <a:ext cx="6263005" cy="6247130"/>
          </a:xfrm>
          <a:prstGeom prst="rect">
            <a:avLst/>
          </a:prstGeom>
          <a:noFill/>
        </p:spPr>
        <p:txBody>
          <a:bodyPr wrap="square" rtlCol="0">
            <a:spAutoFit/>
          </a:bodyPr>
          <a:p>
            <a:r>
              <a:rPr lang="zh-CN" altLang="en-US" sz="2000"/>
              <a:t>#include&lt;iostream&gt;</a:t>
            </a:r>
            <a:endParaRPr lang="zh-CN" altLang="en-US" sz="2000"/>
          </a:p>
          <a:p>
            <a:r>
              <a:rPr lang="zh-CN" altLang="en-US" sz="2000"/>
              <a:t>#include&lt;fstream&gt;</a:t>
            </a:r>
            <a:endParaRPr lang="zh-CN" altLang="en-US" sz="2000"/>
          </a:p>
          <a:p>
            <a:r>
              <a:rPr lang="zh-CN" altLang="en-US" sz="2000"/>
              <a:t>using namespace std;</a:t>
            </a:r>
            <a:endParaRPr lang="zh-CN" altLang="en-US" sz="2000"/>
          </a:p>
          <a:p>
            <a:r>
              <a:rPr lang="zh-CN" altLang="en-US" sz="2000"/>
              <a:t>//输出图像的宽度，输出图像的高度</a:t>
            </a:r>
            <a:endParaRPr lang="zh-CN" altLang="en-US" sz="2000"/>
          </a:p>
          <a:p>
            <a:r>
              <a:rPr lang="zh-CN" altLang="en-US" sz="2000"/>
              <a:t>const int imageWidth=200;</a:t>
            </a:r>
            <a:endParaRPr lang="zh-CN" altLang="en-US" sz="2000"/>
          </a:p>
          <a:p>
            <a:r>
              <a:rPr lang="zh-CN" altLang="en-US" sz="2000"/>
              <a:t>const int imageHeight=100;</a:t>
            </a:r>
            <a:endParaRPr lang="zh-CN" altLang="en-US" sz="2000"/>
          </a:p>
          <a:p>
            <a:r>
              <a:rPr lang="zh-CN" altLang="en-US" sz="2000"/>
              <a:t>int main()</a:t>
            </a:r>
            <a:endParaRPr lang="zh-CN" altLang="en-US" sz="2000"/>
          </a:p>
          <a:p>
            <a:r>
              <a:rPr lang="zh-CN" altLang="en-US" sz="2000"/>
              <a:t>{</a:t>
            </a:r>
            <a:endParaRPr lang="zh-CN" altLang="en-US" sz="2000"/>
          </a:p>
          <a:p>
            <a:r>
              <a:rPr lang="zh-CN" altLang="en-US" sz="2000"/>
              <a:t>	ofstream outfile("Code1.ppm");</a:t>
            </a:r>
            <a:endParaRPr lang="zh-CN" altLang="en-US" sz="2000"/>
          </a:p>
          <a:p>
            <a:r>
              <a:rPr lang="zh-CN" altLang="en-US" sz="2000"/>
              <a:t>	outfile&lt;&lt;"P3\n"&lt;&lt;imageWidth&lt;&lt;endl&lt;&lt;imageHeight&lt;&lt;endl&lt;&lt;"255\n";</a:t>
            </a:r>
            <a:endParaRPr lang="zh-CN" altLang="en-US" sz="2000"/>
          </a:p>
          <a:p>
            <a:r>
              <a:rPr lang="zh-CN" altLang="en-US" sz="2000"/>
              <a:t>	for(int i=0;i&lt;imageWidth;i++)</a:t>
            </a:r>
            <a:endParaRPr lang="zh-CN" altLang="en-US" sz="2000"/>
          </a:p>
          <a:p>
            <a:r>
              <a:rPr lang="zh-CN" altLang="en-US" sz="2000"/>
              <a:t>	{</a:t>
            </a:r>
            <a:endParaRPr lang="zh-CN" altLang="en-US" sz="2000"/>
          </a:p>
          <a:p>
            <a:r>
              <a:rPr lang="zh-CN" altLang="en-US" sz="2000"/>
              <a:t>		for(int j=0;j&lt;imageHeight;j++)</a:t>
            </a:r>
            <a:endParaRPr lang="zh-CN" altLang="en-US" sz="2000"/>
          </a:p>
          <a:p>
            <a:r>
              <a:rPr lang="zh-CN" altLang="en-US" sz="2000"/>
              <a:t>		{</a:t>
            </a:r>
            <a:endParaRPr lang="zh-CN" altLang="en-US" sz="2000"/>
          </a:p>
          <a:p>
            <a:r>
              <a:rPr lang="zh-CN" altLang="en-US" sz="2000"/>
              <a:t>			outfile &lt;&lt; "255 0 0" &lt;&lt; endl;</a:t>
            </a:r>
            <a:endParaRPr lang="zh-CN" altLang="en-US" sz="2000"/>
          </a:p>
          <a:p>
            <a:r>
              <a:rPr lang="zh-CN" altLang="en-US" sz="2000"/>
              <a:t>		}</a:t>
            </a:r>
            <a:endParaRPr lang="zh-CN" altLang="en-US" sz="2000"/>
          </a:p>
          <a:p>
            <a:r>
              <a:rPr lang="zh-CN" altLang="en-US" sz="2000"/>
              <a:t>	}</a:t>
            </a:r>
            <a:endParaRPr lang="zh-CN" altLang="en-US" sz="2000"/>
          </a:p>
          <a:p>
            <a:r>
              <a:rPr lang="zh-CN" altLang="en-US" sz="2000"/>
              <a:t>	outfile.close();</a:t>
            </a:r>
            <a:endParaRPr lang="zh-CN" altLang="en-US" sz="2000"/>
          </a:p>
          <a:p>
            <a:r>
              <a:rPr lang="zh-CN" altLang="en-US" sz="2000"/>
              <a:t>}</a:t>
            </a:r>
            <a:endParaRPr lang="zh-CN" altLang="en-US" sz="2000"/>
          </a:p>
        </p:txBody>
      </p:sp>
      <p:sp>
        <p:nvSpPr>
          <p:cNvPr id="5" name="文本框 4"/>
          <p:cNvSpPr txBox="1"/>
          <p:nvPr/>
        </p:nvSpPr>
        <p:spPr>
          <a:xfrm>
            <a:off x="7014845" y="640080"/>
            <a:ext cx="4152265" cy="460375"/>
          </a:xfrm>
          <a:prstGeom prst="rect">
            <a:avLst/>
          </a:prstGeom>
          <a:noFill/>
        </p:spPr>
        <p:txBody>
          <a:bodyPr wrap="square" rtlCol="0">
            <a:spAutoFit/>
          </a:bodyPr>
          <a:p>
            <a:r>
              <a:rPr lang="zh-CN" altLang="en-US" sz="2400"/>
              <a:t>使用程序生成一张红色的图片</a:t>
            </a:r>
            <a:endParaRPr lang="zh-CN" altLang="en-US" sz="2400"/>
          </a:p>
        </p:txBody>
      </p:sp>
      <p:pic>
        <p:nvPicPr>
          <p:cNvPr id="6" name="图片 5" descr="QQ截图20200501183013"/>
          <p:cNvPicPr>
            <a:picLocks noChangeAspect="1"/>
          </p:cNvPicPr>
          <p:nvPr>
            <p:custDataLst>
              <p:tags r:id="rId1"/>
            </p:custDataLst>
          </p:nvPr>
        </p:nvPicPr>
        <p:blipFill>
          <a:blip r:embed="rId2"/>
          <a:stretch>
            <a:fillRect/>
          </a:stretch>
        </p:blipFill>
        <p:spPr>
          <a:xfrm>
            <a:off x="7014845" y="2435225"/>
            <a:ext cx="4822190" cy="2397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18585" y="161925"/>
            <a:ext cx="3336290" cy="583565"/>
          </a:xfrm>
          <a:prstGeom prst="rect">
            <a:avLst/>
          </a:prstGeom>
          <a:noFill/>
        </p:spPr>
        <p:txBody>
          <a:bodyPr wrap="none" rtlCol="0" anchor="t">
            <a:spAutoFit/>
          </a:bodyPr>
          <a:p>
            <a:r>
              <a:rPr lang="en-US" sz="3200">
                <a:sym typeface="+mn-ea"/>
              </a:rPr>
              <a:t>2.</a:t>
            </a:r>
            <a:r>
              <a:rPr lang="zh-CN" altLang="en-US" sz="3200">
                <a:sym typeface="+mn-ea"/>
              </a:rPr>
              <a:t>初步认识光栅化</a:t>
            </a:r>
            <a:endParaRPr lang="zh-CN" altLang="en-US" sz="3200"/>
          </a:p>
        </p:txBody>
      </p:sp>
      <p:graphicFrame>
        <p:nvGraphicFramePr>
          <p:cNvPr id="5" name="表格 4"/>
          <p:cNvGraphicFramePr/>
          <p:nvPr>
            <p:custDataLst>
              <p:tags r:id="rId1"/>
            </p:custDataLst>
          </p:nvPr>
        </p:nvGraphicFramePr>
        <p:xfrm>
          <a:off x="532765" y="358330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6" name="直接箭头连接符 5"/>
          <p:cNvCxnSpPr/>
          <p:nvPr/>
        </p:nvCxnSpPr>
        <p:spPr>
          <a:xfrm flipV="1">
            <a:off x="538480" y="206883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27685" y="605091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037080" y="47447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516245" y="5682615"/>
            <a:ext cx="813435" cy="368300"/>
          </a:xfrm>
          <a:prstGeom prst="rect">
            <a:avLst/>
          </a:prstGeom>
          <a:noFill/>
        </p:spPr>
        <p:txBody>
          <a:bodyPr wrap="square" rtlCol="0">
            <a:spAutoFit/>
          </a:bodyPr>
          <a:p>
            <a:r>
              <a:rPr lang="en-US" altLang="zh-CN"/>
              <a:t>X</a:t>
            </a:r>
            <a:endParaRPr lang="en-US" altLang="zh-CN"/>
          </a:p>
        </p:txBody>
      </p:sp>
      <p:sp>
        <p:nvSpPr>
          <p:cNvPr id="10" name="文本框 9"/>
          <p:cNvSpPr txBox="1"/>
          <p:nvPr/>
        </p:nvSpPr>
        <p:spPr>
          <a:xfrm>
            <a:off x="538480" y="2068830"/>
            <a:ext cx="813435" cy="368300"/>
          </a:xfrm>
          <a:prstGeom prst="rect">
            <a:avLst/>
          </a:prstGeom>
          <a:noFill/>
        </p:spPr>
        <p:txBody>
          <a:bodyPr wrap="square" rtlCol="0">
            <a:spAutoFit/>
          </a:bodyPr>
          <a:p>
            <a:r>
              <a:rPr lang="en-US" altLang="zh-CN"/>
              <a:t>Y</a:t>
            </a:r>
            <a:endParaRPr lang="en-US" altLang="zh-CN"/>
          </a:p>
        </p:txBody>
      </p:sp>
      <p:sp>
        <p:nvSpPr>
          <p:cNvPr id="11" name="文本框 10"/>
          <p:cNvSpPr txBox="1"/>
          <p:nvPr/>
        </p:nvSpPr>
        <p:spPr>
          <a:xfrm>
            <a:off x="6924675" y="2608580"/>
            <a:ext cx="5095240" cy="1476375"/>
          </a:xfrm>
          <a:prstGeom prst="rect">
            <a:avLst/>
          </a:prstGeom>
          <a:noFill/>
        </p:spPr>
        <p:txBody>
          <a:bodyPr wrap="square" rtlCol="0">
            <a:spAutoFit/>
          </a:bodyPr>
          <a:p>
            <a:r>
              <a:rPr lang="zh-CN" altLang="en-US"/>
              <a:t>把图像看成由一系列像素组成</a:t>
            </a:r>
            <a:endParaRPr lang="zh-CN" altLang="en-US"/>
          </a:p>
          <a:p>
            <a:endParaRPr lang="zh-CN" altLang="en-US"/>
          </a:p>
          <a:p>
            <a:r>
              <a:rPr lang="zh-CN" altLang="en-US"/>
              <a:t>每个像素代表着一个小方格</a:t>
            </a:r>
            <a:endParaRPr lang="zh-CN" altLang="en-US"/>
          </a:p>
          <a:p>
            <a:endParaRPr lang="zh-CN" altLang="en-US"/>
          </a:p>
          <a:p>
            <a:r>
              <a:rPr lang="zh-CN" altLang="en-US"/>
              <a:t>规定像素的坐标为方格中心点的位置</a:t>
            </a:r>
            <a:endParaRPr lang="zh-CN" altLang="en-US"/>
          </a:p>
        </p:txBody>
      </p:sp>
      <p:sp>
        <p:nvSpPr>
          <p:cNvPr id="12" name="文本框 11"/>
          <p:cNvSpPr txBox="1"/>
          <p:nvPr/>
        </p:nvSpPr>
        <p:spPr>
          <a:xfrm>
            <a:off x="2311400" y="4376420"/>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Tree>
  </p:cSld>
  <p:clrMapOvr>
    <a:masterClrMapping/>
  </p:clrMapOvr>
</p:sld>
</file>

<file path=ppt/tags/tag1.xml><?xml version="1.0" encoding="utf-8"?>
<p:tagLst xmlns:p="http://schemas.openxmlformats.org/presentationml/2006/main">
  <p:tag name="REFSHAPE" val="411983420"/>
  <p:tag name="KSO_WM_UNIT_PLACING_PICTURE_USER_VIEWPORT" val="{&quot;height&quot;:3975,&quot;width&quot;:7995}"/>
</p:tagLst>
</file>

<file path=ppt/tags/tag10.xml><?xml version="1.0" encoding="utf-8"?>
<p:tagLst xmlns:p="http://schemas.openxmlformats.org/presentationml/2006/main">
  <p:tag name="KSO_WM_UNIT_TABLE_BEAUTIFY" val="smartTable{8248646c-9a25-428b-bafa-177414b2a4b1}"/>
</p:tagLst>
</file>

<file path=ppt/tags/tag2.xml><?xml version="1.0" encoding="utf-8"?>
<p:tagLst xmlns:p="http://schemas.openxmlformats.org/presentationml/2006/main">
  <p:tag name="REFSHAPE" val="411983420"/>
  <p:tag name="KSO_WM_UNIT_PLACING_PICTURE_USER_VIEWPORT" val="{&quot;height&quot;:3975,&quot;width&quot;:7995}"/>
</p:tagLst>
</file>

<file path=ppt/tags/tag3.xml><?xml version="1.0" encoding="utf-8"?>
<p:tagLst xmlns:p="http://schemas.openxmlformats.org/presentationml/2006/main">
  <p:tag name="KSO_WM_UNIT_TABLE_BEAUTIFY" val="smartTable{8248646c-9a25-428b-bafa-177414b2a4b1}"/>
</p:tagLst>
</file>

<file path=ppt/tags/tag4.xml><?xml version="1.0" encoding="utf-8"?>
<p:tagLst xmlns:p="http://schemas.openxmlformats.org/presentationml/2006/main">
  <p:tag name="KSO_WM_UNIT_TABLE_BEAUTIFY" val="smartTable{8248646c-9a25-428b-bafa-177414b2a4b1}"/>
</p:tagLst>
</file>

<file path=ppt/tags/tag5.xml><?xml version="1.0" encoding="utf-8"?>
<p:tagLst xmlns:p="http://schemas.openxmlformats.org/presentationml/2006/main">
  <p:tag name="KSO_WM_UNIT_TABLE_BEAUTIFY" val="smartTable{8248646c-9a25-428b-bafa-177414b2a4b1}"/>
</p:tagLst>
</file>

<file path=ppt/tags/tag6.xml><?xml version="1.0" encoding="utf-8"?>
<p:tagLst xmlns:p="http://schemas.openxmlformats.org/presentationml/2006/main">
  <p:tag name="KSO_WM_UNIT_TABLE_BEAUTIFY" val="smartTable{c9d1c538-1fc4-414d-85a5-32c739f528f6}"/>
</p:tagLst>
</file>

<file path=ppt/tags/tag7.xml><?xml version="1.0" encoding="utf-8"?>
<p:tagLst xmlns:p="http://schemas.openxmlformats.org/presentationml/2006/main">
  <p:tag name="KSO_WM_UNIT_TABLE_BEAUTIFY" val="smartTable{c9d1c538-1fc4-414d-85a5-32c739f528f6}"/>
</p:tagLst>
</file>

<file path=ppt/tags/tag8.xml><?xml version="1.0" encoding="utf-8"?>
<p:tagLst xmlns:p="http://schemas.openxmlformats.org/presentationml/2006/main">
  <p:tag name="KSO_WM_UNIT_TABLE_BEAUTIFY" val="smartTable{c9d1c538-1fc4-414d-85a5-32c739f528f6}"/>
</p:tagLst>
</file>

<file path=ppt/tags/tag9.xml><?xml version="1.0" encoding="utf-8"?>
<p:tagLst xmlns:p="http://schemas.openxmlformats.org/presentationml/2006/main">
  <p:tag name="KSO_WM_UNIT_TABLE_BEAUTIFY" val="smartTable{8248646c-9a25-428b-bafa-177414b2a4b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5463</Words>
  <Application>WPS 演示</Application>
  <PresentationFormat>宽屏</PresentationFormat>
  <Paragraphs>409</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旅程</cp:lastModifiedBy>
  <cp:revision>100</cp:revision>
  <dcterms:created xsi:type="dcterms:W3CDTF">2020-05-01T10:06:00Z</dcterms:created>
  <dcterms:modified xsi:type="dcterms:W3CDTF">2020-05-01T16:19:35Z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