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1" r:id="rId5"/>
    <p:sldId id="260" r:id="rId6"/>
    <p:sldId id="266" r:id="rId7"/>
    <p:sldId id="259" r:id="rId8"/>
    <p:sldId id="262" r:id="rId9"/>
    <p:sldId id="265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64" r:id="rId22"/>
    <p:sldId id="272" r:id="rId23"/>
    <p:sldId id="269" r:id="rId24"/>
    <p:sldId id="270" r:id="rId25"/>
    <p:sldId id="271" r:id="rId26"/>
    <p:sldId id="275" r:id="rId27"/>
    <p:sldId id="276" r:id="rId28"/>
    <p:sldId id="273" r:id="rId29"/>
    <p:sldId id="25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24555" y="2439035"/>
            <a:ext cx="49612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/>
              <a:t>项目教程</a:t>
            </a:r>
            <a:endParaRPr lang="zh-CN" altLang="en-US" sz="8800"/>
          </a:p>
        </p:txBody>
      </p:sp>
      <p:sp>
        <p:nvSpPr>
          <p:cNvPr id="3" name="文本框 2"/>
          <p:cNvSpPr txBox="1"/>
          <p:nvPr/>
        </p:nvSpPr>
        <p:spPr>
          <a:xfrm>
            <a:off x="2018030" y="4559300"/>
            <a:ext cx="8387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Unity</a:t>
            </a:r>
            <a:r>
              <a:rPr lang="zh-CN" altLang="en-US" sz="2400"/>
              <a:t>版本为</a:t>
            </a:r>
            <a:r>
              <a:rPr lang="en-US" altLang="zh-CN" sz="2400"/>
              <a:t>2019.3.15.f1</a:t>
            </a:r>
            <a:endParaRPr lang="en-US" altLang="zh-CN" sz="2400"/>
          </a:p>
          <a:p>
            <a:pPr algn="ctr"/>
            <a:r>
              <a:rPr lang="zh-CN" altLang="en-US" sz="2400"/>
              <a:t>为了保证不会发生冲突，请大家使用此版本的</a:t>
            </a:r>
            <a:r>
              <a:rPr lang="en-US" altLang="zh-CN" sz="2400"/>
              <a:t>Unity</a:t>
            </a:r>
            <a:r>
              <a:rPr lang="zh-CN" altLang="en-US" sz="2400"/>
              <a:t>！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56840" y="1181100"/>
            <a:ext cx="586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1-2</a:t>
            </a:r>
            <a:r>
              <a:rPr lang="zh-CN" altLang="en-US"/>
              <a:t>个人为一组设计一个关卡，</a:t>
            </a:r>
            <a:r>
              <a:rPr lang="en-US" altLang="zh-CN"/>
              <a:t>20</a:t>
            </a:r>
            <a:r>
              <a:rPr lang="zh-CN" altLang="en-US"/>
              <a:t>天内（</a:t>
            </a:r>
            <a:r>
              <a:rPr lang="en-US" altLang="zh-CN"/>
              <a:t>8.15</a:t>
            </a:r>
            <a:r>
              <a:rPr lang="zh-CN" altLang="en-US"/>
              <a:t>号前）做完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6895" y="654050"/>
            <a:ext cx="251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导入音乐</a:t>
            </a:r>
            <a:endParaRPr lang="zh-CN" altLang="en-US"/>
          </a:p>
        </p:txBody>
      </p:sp>
      <p:pic>
        <p:nvPicPr>
          <p:cNvPr id="4" name="图片 3" descr="K)5PDQ8$MK8_0UEWS`X3DQ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1334135"/>
            <a:ext cx="2190750" cy="1847850"/>
          </a:xfrm>
          <a:prstGeom prst="rect">
            <a:avLst/>
          </a:prstGeom>
        </p:spPr>
      </p:pic>
      <p:pic>
        <p:nvPicPr>
          <p:cNvPr id="5" name="图片 4" descr="7P2_`11C%)45TX~XE[CJ[V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" y="3947795"/>
            <a:ext cx="4947920" cy="575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4650" y="5096510"/>
            <a:ext cx="7028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音乐可以搜冰与火之舞 自制</a:t>
            </a:r>
            <a:endParaRPr lang="zh-CN" altLang="en-US"/>
          </a:p>
          <a:p>
            <a:r>
              <a:rPr lang="zh-CN" altLang="en-US"/>
              <a:t>好处：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道路已经被设计好了，不再需要自己设计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有鼓点</a:t>
            </a:r>
            <a:endParaRPr lang="zh-CN" altLang="en-US"/>
          </a:p>
        </p:txBody>
      </p:sp>
      <p:pic>
        <p:nvPicPr>
          <p:cNvPr id="7" name="图片 6" descr="[O%C))Z5B(RQ34T[RX$)$Q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1462405"/>
            <a:ext cx="6233795" cy="5139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21680" y="314325"/>
            <a:ext cx="5639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绑定音乐</a:t>
            </a:r>
            <a:endParaRPr lang="zh-CN" altLang="en-US"/>
          </a:p>
          <a:p>
            <a:r>
              <a:rPr lang="zh-CN" altLang="en-US"/>
              <a:t>为了方便设计，现在关卡是自动通关的。开始后点击一下游戏运行窗口即可运行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605" y="410845"/>
            <a:ext cx="662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创建材质 在你的文件夹下的</a:t>
            </a:r>
            <a:r>
              <a:rPr lang="en-US" altLang="zh-CN"/>
              <a:t>Material</a:t>
            </a:r>
            <a:r>
              <a:rPr lang="zh-CN" altLang="en-US"/>
              <a:t>文件中   右键</a:t>
            </a:r>
            <a:r>
              <a:rPr lang="en-US" altLang="zh-CN"/>
              <a:t>creat-Material</a:t>
            </a:r>
            <a:endParaRPr lang="en-US" altLang="zh-CN"/>
          </a:p>
        </p:txBody>
      </p:sp>
      <p:pic>
        <p:nvPicPr>
          <p:cNvPr id="4" name="图片 3" descr="R9HJ(L)$]$69V2NJU%7[U}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456055"/>
            <a:ext cx="3228975" cy="1552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050" y="4011295"/>
            <a:ext cx="54876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创建上述</a:t>
            </a:r>
            <a:r>
              <a:rPr lang="en-US" altLang="zh-CN"/>
              <a:t>6</a:t>
            </a:r>
            <a:r>
              <a:rPr lang="zh-CN" altLang="en-US"/>
              <a:t>个材质，材质名字尽量避免冲突，其中：</a:t>
            </a:r>
            <a:endParaRPr lang="zh-CN" altLang="en-US"/>
          </a:p>
          <a:p>
            <a:r>
              <a:rPr lang="zh-CN" altLang="en-US"/>
              <a:t>材质</a:t>
            </a:r>
            <a:r>
              <a:rPr lang="en-US" altLang="zh-CN"/>
              <a:t>1</a:t>
            </a:r>
            <a:r>
              <a:rPr lang="zh-CN" altLang="en-US"/>
              <a:t>：道路颜色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材质</a:t>
            </a:r>
            <a:r>
              <a:rPr lang="en-US" altLang="zh-CN"/>
              <a:t>2</a:t>
            </a:r>
            <a:r>
              <a:rPr lang="zh-CN" altLang="en-US"/>
              <a:t>：道路颜色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材质</a:t>
            </a:r>
            <a:r>
              <a:rPr lang="en-US" altLang="zh-CN"/>
              <a:t>3</a:t>
            </a:r>
            <a:r>
              <a:rPr lang="zh-CN" altLang="en-US"/>
              <a:t>：道路被小球碰到时的颜色</a:t>
            </a:r>
            <a:endParaRPr lang="zh-CN" altLang="en-US"/>
          </a:p>
          <a:p>
            <a:r>
              <a:rPr lang="zh-CN" altLang="en-US"/>
              <a:t>材质</a:t>
            </a:r>
            <a:r>
              <a:rPr lang="en-US" altLang="zh-CN"/>
              <a:t>4</a:t>
            </a:r>
            <a:r>
              <a:rPr lang="zh-CN" altLang="en-US"/>
              <a:t>：小球颜色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材质</a:t>
            </a:r>
            <a:r>
              <a:rPr lang="en-US" altLang="zh-CN"/>
              <a:t>5</a:t>
            </a:r>
            <a:r>
              <a:rPr lang="zh-CN" altLang="en-US"/>
              <a:t>：小球颜色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160260" y="471170"/>
            <a:ext cx="380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7.</a:t>
            </a:r>
            <a:r>
              <a:rPr lang="zh-CN" altLang="en-US"/>
              <a:t>调整材质</a:t>
            </a:r>
            <a:endParaRPr lang="zh-CN" altLang="en-US"/>
          </a:p>
        </p:txBody>
      </p:sp>
      <p:pic>
        <p:nvPicPr>
          <p:cNvPr id="8" name="图片 7" descr="M6$IHZLZ%HKUONQ70M]%A@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020" y="2421255"/>
            <a:ext cx="32004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2890" y="410845"/>
            <a:ext cx="462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8.</a:t>
            </a:r>
            <a:r>
              <a:rPr lang="zh-CN" altLang="en-US"/>
              <a:t>制作</a:t>
            </a:r>
            <a:r>
              <a:rPr lang="en-US" altLang="zh-CN"/>
              <a:t>RoadModel</a:t>
            </a:r>
            <a:endParaRPr lang="en-US" altLang="zh-CN"/>
          </a:p>
        </p:txBody>
      </p:sp>
      <p:pic>
        <p:nvPicPr>
          <p:cNvPr id="3" name="图片 2" descr="5RLHV_$HKQT1@7Z5X@%L7L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993775"/>
            <a:ext cx="6457315" cy="376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090" y="5370830"/>
            <a:ext cx="617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把上面文件里的</a:t>
            </a:r>
            <a:r>
              <a:rPr lang="en-US" altLang="zh-CN"/>
              <a:t>7</a:t>
            </a:r>
            <a:r>
              <a:rPr lang="zh-CN" altLang="en-US"/>
              <a:t>个物体拖入到场景中</a:t>
            </a:r>
            <a:endParaRPr lang="zh-CN" altLang="en-US"/>
          </a:p>
        </p:txBody>
      </p:sp>
      <p:pic>
        <p:nvPicPr>
          <p:cNvPr id="5" name="图片 4" descr="Z8E5~K{J2N(FJKSF1QGTDD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740" y="1508760"/>
            <a:ext cx="3348355" cy="5090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4520" y="245745"/>
            <a:ext cx="5344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</a:t>
            </a:r>
            <a:r>
              <a:rPr lang="zh-CN" altLang="en-US"/>
              <a:t>把刚才创建好的材质拖入到下面的位置</a:t>
            </a:r>
            <a:endParaRPr lang="zh-CN" altLang="en-US"/>
          </a:p>
          <a:p>
            <a:r>
              <a:rPr lang="zh-CN" altLang="en-US"/>
              <a:t>注意：</a:t>
            </a:r>
            <a:r>
              <a:rPr lang="en-US" altLang="zh-CN"/>
              <a:t>1.</a:t>
            </a:r>
            <a:r>
              <a:rPr lang="zh-CN" altLang="en-US"/>
              <a:t>不要放错材质，是你自己的</a:t>
            </a:r>
            <a:r>
              <a:rPr lang="en-US" altLang="zh-CN"/>
              <a:t>scenen</a:t>
            </a:r>
            <a:r>
              <a:rPr lang="zh-CN" altLang="en-US"/>
              <a:t>文件下</a:t>
            </a:r>
            <a:r>
              <a:rPr lang="en-US" altLang="zh-CN"/>
              <a:t>material</a:t>
            </a:r>
            <a:r>
              <a:rPr lang="zh-CN" altLang="en-US"/>
              <a:t>文件里的材质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IVT}IAUDD1@E0U1KQVH2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2611755"/>
            <a:ext cx="3562350" cy="2495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8175" y="725170"/>
            <a:ext cx="3945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r>
              <a:rPr lang="zh-CN" altLang="en-US"/>
              <a:t>点击</a:t>
            </a:r>
            <a:r>
              <a:rPr lang="en-US" altLang="zh-CN"/>
              <a:t>add component</a:t>
            </a:r>
            <a:r>
              <a:rPr lang="zh-CN" altLang="en-US"/>
              <a:t>搜索</a:t>
            </a:r>
            <a:r>
              <a:rPr lang="en-US" altLang="zh-CN"/>
              <a:t>triger scriptt</a:t>
            </a:r>
            <a:r>
              <a:rPr lang="zh-CN" altLang="en-US"/>
              <a:t>添加到</a:t>
            </a:r>
            <a:r>
              <a:rPr lang="en-US" altLang="zh-CN"/>
              <a:t>Road</a:t>
            </a:r>
            <a:r>
              <a:rPr lang="zh-CN" altLang="en-US"/>
              <a:t>里，并将第三个材质拖入到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7</a:t>
            </a:r>
            <a:r>
              <a:rPr lang="zh-CN" altLang="en-US"/>
              <a:t>个</a:t>
            </a:r>
            <a:r>
              <a:rPr lang="en-US" altLang="zh-CN"/>
              <a:t>Road</a:t>
            </a:r>
            <a:r>
              <a:rPr lang="zh-CN" altLang="en-US"/>
              <a:t>重复上面的操作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04155" y="582930"/>
            <a:ext cx="597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r>
              <a:rPr lang="zh-CN" altLang="en-US"/>
              <a:t>把</a:t>
            </a:r>
            <a:r>
              <a:rPr lang="en-US" altLang="zh-CN"/>
              <a:t>7</a:t>
            </a:r>
            <a:r>
              <a:rPr lang="zh-CN" altLang="en-US"/>
              <a:t>个</a:t>
            </a:r>
            <a:r>
              <a:rPr lang="en-US" altLang="zh-CN"/>
              <a:t>Road</a:t>
            </a:r>
            <a:r>
              <a:rPr lang="zh-CN" altLang="en-US"/>
              <a:t>拖入到你的</a:t>
            </a:r>
            <a:r>
              <a:rPr lang="en-US" altLang="zh-CN"/>
              <a:t>scene</a:t>
            </a:r>
            <a:r>
              <a:rPr lang="zh-CN" altLang="en-US"/>
              <a:t>文件下</a:t>
            </a:r>
            <a:r>
              <a:rPr lang="en-US" altLang="zh-CN"/>
              <a:t>roadmodel</a:t>
            </a:r>
            <a:r>
              <a:rPr lang="zh-CN" altLang="en-US"/>
              <a:t>中去</a:t>
            </a:r>
            <a:endParaRPr lang="zh-CN" altLang="en-US"/>
          </a:p>
        </p:txBody>
      </p:sp>
      <p:pic>
        <p:nvPicPr>
          <p:cNvPr id="6" name="图片 5" descr="GBKDV~MMOS@YSFI50`GPS9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20" y="1577340"/>
            <a:ext cx="6774180" cy="4328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130" y="450850"/>
            <a:ext cx="367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12.</a:t>
            </a:r>
            <a:r>
              <a:rPr lang="zh-CN" altLang="en-US"/>
              <a:t>删除这</a:t>
            </a:r>
            <a:r>
              <a:rPr lang="en-US" altLang="zh-CN"/>
              <a:t>7</a:t>
            </a:r>
            <a:r>
              <a:rPr lang="zh-CN" altLang="en-US"/>
              <a:t>个物体</a:t>
            </a:r>
            <a:endParaRPr lang="zh-CN" altLang="en-US"/>
          </a:p>
        </p:txBody>
      </p:sp>
      <p:pic>
        <p:nvPicPr>
          <p:cNvPr id="3" name="图片 2" descr="YZ(M1)F)X@5GIW%ZQJQK)[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402715"/>
            <a:ext cx="6696075" cy="1800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090" y="3829685"/>
            <a:ext cx="393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13.</a:t>
            </a:r>
            <a:r>
              <a:rPr lang="zh-CN" altLang="en-US"/>
              <a:t>拖入一个</a:t>
            </a:r>
            <a:r>
              <a:rPr lang="en-US" altLang="zh-CN"/>
              <a:t>Road</a:t>
            </a:r>
            <a:r>
              <a:rPr lang="zh-CN" altLang="en-US"/>
              <a:t>作为</a:t>
            </a:r>
            <a:r>
              <a:rPr lang="en-US" altLang="zh-CN"/>
              <a:t>StartRoad</a:t>
            </a:r>
            <a:endParaRPr lang="en-US" altLang="zh-CN"/>
          </a:p>
        </p:txBody>
      </p:sp>
      <p:pic>
        <p:nvPicPr>
          <p:cNvPr id="5" name="图片 4" descr="7}6SX$CB42%S4~85%C3FX7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5137785"/>
            <a:ext cx="32194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8175" y="451485"/>
            <a:ext cx="612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r>
              <a:rPr lang="zh-CN" altLang="en-US"/>
              <a:t>修改</a:t>
            </a:r>
            <a:r>
              <a:rPr lang="en-US" altLang="zh-CN"/>
              <a:t>twosphere</a:t>
            </a:r>
            <a:r>
              <a:rPr lang="zh-CN" altLang="en-US"/>
              <a:t>物体下的脚本属性如下</a:t>
            </a:r>
            <a:endParaRPr lang="zh-CN" altLang="en-US"/>
          </a:p>
        </p:txBody>
      </p:sp>
      <p:pic>
        <p:nvPicPr>
          <p:cNvPr id="3" name="图片 2" descr="S6(3(UCHT%MDP6T(5H6VSK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140" y="995680"/>
            <a:ext cx="3171825" cy="5514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2730" y="2429510"/>
            <a:ext cx="242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开始时每分钟节拍数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81280" y="5865495"/>
            <a:ext cx="2241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</a:t>
            </a:r>
            <a:r>
              <a:rPr lang="en-US" altLang="zh-CN"/>
              <a:t>PPT</a:t>
            </a:r>
            <a:r>
              <a:rPr lang="zh-CN" altLang="en-US"/>
              <a:t>提到的</a:t>
            </a:r>
            <a:r>
              <a:rPr lang="en-US" altLang="zh-CN"/>
              <a:t>RoadString</a:t>
            </a:r>
            <a:endParaRPr lang="en-US" altLang="zh-CN"/>
          </a:p>
        </p:txBody>
      </p:sp>
      <p:pic>
        <p:nvPicPr>
          <p:cNvPr id="7" name="图片 6" descr="OXMCSAU7]D_MHGO%JV7`RI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968500"/>
            <a:ext cx="5495925" cy="2657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01055" y="709930"/>
            <a:ext cx="480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14.1</a:t>
            </a:r>
            <a:r>
              <a:rPr lang="zh-CN" altLang="en-US"/>
              <a:t>把创建的两个材质给</a:t>
            </a:r>
            <a:r>
              <a:rPr lang="en-US" altLang="zh-CN"/>
              <a:t>sphere1/2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330" y="927735"/>
            <a:ext cx="389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r>
              <a:rPr lang="zh-CN" altLang="en-US"/>
              <a:t>铺路，</a:t>
            </a:r>
            <a:r>
              <a:rPr lang="en-US" altLang="zh-CN"/>
              <a:t>add component</a:t>
            </a:r>
            <a:r>
              <a:rPr lang="zh-CN" altLang="en-US"/>
              <a:t>搜索</a:t>
            </a:r>
            <a:r>
              <a:rPr lang="en-US" altLang="zh-CN"/>
              <a:t>RoadMaker </a:t>
            </a:r>
            <a:r>
              <a:rPr lang="zh-CN" altLang="en-US"/>
              <a:t>进行下面的操作</a:t>
            </a:r>
            <a:endParaRPr lang="zh-CN" altLang="en-US"/>
          </a:p>
        </p:txBody>
      </p:sp>
      <p:pic>
        <p:nvPicPr>
          <p:cNvPr id="4" name="图片 3" descr="@Z[P_XV`46)6OI]7}MK)1F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0690" y="-161925"/>
            <a:ext cx="7728585" cy="77457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370" y="572770"/>
            <a:ext cx="301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</a:t>
            </a:r>
            <a:r>
              <a:rPr lang="zh-CN" altLang="en-US"/>
              <a:t>运行</a:t>
            </a:r>
            <a:endParaRPr lang="zh-CN" altLang="en-US"/>
          </a:p>
        </p:txBody>
      </p:sp>
      <p:pic>
        <p:nvPicPr>
          <p:cNvPr id="3" name="图片 2" descr="LWI8(ZU7{NG`GYJ4DS%B)I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1172210"/>
            <a:ext cx="1704975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4170" y="2185670"/>
            <a:ext cx="8569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17 </a:t>
            </a:r>
            <a:r>
              <a:rPr lang="zh-CN" altLang="en-US"/>
              <a:t>铺路 按</a:t>
            </a:r>
            <a:r>
              <a:rPr lang="en-US" altLang="zh-CN"/>
              <a:t>1/2/3/6/7/8/9</a:t>
            </a:r>
            <a:r>
              <a:rPr lang="zh-CN" altLang="en-US"/>
              <a:t>键创建对应的道路，按</a:t>
            </a:r>
            <a:r>
              <a:rPr lang="en-US" altLang="zh-CN"/>
              <a:t>ctrl+c</a:t>
            </a:r>
            <a:r>
              <a:rPr lang="zh-CN" altLang="en-US"/>
              <a:t>复制  </a:t>
            </a:r>
            <a:r>
              <a:rPr lang="en-US" altLang="zh-CN">
                <a:sym typeface="+mn-ea"/>
              </a:rPr>
              <a:t>roadstring</a:t>
            </a:r>
            <a:r>
              <a:rPr lang="zh-CN" altLang="en-US">
                <a:sym typeface="+mn-ea"/>
              </a:rPr>
              <a:t>的索引值和铺路时候的索引值不同，铺路时一直按顺时针铺路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%P{GMDMT`OU{OND%56O8JU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2830830"/>
            <a:ext cx="4320540" cy="3878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5140" y="3107690"/>
            <a:ext cx="486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18</a:t>
            </a:r>
            <a:r>
              <a:rPr lang="zh-CN" altLang="en-US"/>
              <a:t>停止运行，</a:t>
            </a:r>
            <a:r>
              <a:rPr lang="en-US" altLang="zh-CN"/>
              <a:t>ctrl+v</a:t>
            </a:r>
            <a:r>
              <a:rPr lang="zh-CN" altLang="en-US"/>
              <a:t>粘贴</a:t>
            </a:r>
            <a:endParaRPr lang="en-US" altLang="zh-CN"/>
          </a:p>
        </p:txBody>
      </p:sp>
      <p:pic>
        <p:nvPicPr>
          <p:cNvPr id="7" name="图片 6" descr="1A)QLG~GR74`R65VO({P}(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4000500"/>
            <a:ext cx="192405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8175" y="562610"/>
            <a:ext cx="565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</a:t>
            </a:r>
            <a:r>
              <a:rPr lang="zh-CN" altLang="en-US"/>
              <a:t>运行，调整相机，</a:t>
            </a:r>
            <a:r>
              <a:rPr lang="zh-CN" altLang="en-US" b="1"/>
              <a:t>按</a:t>
            </a:r>
            <a:r>
              <a:rPr lang="en-US" altLang="zh-CN" b="1"/>
              <a:t>5</a:t>
            </a:r>
            <a:r>
              <a:rPr lang="zh-CN" altLang="en-US" b="1"/>
              <a:t>键可在游戏运行时暂停前进</a:t>
            </a:r>
            <a:endParaRPr lang="zh-CN" altLang="en-US" b="1"/>
          </a:p>
        </p:txBody>
      </p:sp>
      <p:pic>
        <p:nvPicPr>
          <p:cNvPr id="3" name="图片 2" descr="LWI8(ZU7{NG`GYJ4DS%B)I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1263650"/>
            <a:ext cx="1704975" cy="609600"/>
          </a:xfrm>
          <a:prstGeom prst="rect">
            <a:avLst/>
          </a:prstGeom>
        </p:spPr>
      </p:pic>
      <p:pic>
        <p:nvPicPr>
          <p:cNvPr id="4" name="图片 3" descr="R]Q7P5L20X907~(@(6@M58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2237105"/>
            <a:ext cx="3371850" cy="2990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325" y="5674995"/>
            <a:ext cx="5547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在运行模式下调整相机到合适的位置，记住这些数值，停止运行，更改数据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5540" y="836930"/>
            <a:ext cx="8307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indexChangeDirection</a:t>
            </a:r>
            <a:r>
              <a:rPr lang="zh-CN" altLang="en-US"/>
              <a:t>举例：</a:t>
            </a:r>
            <a:endParaRPr lang="zh-CN" altLang="en-US"/>
          </a:p>
          <a:p>
            <a:r>
              <a:rPr lang="en-US" altLang="zh-CN"/>
              <a:t>indexChangeBit</a:t>
            </a:r>
            <a:r>
              <a:rPr lang="zh-CN" altLang="en-US"/>
              <a:t>举例：</a:t>
            </a:r>
            <a:endParaRPr lang="zh-CN" altLang="en-US"/>
          </a:p>
          <a:p>
            <a:r>
              <a:rPr lang="en-US" altLang="zh-CN"/>
              <a:t>indexTransLate</a:t>
            </a:r>
            <a:r>
              <a:rPr lang="zh-CN" altLang="en-US"/>
              <a:t>举例：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4255" y="711835"/>
            <a:ext cx="10052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玩法：（</a:t>
            </a:r>
            <a:r>
              <a:rPr lang="en-US" altLang="zh-CN"/>
              <a:t>3D</a:t>
            </a:r>
            <a:r>
              <a:rPr lang="zh-CN" altLang="en-US"/>
              <a:t>版冰与火之舞</a:t>
            </a:r>
            <a:r>
              <a:rPr lang="zh-CN" altLang="en-US"/>
              <a:t>）参考冰与火之舞 </a:t>
            </a:r>
            <a:r>
              <a:rPr lang="en-US" altLang="zh-CN"/>
              <a:t>A Dance of fire and ice.apk </a:t>
            </a:r>
            <a:r>
              <a:rPr lang="zh-CN" altLang="en-US"/>
              <a:t>一拍</a:t>
            </a:r>
            <a:r>
              <a:rPr lang="en-US" altLang="zh-CN"/>
              <a:t>/</a:t>
            </a:r>
            <a:r>
              <a:rPr lang="zh-CN" altLang="en-US"/>
              <a:t>半圈</a:t>
            </a:r>
            <a:endParaRPr lang="zh-CN" altLang="en-US"/>
          </a:p>
          <a:p>
            <a:r>
              <a:rPr lang="zh-CN" altLang="en-US"/>
              <a:t>百度搜索 </a:t>
            </a:r>
            <a:r>
              <a:rPr lang="en-US" altLang="zh-CN"/>
              <a:t>a dance of fire and ice</a:t>
            </a:r>
            <a:r>
              <a:rPr lang="zh-CN" altLang="en-US"/>
              <a:t>（安卓版）</a:t>
            </a:r>
            <a:r>
              <a:rPr lang="zh-CN" altLang="en-US"/>
              <a:t>下载</a:t>
            </a:r>
            <a:endParaRPr lang="zh-CN" altLang="en-US"/>
          </a:p>
        </p:txBody>
      </p:sp>
      <p:pic>
        <p:nvPicPr>
          <p:cNvPr id="3" name="图片 2" descr="5EF2F35FE2F548008BD2D1F60D097E1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755" y="1764665"/>
            <a:ext cx="5780405" cy="273812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345565" y="2268220"/>
            <a:ext cx="2048510" cy="1134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88515" y="2690495"/>
            <a:ext cx="2460625" cy="1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2130" y="323278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5740" y="370459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继续游戏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396365"/>
            <a:ext cx="991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https://www.bilibili.com/video/BV1A4411772h?from=search&amp;seid=4106912834227860816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53770" y="5451475"/>
            <a:ext cx="9600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美术风格：参考https://www.bilibili.com/video/BV18x411G7CS?from=search&amp;seid=8303067289112912825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512445"/>
            <a:ext cx="9787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indexTranslate</a:t>
            </a:r>
            <a:r>
              <a:rPr lang="zh-CN" altLang="en-US"/>
              <a:t>：记录了第几个拍子两球会发生瞬移（从</a:t>
            </a:r>
            <a:r>
              <a:rPr lang="en-US" altLang="zh-CN"/>
              <a:t>1</a:t>
            </a:r>
            <a:r>
              <a:rPr lang="zh-CN" altLang="en-US"/>
              <a:t>开始数而不是</a:t>
            </a:r>
            <a:r>
              <a:rPr lang="en-US" altLang="zh-CN"/>
              <a:t>0</a:t>
            </a:r>
            <a:endParaRPr lang="zh-CN" altLang="en-US"/>
          </a:p>
          <a:p>
            <a:r>
              <a:rPr lang="en-US" altLang="zh-CN"/>
              <a:t>translate Pos center</a:t>
            </a:r>
            <a:r>
              <a:rPr lang="zh-CN" altLang="en-US"/>
              <a:t>：计算了平移后处于旋转中心的球的位置</a:t>
            </a:r>
            <a:endParaRPr lang="zh-CN" altLang="en-US"/>
          </a:p>
          <a:p>
            <a:r>
              <a:rPr lang="en-US" altLang="zh-CN"/>
              <a:t>translate pos rotated</a:t>
            </a:r>
            <a:r>
              <a:rPr lang="zh-CN" altLang="en-US"/>
              <a:t>：记录了平移后要进行旋转的球的位置</a:t>
            </a:r>
            <a:endParaRPr lang="zh-CN" altLang="en-US"/>
          </a:p>
          <a:p>
            <a:r>
              <a:rPr lang="zh-CN" altLang="en-US"/>
              <a:t>注意：三个数组相同位置处是一一对应的关系，第一个数组中第</a:t>
            </a:r>
            <a:r>
              <a:rPr lang="en-US" altLang="zh-CN"/>
              <a:t>i</a:t>
            </a:r>
            <a:r>
              <a:rPr lang="zh-CN" altLang="en-US"/>
              <a:t>个元素</a:t>
            </a:r>
            <a:endParaRPr lang="zh-CN" altLang="en-US"/>
          </a:p>
          <a:p>
            <a:r>
              <a:rPr lang="zh-CN" altLang="en-US"/>
              <a:t>对应第二个数组中第</a:t>
            </a:r>
            <a:r>
              <a:rPr lang="en-US" altLang="zh-CN"/>
              <a:t>i</a:t>
            </a:r>
            <a:r>
              <a:rPr lang="zh-CN" altLang="en-US"/>
              <a:t>个元素</a:t>
            </a:r>
            <a:endParaRPr lang="zh-CN" altLang="en-US"/>
          </a:p>
        </p:txBody>
      </p:sp>
      <p:pic>
        <p:nvPicPr>
          <p:cNvPr id="3" name="图片 2" descr="620NAEJP0ZL[T@UHG3@G9H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7945" y="225425"/>
            <a:ext cx="3067050" cy="1495425"/>
          </a:xfrm>
          <a:prstGeom prst="rect">
            <a:avLst/>
          </a:prstGeom>
        </p:spPr>
      </p:pic>
      <p:pic>
        <p:nvPicPr>
          <p:cNvPr id="4" name="图片 3" descr="T[~VG$H67$BQO]~H0T7UK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95" y="2409825"/>
            <a:ext cx="30861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770" y="2469515"/>
            <a:ext cx="6866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change bit</a:t>
            </a:r>
            <a:r>
              <a:rPr lang="zh-CN" altLang="en-US"/>
              <a:t>：记录了第几个拍子会加</a:t>
            </a:r>
            <a:r>
              <a:rPr lang="en-US" altLang="zh-CN"/>
              <a:t>/</a:t>
            </a:r>
            <a:r>
              <a:rPr lang="zh-CN" altLang="en-US"/>
              <a:t>减</a:t>
            </a:r>
            <a:r>
              <a:rPr lang="zh-CN" altLang="en-US"/>
              <a:t>速（从</a:t>
            </a:r>
            <a:r>
              <a:rPr lang="en-US" altLang="zh-CN"/>
              <a:t>0</a:t>
            </a:r>
            <a:r>
              <a:rPr lang="zh-CN" altLang="en-US"/>
              <a:t>开始数而不是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change bit</a:t>
            </a:r>
            <a:r>
              <a:rPr lang="zh-CN" altLang="en-US"/>
              <a:t>：记录了加</a:t>
            </a:r>
            <a:r>
              <a:rPr lang="en-US" altLang="zh-CN"/>
              <a:t>/</a:t>
            </a:r>
            <a:r>
              <a:rPr lang="zh-CN" altLang="en-US"/>
              <a:t>减</a:t>
            </a:r>
            <a:r>
              <a:rPr lang="zh-CN" altLang="en-US"/>
              <a:t>速后的每分钟拍子数</a:t>
            </a:r>
            <a:endParaRPr lang="zh-CN" altLang="en-US"/>
          </a:p>
          <a:p>
            <a:r>
              <a:rPr lang="en-US" altLang="zh-CN"/>
              <a:t>index change direction</a:t>
            </a:r>
            <a:r>
              <a:rPr lang="zh-CN" altLang="en-US"/>
              <a:t>：记录了第几个拍子处会反向旋转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7210" y="512445"/>
            <a:ext cx="10020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图标：</a:t>
            </a:r>
            <a:endParaRPr lang="zh-CN" altLang="en-US" sz="4000" b="1"/>
          </a:p>
        </p:txBody>
      </p:sp>
      <p:pic>
        <p:nvPicPr>
          <p:cNvPr id="3" name="图片 2" descr=")CN`2J6J]2N]P}[Z~Z8TX)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305" y="260350"/>
            <a:ext cx="3529330" cy="5634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6890" y="234823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pointer:</a:t>
            </a:r>
            <a:r>
              <a:rPr lang="zh-CN" altLang="en-US"/>
              <a:t>在第几个拍子处销毁（从</a:t>
            </a:r>
            <a:r>
              <a:rPr lang="en-US" altLang="zh-CN"/>
              <a:t>0</a:t>
            </a:r>
            <a:r>
              <a:rPr lang="zh-CN" altLang="en-US"/>
              <a:t>开始数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349885"/>
            <a:ext cx="6085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触发器：</a:t>
            </a:r>
            <a:endParaRPr lang="zh-CN" altLang="en-US" sz="3600"/>
          </a:p>
        </p:txBody>
      </p:sp>
      <p:pic>
        <p:nvPicPr>
          <p:cNvPr id="3" name="图片 2" descr="}ZQ@6E)H24_1A13MPYDOB3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995045"/>
            <a:ext cx="8799830" cy="5006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3050" y="209550"/>
            <a:ext cx="722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触发器：</a:t>
            </a:r>
            <a:endParaRPr lang="zh-CN" altLang="en-US" b="1"/>
          </a:p>
        </p:txBody>
      </p:sp>
      <p:pic>
        <p:nvPicPr>
          <p:cNvPr id="3" name="图片 2" descr="QQ截图202007252234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4010" y="516890"/>
            <a:ext cx="2981325" cy="6438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67910" y="2356485"/>
            <a:ext cx="6400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Size</a:t>
            </a:r>
            <a:r>
              <a:rPr lang="zh-CN" altLang="en-US"/>
              <a:t>：触发器大小</a:t>
            </a:r>
            <a:endParaRPr lang="zh-CN" altLang="en-US"/>
          </a:p>
          <a:p>
            <a:r>
              <a:rPr lang="en-US" altLang="zh-CN"/>
              <a:t>AddComponent</a:t>
            </a:r>
            <a:r>
              <a:rPr lang="zh-CN" altLang="en-US"/>
              <a:t>：要添加的触发事件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6410" y="421005"/>
            <a:ext cx="8733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触发事件举例：</a:t>
            </a:r>
            <a:endParaRPr lang="zh-CN" altLang="en-US" sz="2800" b="1"/>
          </a:p>
        </p:txBody>
      </p:sp>
      <p:pic>
        <p:nvPicPr>
          <p:cNvPr id="3" name="图片 2" descr="RZ0ZZ~~V3JPQM5}3228[C`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1385570"/>
            <a:ext cx="3238500" cy="1581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37660" y="1715135"/>
            <a:ext cx="1582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移动</a:t>
            </a:r>
            <a:r>
              <a:rPr lang="zh-CN" altLang="en-US" b="1"/>
              <a:t>一个</a:t>
            </a:r>
            <a:r>
              <a:rPr lang="zh-CN" altLang="en-US"/>
              <a:t>物体到</a:t>
            </a:r>
            <a:r>
              <a:rPr lang="zh-CN" altLang="en-US" b="1"/>
              <a:t>指定位置</a:t>
            </a:r>
            <a:endParaRPr lang="zh-CN" altLang="en-US"/>
          </a:p>
          <a:p>
            <a:r>
              <a:rPr lang="en-US" altLang="zh-CN"/>
              <a:t>NeedTime</a:t>
            </a:r>
            <a:r>
              <a:rPr lang="zh-CN" altLang="en-US"/>
              <a:t>：移动时间</a:t>
            </a:r>
            <a:endParaRPr lang="zh-CN" altLang="en-US"/>
          </a:p>
        </p:txBody>
      </p:sp>
      <p:pic>
        <p:nvPicPr>
          <p:cNvPr id="5" name="图片 4" descr="V(}DK`]8$FG{}S)(]KE_7Q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3688080"/>
            <a:ext cx="3190875" cy="1685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31615" y="4208780"/>
            <a:ext cx="1795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zh-CN" altLang="en-US" b="1"/>
              <a:t>一个或多个</a:t>
            </a:r>
            <a:r>
              <a:rPr lang="zh-CN" altLang="en-US"/>
              <a:t>物体移动</a:t>
            </a:r>
            <a:r>
              <a:rPr lang="zh-CN" altLang="en-US" b="1"/>
              <a:t>指定距离</a:t>
            </a:r>
            <a:endParaRPr lang="zh-CN" altLang="en-US" b="1"/>
          </a:p>
        </p:txBody>
      </p:sp>
      <p:pic>
        <p:nvPicPr>
          <p:cNvPr id="7" name="图片 6" descr="@V(]5`S@{F@RHJ01GB)D~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477010"/>
            <a:ext cx="3219450" cy="1238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88855" y="1635125"/>
            <a:ext cx="20796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相机颤动效果</a:t>
            </a:r>
            <a:endParaRPr lang="zh-CN" altLang="en-US"/>
          </a:p>
          <a:p>
            <a:r>
              <a:rPr lang="en-US" altLang="zh-CN"/>
              <a:t>seconds</a:t>
            </a:r>
            <a:r>
              <a:rPr lang="zh-CN" altLang="en-US"/>
              <a:t>：颤动时间</a:t>
            </a:r>
            <a:endParaRPr lang="zh-CN" altLang="en-US"/>
          </a:p>
          <a:p>
            <a:r>
              <a:rPr lang="en-US" altLang="zh-CN"/>
              <a:t>Quake</a:t>
            </a:r>
            <a:r>
              <a:rPr lang="zh-CN" altLang="en-US"/>
              <a:t>：颤动大小</a:t>
            </a:r>
            <a:endParaRPr lang="zh-CN" altLang="en-US"/>
          </a:p>
        </p:txBody>
      </p:sp>
      <p:pic>
        <p:nvPicPr>
          <p:cNvPr id="9" name="图片 8" descr="}BKI0VIN}{0RK0P)C(YUJ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990" y="3145155"/>
            <a:ext cx="3248025" cy="27717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142220" y="395605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改变相机属性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IVYV477XUP~VFP0150]XO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645160"/>
            <a:ext cx="3162300" cy="1362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95420" y="1141730"/>
            <a:ext cx="222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改变相机视口大小</a:t>
            </a:r>
            <a:endParaRPr lang="zh-CN" altLang="en-US"/>
          </a:p>
        </p:txBody>
      </p:sp>
      <p:pic>
        <p:nvPicPr>
          <p:cNvPr id="4" name="图片 3" descr="(BRRW[U20MN8AN(@E1(G{@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3281680"/>
            <a:ext cx="3228975" cy="1114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17340" y="3474085"/>
            <a:ext cx="181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改变背景颜色</a:t>
            </a:r>
            <a:endParaRPr lang="zh-CN" altLang="en-US"/>
          </a:p>
        </p:txBody>
      </p:sp>
      <p:pic>
        <p:nvPicPr>
          <p:cNvPr id="6" name="图片 5" descr="HH7)BJSV3SK2$0C)9{AY%K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10" y="616585"/>
            <a:ext cx="3219450" cy="1390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31095" y="867410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旋转物体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3780" y="501650"/>
            <a:ext cx="958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自定义动画举例：</a:t>
            </a:r>
            <a:endParaRPr lang="zh-CN" altLang="en-US"/>
          </a:p>
        </p:txBody>
      </p:sp>
      <p:pic>
        <p:nvPicPr>
          <p:cNvPr id="3" name="图片 2" descr="U`ZE4{Z5)[(]2T7E6}F9$6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1724025"/>
            <a:ext cx="5210175" cy="3089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08265" y="2023110"/>
            <a:ext cx="2667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loop time</a:t>
            </a:r>
            <a:r>
              <a:rPr lang="zh-CN" altLang="en-US"/>
              <a:t>是否循环播放</a:t>
            </a:r>
            <a:endParaRPr lang="zh-CN" altLang="en-US"/>
          </a:p>
        </p:txBody>
      </p:sp>
      <p:pic>
        <p:nvPicPr>
          <p:cNvPr id="5" name="图片 4" descr="T[NR[_}EE~O5X6P$F`B[QK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0" y="3322320"/>
            <a:ext cx="3162300" cy="1257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32980" y="5086985"/>
            <a:ext cx="3844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触发动画的</a:t>
            </a:r>
            <a:r>
              <a:rPr lang="en-US" altLang="zh-CN"/>
              <a:t>triger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7210" y="471170"/>
            <a:ext cx="931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音频校准有点问题，使用时可看情况启用</a:t>
            </a:r>
            <a:endParaRPr lang="zh-CN" altLang="en-US"/>
          </a:p>
        </p:txBody>
      </p:sp>
      <p:pic>
        <p:nvPicPr>
          <p:cNvPr id="3" name="图片 2" descr="]IW{13]}F3)5N_Z$9C(0]K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080" y="471170"/>
            <a:ext cx="2905125" cy="1019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7210" y="3024505"/>
            <a:ext cx="78733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注意：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由于每一帧的时间不同，相机</a:t>
            </a:r>
            <a:r>
              <a:rPr lang="en-US" altLang="zh-CN">
                <a:solidFill>
                  <a:srgbClr val="FF0000"/>
                </a:solidFill>
              </a:rPr>
              <a:t>fov</a:t>
            </a:r>
            <a:r>
              <a:rPr lang="zh-CN" altLang="en-US">
                <a:solidFill>
                  <a:srgbClr val="FF0000"/>
                </a:solidFill>
              </a:rPr>
              <a:t>的误差会逐渐变大，所以最好每隔</a:t>
            </a:r>
            <a:r>
              <a:rPr lang="en-US" altLang="zh-CN">
                <a:solidFill>
                  <a:srgbClr val="FF0000"/>
                </a:solidFill>
              </a:rPr>
              <a:t>30</a:t>
            </a:r>
            <a:r>
              <a:rPr lang="zh-CN" altLang="en-US">
                <a:solidFill>
                  <a:srgbClr val="FF0000"/>
                </a:solidFill>
              </a:rPr>
              <a:t>拍通过</a:t>
            </a:r>
            <a:r>
              <a:rPr lang="en-US" altLang="zh-CN">
                <a:solidFill>
                  <a:srgbClr val="FF0000"/>
                </a:solidFill>
              </a:rPr>
              <a:t>change camera fov </a:t>
            </a:r>
            <a:r>
              <a:rPr lang="zh-CN" altLang="en-US">
                <a:solidFill>
                  <a:srgbClr val="FF0000"/>
                </a:solidFill>
              </a:rPr>
              <a:t>触发器重新设置一下</a:t>
            </a:r>
            <a:r>
              <a:rPr lang="en-US" altLang="zh-CN">
                <a:solidFill>
                  <a:srgbClr val="FF0000"/>
                </a:solidFill>
              </a:rPr>
              <a:t>fov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roadString</a:t>
            </a:r>
            <a:r>
              <a:rPr lang="zh-CN" altLang="en-US"/>
              <a:t>：要编辑器里改才会有效，在脚本里改无效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1375" y="685165"/>
            <a:ext cx="7252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需要做的事情：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铺路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建造场景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设计场景动画，动画尽量</a:t>
            </a:r>
            <a:r>
              <a:rPr lang="zh-CN" altLang="en-US" b="1"/>
              <a:t>踩点！踩点！</a:t>
            </a:r>
            <a:endParaRPr lang="zh-CN" altLang="en-US" b="1"/>
          </a:p>
        </p:txBody>
      </p:sp>
      <p:pic>
        <p:nvPicPr>
          <p:cNvPr id="3" name="图片 2" descr="1C~QZ5TH8[R{]~51JE08`H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734310"/>
            <a:ext cx="3429000" cy="3067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1695" y="2134870"/>
            <a:ext cx="909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踩点可参考例子场景中的这部分动画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745" y="6075045"/>
            <a:ext cx="108712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例子场景参考的视频https://www.bilibili.com/video/BV1v4411w7KR?from=search&amp;seid=13359827731532860564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-355600" y="1009015"/>
            <a:ext cx="1064895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9295" y="1009015"/>
            <a:ext cx="1064895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4190" y="1009015"/>
            <a:ext cx="1064895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环形箭头 5"/>
          <p:cNvSpPr/>
          <p:nvPr/>
        </p:nvSpPr>
        <p:spPr>
          <a:xfrm>
            <a:off x="201930" y="450850"/>
            <a:ext cx="1887220" cy="97409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6450" y="1024890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拍对应转</a:t>
            </a:r>
            <a:r>
              <a:rPr lang="en-US" altLang="zh-CN"/>
              <a:t>1/2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9295" y="3383280"/>
            <a:ext cx="1064895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74190" y="3383280"/>
            <a:ext cx="1064895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2047875" y="3109595"/>
            <a:ext cx="1064895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2047875" y="2044700"/>
            <a:ext cx="1064895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55010" y="3184525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r>
              <a:rPr lang="zh-CN" altLang="en-US"/>
              <a:t>拍转</a:t>
            </a:r>
            <a:r>
              <a:rPr lang="en-US" altLang="zh-CN"/>
              <a:t>1/4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13" name="环形箭头 12"/>
          <p:cNvSpPr/>
          <p:nvPr/>
        </p:nvSpPr>
        <p:spPr>
          <a:xfrm>
            <a:off x="993140" y="2485390"/>
            <a:ext cx="2474595" cy="1887220"/>
          </a:xfrm>
          <a:prstGeom prst="circularArrow">
            <a:avLst>
              <a:gd name="adj1" fmla="val 25000"/>
              <a:gd name="adj2" fmla="val 1142319"/>
              <a:gd name="adj3" fmla="val 16891559"/>
              <a:gd name="adj4" fmla="val 10800000"/>
              <a:gd name="adj5" fmla="val 3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0" y="1089025"/>
            <a:ext cx="314325" cy="304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3935" y="1089025"/>
            <a:ext cx="314325" cy="304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7730" y="3489960"/>
            <a:ext cx="314325" cy="304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423160" y="3489960"/>
            <a:ext cx="314325" cy="304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2445" y="5711190"/>
            <a:ext cx="1064895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574800" y="5710555"/>
            <a:ext cx="1156335" cy="5378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3060000" flipV="1">
            <a:off x="1567815" y="5712460"/>
            <a:ext cx="1156335" cy="533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3120000">
            <a:off x="992505" y="4872990"/>
            <a:ext cx="1064895" cy="51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81685" y="5924550"/>
            <a:ext cx="314325" cy="304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891030" y="5711190"/>
            <a:ext cx="314325" cy="304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环形箭头 26"/>
          <p:cNvSpPr/>
          <p:nvPr/>
        </p:nvSpPr>
        <p:spPr>
          <a:xfrm rot="18360000">
            <a:off x="850900" y="4946015"/>
            <a:ext cx="588645" cy="93281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46450" y="5361940"/>
            <a:ext cx="256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1/4</a:t>
            </a:r>
            <a:r>
              <a:rPr lang="zh-CN" altLang="en-US"/>
              <a:t>拍转</a:t>
            </a:r>
            <a:r>
              <a:rPr lang="en-US" altLang="zh-CN"/>
              <a:t>1/8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017385" y="1378585"/>
            <a:ext cx="1237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7</a:t>
            </a:r>
            <a:endParaRPr lang="en-US" altLang="zh-CN" sz="6600"/>
          </a:p>
        </p:txBody>
      </p:sp>
      <p:sp>
        <p:nvSpPr>
          <p:cNvPr id="44" name="文本框 43"/>
          <p:cNvSpPr txBox="1"/>
          <p:nvPr/>
        </p:nvSpPr>
        <p:spPr>
          <a:xfrm>
            <a:off x="8760460" y="1349375"/>
            <a:ext cx="1237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8</a:t>
            </a:r>
            <a:endParaRPr lang="en-US" altLang="zh-CN" sz="6600"/>
          </a:p>
        </p:txBody>
      </p:sp>
      <p:sp>
        <p:nvSpPr>
          <p:cNvPr id="45" name="文本框 44"/>
          <p:cNvSpPr txBox="1"/>
          <p:nvPr/>
        </p:nvSpPr>
        <p:spPr>
          <a:xfrm>
            <a:off x="10276840" y="1349375"/>
            <a:ext cx="1237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9</a:t>
            </a:r>
            <a:endParaRPr lang="en-US" altLang="zh-CN" sz="6600"/>
          </a:p>
        </p:txBody>
      </p:sp>
      <p:sp>
        <p:nvSpPr>
          <p:cNvPr id="46" name="文本框 45"/>
          <p:cNvSpPr txBox="1"/>
          <p:nvPr/>
        </p:nvSpPr>
        <p:spPr>
          <a:xfrm>
            <a:off x="10276840" y="2794000"/>
            <a:ext cx="1237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6</a:t>
            </a:r>
            <a:endParaRPr lang="en-US" altLang="zh-CN" sz="6600"/>
          </a:p>
        </p:txBody>
      </p:sp>
      <p:sp>
        <p:nvSpPr>
          <p:cNvPr id="47" name="文本框 46"/>
          <p:cNvSpPr txBox="1"/>
          <p:nvPr/>
        </p:nvSpPr>
        <p:spPr>
          <a:xfrm>
            <a:off x="10276840" y="4552950"/>
            <a:ext cx="1237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3</a:t>
            </a:r>
            <a:endParaRPr lang="en-US" altLang="zh-CN" sz="6600"/>
          </a:p>
        </p:txBody>
      </p:sp>
      <p:sp>
        <p:nvSpPr>
          <p:cNvPr id="48" name="文本框 47"/>
          <p:cNvSpPr txBox="1"/>
          <p:nvPr/>
        </p:nvSpPr>
        <p:spPr>
          <a:xfrm>
            <a:off x="8486775" y="4730115"/>
            <a:ext cx="1237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2</a:t>
            </a:r>
            <a:endParaRPr lang="en-US" altLang="zh-CN" sz="6600"/>
          </a:p>
        </p:txBody>
      </p:sp>
      <p:sp>
        <p:nvSpPr>
          <p:cNvPr id="49" name="文本框 48"/>
          <p:cNvSpPr txBox="1"/>
          <p:nvPr/>
        </p:nvSpPr>
        <p:spPr>
          <a:xfrm>
            <a:off x="6939915" y="4730115"/>
            <a:ext cx="1237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1</a:t>
            </a:r>
            <a:endParaRPr lang="en-US" altLang="zh-CN" sz="6600"/>
          </a:p>
        </p:txBody>
      </p:sp>
      <p:sp>
        <p:nvSpPr>
          <p:cNvPr id="50" name="文本框 49"/>
          <p:cNvSpPr txBox="1"/>
          <p:nvPr/>
        </p:nvSpPr>
        <p:spPr>
          <a:xfrm>
            <a:off x="6868795" y="1156335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1/8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512175" y="1196975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2/8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124440" y="1196975"/>
            <a:ext cx="119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3/8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0236200" y="2626995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4/8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226040" y="4270375"/>
            <a:ext cx="106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5/8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359775" y="4250055"/>
            <a:ext cx="137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6/8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919595" y="4493260"/>
            <a:ext cx="120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7/8</a:t>
            </a:r>
            <a:r>
              <a:rPr lang="zh-CN" altLang="en-US"/>
              <a:t>圈</a:t>
            </a:r>
            <a:endParaRPr lang="zh-CN" altLang="en-US"/>
          </a:p>
        </p:txBody>
      </p:sp>
      <p:pic>
        <p:nvPicPr>
          <p:cNvPr id="57" name="图片 56" descr="I0@{FP1~G2{6E5[L3}`2[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6690" y="2415540"/>
            <a:ext cx="3111500" cy="1378585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6663055" y="370205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每个数字代表了转多少圈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P8VK[7L7X@%_7D(ZE$8{2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1658620"/>
            <a:ext cx="4124325" cy="3181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8335" y="582930"/>
            <a:ext cx="387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244850" y="908050"/>
            <a:ext cx="4919345" cy="217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326130" y="2611755"/>
            <a:ext cx="5477510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73390" y="532130"/>
            <a:ext cx="339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</a:t>
            </a:r>
            <a:r>
              <a:rPr lang="en-US" altLang="zh-CN"/>
              <a:t>6/8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64550" y="2372995"/>
            <a:ext cx="339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</a:t>
            </a:r>
            <a:r>
              <a:rPr lang="en-US" altLang="zh-CN"/>
              <a:t>2</a:t>
            </a:r>
            <a:r>
              <a:rPr lang="en-US" altLang="zh-CN"/>
              <a:t>/8</a:t>
            </a:r>
            <a:r>
              <a:rPr lang="zh-CN" altLang="en-US"/>
              <a:t>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88515" y="2971800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0160" y="2894330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093085" y="2894330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159760" y="3340100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662045" y="3426460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]G_IIB0X8A8]IQ98DXGM1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710" y="1080770"/>
            <a:ext cx="838200" cy="923925"/>
          </a:xfrm>
          <a:prstGeom prst="rect">
            <a:avLst/>
          </a:prstGeom>
        </p:spPr>
      </p:pic>
      <p:pic>
        <p:nvPicPr>
          <p:cNvPr id="3" name="图片 2" descr="$TJT7$44NF@IMA)T]5O`D)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4681220"/>
            <a:ext cx="3276600" cy="100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33900" y="1359535"/>
            <a:ext cx="3955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反向旋转符号，如果是顺时针旋转，此符号将使两球顺时针旋转</a:t>
            </a:r>
            <a:endParaRPr lang="zh-CN" altLang="en-US"/>
          </a:p>
        </p:txBody>
      </p:sp>
      <p:pic>
        <p:nvPicPr>
          <p:cNvPr id="5" name="图片 4" descr="6AX%CK4)UQE800RC8{I[9~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0" y="1043940"/>
            <a:ext cx="1219200" cy="112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22130" y="197485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本游戏中对应：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42180" y="4863465"/>
            <a:ext cx="4959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加速符号和减速符号，在此刻速度加</a:t>
            </a:r>
            <a:r>
              <a:rPr lang="en-US" altLang="zh-CN"/>
              <a:t>/</a:t>
            </a:r>
            <a:r>
              <a:rPr lang="zh-CN" altLang="en-US"/>
              <a:t>减到特定速度</a:t>
            </a:r>
            <a:endParaRPr lang="zh-CN" altLang="en-US"/>
          </a:p>
        </p:txBody>
      </p:sp>
      <p:pic>
        <p:nvPicPr>
          <p:cNvPr id="8" name="图片 7" descr="H]@J9Q$8UFWIR(7FQFDILZ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165" y="2764790"/>
            <a:ext cx="2486025" cy="3429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8428355" y="5659755"/>
            <a:ext cx="1389380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1126470" y="2282190"/>
            <a:ext cx="10160" cy="49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1389995" y="1917065"/>
            <a:ext cx="193040" cy="112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1471275" y="2809875"/>
            <a:ext cx="405765" cy="44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97370" y="3164840"/>
            <a:ext cx="309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分别为加</a:t>
            </a:r>
            <a:r>
              <a:rPr lang="en-US" altLang="zh-CN"/>
              <a:t>/</a:t>
            </a:r>
            <a:r>
              <a:rPr lang="zh-CN" altLang="en-US"/>
              <a:t>减</a:t>
            </a:r>
            <a:r>
              <a:rPr lang="zh-CN" altLang="en-US"/>
              <a:t>速，反向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6540" y="438150"/>
            <a:ext cx="9641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1.</a:t>
            </a:r>
            <a:r>
              <a:rPr lang="zh-CN" altLang="en-US" sz="3600" b="1"/>
              <a:t>背景音乐</a:t>
            </a:r>
            <a:r>
              <a:rPr lang="en-US" altLang="zh-CN" sz="3600" b="1"/>
              <a:t>/</a:t>
            </a:r>
            <a:r>
              <a:rPr lang="zh-CN" altLang="en-US" sz="3600" b="1"/>
              <a:t>拍子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256540" y="1384300"/>
            <a:ext cx="83458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1.1 B</a:t>
            </a:r>
            <a:r>
              <a:rPr lang="zh-CN" altLang="en-US"/>
              <a:t>站搜索冰与火之舞自制</a:t>
            </a:r>
            <a:r>
              <a:rPr lang="zh-CN" altLang="en-US" b="1"/>
              <a:t>（</a:t>
            </a:r>
            <a:r>
              <a:rPr lang="en-US" altLang="zh-CN" b="1"/>
              <a:t>90S</a:t>
            </a:r>
            <a:r>
              <a:rPr lang="zh-CN" altLang="en-US" b="1"/>
              <a:t>左右</a:t>
            </a:r>
            <a:r>
              <a:rPr lang="en-US" altLang="zh-CN" b="1"/>
              <a:t>90S</a:t>
            </a:r>
            <a:r>
              <a:rPr lang="zh-CN" altLang="en-US" b="1"/>
              <a:t>左右）</a:t>
            </a:r>
            <a:endParaRPr lang="zh-CN" altLang="en-US"/>
          </a:p>
          <a:p>
            <a:r>
              <a:rPr lang="en-US" altLang="zh-CN"/>
              <a:t>1.2 </a:t>
            </a:r>
            <a:r>
              <a:rPr lang="zh-CN" altLang="en-US"/>
              <a:t>选择一个视频下载背景音乐</a:t>
            </a:r>
            <a:endParaRPr lang="zh-CN" altLang="en-US"/>
          </a:p>
          <a:p>
            <a:r>
              <a:rPr lang="en-US" altLang="zh-CN"/>
              <a:t>1.3 </a:t>
            </a:r>
            <a:r>
              <a:rPr lang="zh-CN" altLang="en-US"/>
              <a:t>拍子设计可参考视频或自己找简谱</a:t>
            </a:r>
            <a:endParaRPr lang="zh-CN" altLang="en-US"/>
          </a:p>
          <a:p>
            <a:r>
              <a:rPr lang="en-US" altLang="zh-CN"/>
              <a:t>1.4</a:t>
            </a:r>
            <a:r>
              <a:rPr lang="zh-CN" altLang="en-US"/>
              <a:t>导入</a:t>
            </a:r>
            <a:r>
              <a:rPr lang="en-US" altLang="zh-CN"/>
              <a:t>unity</a:t>
            </a:r>
            <a:r>
              <a:rPr lang="zh-CN" altLang="en-US"/>
              <a:t>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注意：用音频编辑软件将音乐多余的部分剪掉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0520" y="3244850"/>
            <a:ext cx="4758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http://client.jijidown.com/</a:t>
            </a:r>
            <a:endParaRPr lang="zh-CN" altLang="en-US"/>
          </a:p>
        </p:txBody>
      </p:sp>
      <p:pic>
        <p:nvPicPr>
          <p:cNvPr id="7" name="图片 6" descr="UX2[%NJTHTGYK8G0A{11CW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3932555"/>
            <a:ext cx="100584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 descr="E3~[8CIMI_Z`CYL2D8JND0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245" y="464185"/>
            <a:ext cx="5907405" cy="59296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0190" y="908050"/>
            <a:ext cx="7871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设计拍子：</a:t>
            </a:r>
            <a:endParaRPr lang="zh-CN" altLang="en-US" sz="2400" b="1"/>
          </a:p>
        </p:txBody>
      </p:sp>
      <p:pic>
        <p:nvPicPr>
          <p:cNvPr id="3" name="图片 2" descr="2E5`3EC~F_U]FG]RGL52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1536700"/>
            <a:ext cx="7724775" cy="1476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77710" y="2404745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077710" y="2036445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555740" y="2036445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104255" y="2036445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01640" y="2036445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620635" y="2541905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142605" y="2541905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33780" y="3595370"/>
            <a:ext cx="772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</a:t>
            </a:r>
            <a:r>
              <a:rPr lang="en-US" altLang="zh-CN"/>
              <a:t>roadstring</a:t>
            </a:r>
            <a:r>
              <a:rPr lang="zh-CN" altLang="en-US"/>
              <a:t>为</a:t>
            </a:r>
            <a:r>
              <a:rPr lang="en-US" altLang="zh-CN"/>
              <a:t>6662866</a:t>
            </a:r>
            <a:endParaRPr lang="en-US" altLang="zh-CN"/>
          </a:p>
        </p:txBody>
      </p:sp>
      <p:pic>
        <p:nvPicPr>
          <p:cNvPr id="12" name="图片 11" descr="L5OWT[3H5990@0M[6XV(7~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0" y="908050"/>
            <a:ext cx="2138045" cy="23431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3140" y="5051425"/>
            <a:ext cx="2201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将整首音乐的</a:t>
            </a:r>
            <a:r>
              <a:rPr lang="en-US" altLang="zh-CN"/>
              <a:t>roadstring</a:t>
            </a:r>
            <a:r>
              <a:rPr lang="zh-CN" altLang="en-US"/>
              <a:t>写进去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552450"/>
            <a:ext cx="74047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如何测试</a:t>
            </a:r>
            <a:r>
              <a:rPr lang="en-US" altLang="zh-CN" sz="4000"/>
              <a:t>BPM</a:t>
            </a:r>
            <a:r>
              <a:rPr lang="zh-CN" altLang="en-US" sz="4000"/>
              <a:t>（每分钟节拍数）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181100" y="1689100"/>
            <a:ext cx="600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百度</a:t>
            </a:r>
            <a:r>
              <a:rPr lang="en-US" altLang="zh-CN"/>
              <a:t>bpm</a:t>
            </a:r>
            <a:r>
              <a:rPr lang="zh-CN" altLang="en-US"/>
              <a:t>测试软件    或找该音乐的简谱    或者凭感觉</a:t>
            </a:r>
            <a:endParaRPr lang="zh-CN" altLang="en-US"/>
          </a:p>
        </p:txBody>
      </p:sp>
      <p:pic>
        <p:nvPicPr>
          <p:cNvPr id="5" name="图片 4" descr="W6MYVR21X0PF3FIMNPP]FR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3495040"/>
            <a:ext cx="3067050" cy="205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7780" y="2124710"/>
            <a:ext cx="527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测试完成后写入下面的方框 例子：每分钟</a:t>
            </a:r>
            <a:r>
              <a:rPr lang="en-US" altLang="zh-CN"/>
              <a:t>120</a:t>
            </a:r>
            <a:r>
              <a:rPr lang="zh-CN" altLang="en-US"/>
              <a:t>拍</a:t>
            </a:r>
            <a:endParaRPr lang="zh-CN" altLang="en-US"/>
          </a:p>
        </p:txBody>
      </p:sp>
      <p:pic>
        <p:nvPicPr>
          <p:cNvPr id="7" name="图片 6" descr="O%H3BAD)M7@7N8USU3{X0L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4519930"/>
            <a:ext cx="3105150" cy="952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69050" y="3190240"/>
            <a:ext cx="419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在中途改变</a:t>
            </a:r>
            <a:r>
              <a:rPr lang="en-US" altLang="zh-CN"/>
              <a:t>bpm</a:t>
            </a:r>
            <a:r>
              <a:rPr lang="zh-CN" altLang="en-US"/>
              <a:t>（即加速或减速）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260" y="5659120"/>
            <a:ext cx="8679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每个小组从</a:t>
            </a:r>
            <a:r>
              <a:rPr lang="en-US" altLang="zh-CN"/>
              <a:t>scene2</a:t>
            </a:r>
            <a:r>
              <a:rPr lang="zh-CN" altLang="en-US"/>
              <a:t>到</a:t>
            </a:r>
            <a:r>
              <a:rPr lang="en-US" altLang="zh-CN"/>
              <a:t>scene5</a:t>
            </a:r>
            <a:r>
              <a:rPr lang="zh-CN" altLang="en-US"/>
              <a:t>文件夹中选择一个设计关卡</a:t>
            </a:r>
            <a:endParaRPr lang="zh-CN" altLang="en-US"/>
          </a:p>
          <a:p>
            <a:r>
              <a:rPr lang="zh-CN" altLang="en-US"/>
              <a:t>注意：除了选择的文件外，不能更改其他文件中的数据，避免最后合并时出现错误！</a:t>
            </a:r>
            <a:endParaRPr lang="zh-CN" altLang="en-US"/>
          </a:p>
          <a:p>
            <a:r>
              <a:rPr lang="zh-CN" altLang="en-US">
                <a:sym typeface="+mn-ea"/>
              </a:rPr>
              <a:t>注意：除了选择的文件外，不能更改其他文件中的数据，避免最后合并时出现错误！</a:t>
            </a:r>
            <a:endParaRPr lang="zh-CN" altLang="en-US"/>
          </a:p>
          <a:p>
            <a:r>
              <a:rPr lang="zh-CN" altLang="en-US">
                <a:sym typeface="+mn-ea"/>
              </a:rPr>
              <a:t>注意：除了选择的文件外，不能更改其他文件中的数据，避免最后合并时出现错误！</a:t>
            </a:r>
            <a:endParaRPr lang="zh-CN" altLang="en-US"/>
          </a:p>
        </p:txBody>
      </p:sp>
      <p:pic>
        <p:nvPicPr>
          <p:cNvPr id="6" name="图片 5" descr="F$RT7}ICL(OYQ9GAC)P~6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215" y="514985"/>
            <a:ext cx="4871720" cy="4096385"/>
          </a:xfrm>
          <a:prstGeom prst="rect">
            <a:avLst/>
          </a:prstGeom>
        </p:spPr>
      </p:pic>
      <p:pic>
        <p:nvPicPr>
          <p:cNvPr id="7" name="图片 6" descr="GWE({(MR`XC2ESLO7CYDQU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408940"/>
            <a:ext cx="2590800" cy="499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39940" y="5284470"/>
            <a:ext cx="488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把相机、灯光、球拖入到场景中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140,&quot;width&quot;:469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WPS 演示</Application>
  <PresentationFormat>宽屏</PresentationFormat>
  <Paragraphs>248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旅程</cp:lastModifiedBy>
  <cp:revision>10</cp:revision>
  <dcterms:created xsi:type="dcterms:W3CDTF">2020-07-24T08:15:00Z</dcterms:created>
  <dcterms:modified xsi:type="dcterms:W3CDTF">2020-07-26T12:16:36Z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