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9" r:id="rId2"/>
    <p:sldId id="375" r:id="rId3"/>
    <p:sldId id="378" r:id="rId4"/>
    <p:sldId id="380" r:id="rId5"/>
    <p:sldId id="379" r:id="rId6"/>
    <p:sldId id="381" r:id="rId7"/>
    <p:sldId id="322" r:id="rId8"/>
    <p:sldId id="293" r:id="rId9"/>
    <p:sldId id="297" r:id="rId10"/>
    <p:sldId id="324" r:id="rId11"/>
    <p:sldId id="325" r:id="rId12"/>
    <p:sldId id="298" r:id="rId13"/>
    <p:sldId id="296" r:id="rId14"/>
    <p:sldId id="300" r:id="rId15"/>
    <p:sldId id="302" r:id="rId16"/>
    <p:sldId id="303" r:id="rId17"/>
    <p:sldId id="299" r:id="rId18"/>
    <p:sldId id="313" r:id="rId19"/>
    <p:sldId id="357" r:id="rId20"/>
    <p:sldId id="358" r:id="rId21"/>
    <p:sldId id="359" r:id="rId22"/>
    <p:sldId id="360" r:id="rId23"/>
    <p:sldId id="361" r:id="rId24"/>
    <p:sldId id="304" r:id="rId25"/>
    <p:sldId id="370" r:id="rId26"/>
    <p:sldId id="371" r:id="rId27"/>
    <p:sldId id="328" r:id="rId28"/>
    <p:sldId id="331" r:id="rId29"/>
    <p:sldId id="362" r:id="rId30"/>
    <p:sldId id="333" r:id="rId31"/>
    <p:sldId id="336" r:id="rId32"/>
    <p:sldId id="335" r:id="rId33"/>
    <p:sldId id="337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66FF"/>
    <a:srgbClr val="006600"/>
    <a:srgbClr val="339933"/>
    <a:srgbClr val="FF99FF"/>
    <a:srgbClr val="FFFFCC"/>
    <a:srgbClr val="CC00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537" autoAdjust="0"/>
  </p:normalViewPr>
  <p:slideViewPr>
    <p:cSldViewPr>
      <p:cViewPr>
        <p:scale>
          <a:sx n="66" d="100"/>
          <a:sy n="66" d="100"/>
        </p:scale>
        <p:origin x="-150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DBC5-A84C-4597-B2BD-5A264BA6ABED}" type="datetimeFigureOut">
              <a:rPr lang="zh-CN" altLang="en-US" smtClean="0"/>
              <a:t>2022-09-30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27655-8B2A-4BCB-A38E-6D08349B4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5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F7461-7886-4DFA-9E19-DA41EA783F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530980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6BF8A-4D62-46DD-9BDA-00AA41F07F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624480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F0F4-5E8E-4DF1-947E-3AEC9D6A9A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903666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9B248-602D-427E-9694-17E84D8E6C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979157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EE127-A0CC-41A4-9166-3C5FFDA2BD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045476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EC79E-72EB-47B1-A748-BD43C399F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785140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15666-3C4B-4E7B-8C43-E1CC3620EC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381927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75165-CA67-4BA5-9EFA-51B9653DC0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278801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1B0D7-1838-4406-89B6-0828CCAB87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636949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B11F0-A44D-46B1-A5BE-F4E7B7CA59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736393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D9162-7215-4DA1-950D-CD1DA140FB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096193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623EB1-7422-400C-9EA8-D8FAE348736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Oval 7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832850" y="6611938"/>
            <a:ext cx="304800" cy="304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2" name="Freeform 8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7710488" y="6688138"/>
            <a:ext cx="360362" cy="179387"/>
          </a:xfrm>
          <a:custGeom>
            <a:avLst/>
            <a:gdLst>
              <a:gd name="T0" fmla="*/ 350 w 351"/>
              <a:gd name="T1" fmla="*/ 1 h 219"/>
              <a:gd name="T2" fmla="*/ 101 w 351"/>
              <a:gd name="T3" fmla="*/ 0 h 219"/>
              <a:gd name="T4" fmla="*/ 81 w 351"/>
              <a:gd name="T5" fmla="*/ 2 h 219"/>
              <a:gd name="T6" fmla="*/ 67 w 351"/>
              <a:gd name="T7" fmla="*/ 6 h 219"/>
              <a:gd name="T8" fmla="*/ 51 w 351"/>
              <a:gd name="T9" fmla="*/ 15 h 219"/>
              <a:gd name="T10" fmla="*/ 38 w 351"/>
              <a:gd name="T11" fmla="*/ 25 h 219"/>
              <a:gd name="T12" fmla="*/ 28 w 351"/>
              <a:gd name="T13" fmla="*/ 35 h 219"/>
              <a:gd name="T14" fmla="*/ 19 w 351"/>
              <a:gd name="T15" fmla="*/ 48 h 219"/>
              <a:gd name="T16" fmla="*/ 12 w 351"/>
              <a:gd name="T17" fmla="*/ 59 h 219"/>
              <a:gd name="T18" fmla="*/ 6 w 351"/>
              <a:gd name="T19" fmla="*/ 73 h 219"/>
              <a:gd name="T20" fmla="*/ 1 w 351"/>
              <a:gd name="T21" fmla="*/ 89 h 219"/>
              <a:gd name="T22" fmla="*/ 1 w 351"/>
              <a:gd name="T23" fmla="*/ 99 h 219"/>
              <a:gd name="T24" fmla="*/ 0 w 351"/>
              <a:gd name="T25" fmla="*/ 119 h 219"/>
              <a:gd name="T26" fmla="*/ 2 w 351"/>
              <a:gd name="T27" fmla="*/ 136 h 219"/>
              <a:gd name="T28" fmla="*/ 9 w 351"/>
              <a:gd name="T29" fmla="*/ 150 h 219"/>
              <a:gd name="T30" fmla="*/ 15 w 351"/>
              <a:gd name="T31" fmla="*/ 164 h 219"/>
              <a:gd name="T32" fmla="*/ 24 w 351"/>
              <a:gd name="T33" fmla="*/ 176 h 219"/>
              <a:gd name="T34" fmla="*/ 33 w 351"/>
              <a:gd name="T35" fmla="*/ 189 h 219"/>
              <a:gd name="T36" fmla="*/ 46 w 351"/>
              <a:gd name="T37" fmla="*/ 198 h 219"/>
              <a:gd name="T38" fmla="*/ 59 w 351"/>
              <a:gd name="T39" fmla="*/ 207 h 219"/>
              <a:gd name="T40" fmla="*/ 72 w 351"/>
              <a:gd name="T41" fmla="*/ 212 h 219"/>
              <a:gd name="T42" fmla="*/ 90 w 351"/>
              <a:gd name="T43" fmla="*/ 218 h 219"/>
              <a:gd name="T44" fmla="*/ 350 w 351"/>
              <a:gd name="T45" fmla="*/ 218 h 219"/>
              <a:gd name="T46" fmla="*/ 35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8320088" y="6688138"/>
            <a:ext cx="360362" cy="179387"/>
          </a:xfrm>
          <a:custGeom>
            <a:avLst/>
            <a:gdLst>
              <a:gd name="T0" fmla="*/ 0 w 351"/>
              <a:gd name="T1" fmla="*/ 1 h 219"/>
              <a:gd name="T2" fmla="*/ 249 w 351"/>
              <a:gd name="T3" fmla="*/ 0 h 219"/>
              <a:gd name="T4" fmla="*/ 268 w 351"/>
              <a:gd name="T5" fmla="*/ 3 h 219"/>
              <a:gd name="T6" fmla="*/ 283 w 351"/>
              <a:gd name="T7" fmla="*/ 6 h 219"/>
              <a:gd name="T8" fmla="*/ 298 w 351"/>
              <a:gd name="T9" fmla="*/ 16 h 219"/>
              <a:gd name="T10" fmla="*/ 311 w 351"/>
              <a:gd name="T11" fmla="*/ 26 h 219"/>
              <a:gd name="T12" fmla="*/ 321 w 351"/>
              <a:gd name="T13" fmla="*/ 35 h 219"/>
              <a:gd name="T14" fmla="*/ 331 w 351"/>
              <a:gd name="T15" fmla="*/ 48 h 219"/>
              <a:gd name="T16" fmla="*/ 337 w 351"/>
              <a:gd name="T17" fmla="*/ 60 h 219"/>
              <a:gd name="T18" fmla="*/ 344 w 351"/>
              <a:gd name="T19" fmla="*/ 74 h 219"/>
              <a:gd name="T20" fmla="*/ 349 w 351"/>
              <a:gd name="T21" fmla="*/ 90 h 219"/>
              <a:gd name="T22" fmla="*/ 349 w 351"/>
              <a:gd name="T23" fmla="*/ 100 h 219"/>
              <a:gd name="T24" fmla="*/ 350 w 351"/>
              <a:gd name="T25" fmla="*/ 119 h 219"/>
              <a:gd name="T26" fmla="*/ 347 w 351"/>
              <a:gd name="T27" fmla="*/ 136 h 219"/>
              <a:gd name="T28" fmla="*/ 341 w 351"/>
              <a:gd name="T29" fmla="*/ 151 h 219"/>
              <a:gd name="T30" fmla="*/ 334 w 351"/>
              <a:gd name="T31" fmla="*/ 165 h 219"/>
              <a:gd name="T32" fmla="*/ 325 w 351"/>
              <a:gd name="T33" fmla="*/ 176 h 219"/>
              <a:gd name="T34" fmla="*/ 316 w 351"/>
              <a:gd name="T35" fmla="*/ 189 h 219"/>
              <a:gd name="T36" fmla="*/ 303 w 351"/>
              <a:gd name="T37" fmla="*/ 199 h 219"/>
              <a:gd name="T38" fmla="*/ 290 w 351"/>
              <a:gd name="T39" fmla="*/ 208 h 219"/>
              <a:gd name="T40" fmla="*/ 277 w 351"/>
              <a:gd name="T41" fmla="*/ 213 h 219"/>
              <a:gd name="T42" fmla="*/ 259 w 351"/>
              <a:gd name="T43" fmla="*/ 218 h 219"/>
              <a:gd name="T44" fmla="*/ 0 w 351"/>
              <a:gd name="T45" fmla="*/ 218 h 219"/>
              <a:gd name="T46" fmla="*/ 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696200" y="14288"/>
            <a:ext cx="1412875" cy="396875"/>
            <a:chOff x="2267" y="1593"/>
            <a:chExt cx="672" cy="250"/>
          </a:xfrm>
        </p:grpSpPr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2267" y="1632"/>
              <a:ext cx="672" cy="192"/>
            </a:xfrm>
            <a:prstGeom prst="plus">
              <a:avLst>
                <a:gd name="adj" fmla="val 25000"/>
              </a:avLst>
            </a:prstGeom>
            <a:solidFill>
              <a:srgbClr val="D3D3D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2304" y="1593"/>
              <a:ext cx="560" cy="25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第 </a:t>
              </a:r>
              <a:r>
                <a:rPr lang="en-US" altLang="zh-CN" sz="2000" b="1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10 </a:t>
              </a:r>
              <a:r>
                <a:rPr lang="zh-CN" altLang="en-US" sz="2000" b="1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章</a:t>
              </a:r>
            </a:p>
          </p:txBody>
        </p:sp>
      </p:grp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1258888" y="6597650"/>
            <a:ext cx="665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5A5A5A"/>
                </a:solidFill>
                <a:ea typeface="楷体_GB2312" pitchFamily="49" charset="-122"/>
              </a:rPr>
              <a:t>南京航空航天大学计算机基础教学实验中心  制作（版权所有）</a:t>
            </a:r>
            <a:endParaRPr lang="zh-CN" altLang="en-US" sz="1400" dirty="0">
              <a:solidFill>
                <a:srgbClr val="5A5A5A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章  类和对象 </a:t>
            </a:r>
            <a:endParaRPr lang="zh-CN" altLang="en-US"/>
          </a:p>
        </p:txBody>
      </p:sp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2743200" y="2133600"/>
          <a:ext cx="5943600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剪辑" r:id="rId3" imgW="3763440" imgH="3535200" progId="MS_ClipArt_Gallery.2">
                  <p:embed/>
                </p:oleObj>
              </mc:Choice>
              <mc:Fallback>
                <p:oleObj name="剪辑" r:id="rId3" imgW="3763440" imgH="353520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5943600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WordArt 24"/>
          <p:cNvSpPr>
            <a:spLocks noChangeArrowheads="1" noChangeShapeType="1" noTextEdit="1"/>
          </p:cNvSpPr>
          <p:nvPr/>
        </p:nvSpPr>
        <p:spPr bwMode="auto">
          <a:xfrm>
            <a:off x="0" y="1600200"/>
            <a:ext cx="4343400" cy="1371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5125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宋体"/>
                <a:ea typeface="宋体"/>
              </a:rPr>
              <a:t>Class and Object</a:t>
            </a:r>
            <a:endParaRPr lang="zh-CN" altLang="en-US" sz="3600" kern="1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09600" y="454744"/>
            <a:ext cx="6418263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          void GetName( char *n ) </a:t>
            </a:r>
            <a:r>
              <a:rPr lang="en-US" altLang="zh-CN" b="1">
                <a:solidFill>
                  <a:srgbClr val="008000"/>
                </a:solidFill>
              </a:rPr>
              <a:t>// </a:t>
            </a:r>
            <a:r>
              <a:rPr lang="zh-CN" altLang="en-US" b="1">
                <a:solidFill>
                  <a:srgbClr val="008000"/>
                </a:solidFill>
              </a:rPr>
              <a:t>函数</a:t>
            </a:r>
            <a:endParaRPr lang="zh-CN" altLang="en-US" b="1"/>
          </a:p>
          <a:p>
            <a:r>
              <a:rPr lang="zh-CN" altLang="en-US" b="1"/>
              <a:t>	</a:t>
            </a:r>
            <a:r>
              <a:rPr lang="en-US" altLang="zh-CN" b="1"/>
              <a:t>{</a:t>
            </a:r>
          </a:p>
          <a:p>
            <a:r>
              <a:rPr lang="en-US" altLang="zh-CN" b="1"/>
              <a:t>		strcpy(n, Name);</a:t>
            </a:r>
          </a:p>
          <a:p>
            <a:r>
              <a:rPr lang="en-US" altLang="zh-CN" b="1"/>
              <a:t>	}</a:t>
            </a:r>
          </a:p>
          <a:p>
            <a:r>
              <a:rPr lang="en-US" altLang="zh-CN" b="1"/>
              <a:t> 	char GetSex( )                 </a:t>
            </a:r>
            <a:r>
              <a:rPr lang="en-US" altLang="zh-CN" b="1">
                <a:solidFill>
                  <a:srgbClr val="008000"/>
                </a:solidFill>
              </a:rPr>
              <a:t>// </a:t>
            </a:r>
            <a:r>
              <a:rPr lang="zh-CN" altLang="en-US" b="1">
                <a:solidFill>
                  <a:srgbClr val="008000"/>
                </a:solidFill>
              </a:rPr>
              <a:t>函数</a:t>
            </a:r>
            <a:endParaRPr lang="zh-CN" altLang="en-US" b="1"/>
          </a:p>
          <a:p>
            <a:r>
              <a:rPr lang="zh-CN" altLang="en-US" b="1"/>
              <a:t>	</a:t>
            </a:r>
            <a:r>
              <a:rPr lang="en-US" altLang="zh-CN" b="1"/>
              <a:t>{</a:t>
            </a:r>
          </a:p>
          <a:p>
            <a:r>
              <a:rPr lang="en-US" altLang="zh-CN" b="1"/>
              <a:t>		return Sex;</a:t>
            </a:r>
          </a:p>
          <a:p>
            <a:r>
              <a:rPr lang="en-US" altLang="zh-CN" b="1"/>
              <a:t>	}</a:t>
            </a:r>
          </a:p>
          <a:p>
            <a:r>
              <a:rPr lang="en-US" altLang="zh-CN" b="1"/>
              <a:t>	int GetAge( )                   </a:t>
            </a:r>
            <a:r>
              <a:rPr lang="en-US" altLang="zh-CN" b="1">
                <a:solidFill>
                  <a:srgbClr val="008000"/>
                </a:solidFill>
              </a:rPr>
              <a:t>// </a:t>
            </a:r>
            <a:r>
              <a:rPr lang="zh-CN" altLang="en-US" b="1">
                <a:solidFill>
                  <a:srgbClr val="008000"/>
                </a:solidFill>
              </a:rPr>
              <a:t>函数</a:t>
            </a:r>
            <a:endParaRPr lang="zh-CN" altLang="en-US" b="1"/>
          </a:p>
          <a:p>
            <a:r>
              <a:rPr lang="zh-CN" altLang="en-US" b="1"/>
              <a:t>	</a:t>
            </a:r>
            <a:r>
              <a:rPr lang="en-US" altLang="zh-CN" b="1"/>
              <a:t>{</a:t>
            </a:r>
          </a:p>
          <a:p>
            <a:r>
              <a:rPr lang="en-US" altLang="zh-CN" b="1"/>
              <a:t>		return Age;</a:t>
            </a:r>
          </a:p>
          <a:p>
            <a:r>
              <a:rPr lang="en-US" altLang="zh-CN" b="1"/>
              <a:t>	}</a:t>
            </a:r>
          </a:p>
          <a:p>
            <a:r>
              <a:rPr lang="en-US" altLang="zh-CN" b="1"/>
              <a:t>}</a:t>
            </a:r>
            <a:r>
              <a:rPr lang="en-US" altLang="zh-CN" b="1">
                <a:solidFill>
                  <a:srgbClr val="FF0000"/>
                </a:solidFill>
              </a:rPr>
              <a:t>;</a:t>
            </a:r>
            <a:r>
              <a:rPr lang="en-US" altLang="zh-CN" b="1">
                <a:solidFill>
                  <a:schemeClr val="accent2"/>
                </a:solidFill>
              </a:rPr>
              <a:t>    </a:t>
            </a:r>
            <a:r>
              <a:rPr lang="en-US" altLang="zh-CN" b="1">
                <a:solidFill>
                  <a:srgbClr val="008000"/>
                </a:solidFill>
              </a:rPr>
              <a:t>// </a:t>
            </a:r>
            <a:r>
              <a:rPr lang="zh-CN" altLang="en-US" b="1">
                <a:solidFill>
                  <a:srgbClr val="008000"/>
                </a:solidFill>
              </a:rPr>
              <a:t>注意：类定义结束处的分号不能少</a:t>
            </a:r>
            <a:endParaRPr lang="zh-CN" altLang="en-US" b="1">
              <a:solidFill>
                <a:schemeClr val="accent2"/>
              </a:solidFill>
            </a:endParaRPr>
          </a:p>
          <a:p>
            <a:r>
              <a:rPr lang="zh-CN" altLang="en-US" b="1">
                <a:solidFill>
                  <a:schemeClr val="accent2"/>
                </a:solidFill>
              </a:rPr>
              <a:t> 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" y="730250"/>
            <a:ext cx="716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对象的定义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just"/>
            <a:r>
              <a:rPr lang="en-US" altLang="zh-CN" b="1"/>
              <a:t>&lt;</a:t>
            </a:r>
            <a:r>
              <a:rPr lang="zh-CN" altLang="en-US" b="1"/>
              <a:t>类名</a:t>
            </a:r>
            <a:r>
              <a:rPr lang="en-US" altLang="zh-CN" b="1"/>
              <a:t>&gt;  &lt;</a:t>
            </a:r>
            <a:r>
              <a:rPr lang="zh-CN" altLang="en-US" b="1"/>
              <a:t>对象列表</a:t>
            </a:r>
            <a:r>
              <a:rPr lang="en-US" altLang="zh-CN" b="1"/>
              <a:t>&gt;; </a:t>
            </a:r>
            <a:endParaRPr lang="en-US" altLang="zh-CN" b="1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381000" y="1701800"/>
            <a:ext cx="629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</a:rPr>
              <a:t>如：</a:t>
            </a:r>
            <a:r>
              <a:rPr lang="en-US" altLang="zh-CN" b="1"/>
              <a:t>Person a, b ;    </a:t>
            </a:r>
            <a:r>
              <a:rPr lang="en-US" altLang="zh-CN" b="1">
                <a:solidFill>
                  <a:srgbClr val="339933"/>
                </a:solidFill>
              </a:rPr>
              <a:t>// </a:t>
            </a:r>
            <a:r>
              <a:rPr lang="zh-CN" altLang="en-US" b="1">
                <a:solidFill>
                  <a:srgbClr val="339933"/>
                </a:solidFill>
              </a:rPr>
              <a:t>定义</a:t>
            </a:r>
            <a:r>
              <a:rPr lang="en-US" altLang="zh-CN" b="1">
                <a:solidFill>
                  <a:srgbClr val="339933"/>
                </a:solidFill>
              </a:rPr>
              <a:t>a</a:t>
            </a:r>
            <a:r>
              <a:rPr lang="zh-CN" altLang="en-US" b="1">
                <a:solidFill>
                  <a:srgbClr val="339933"/>
                </a:solidFill>
              </a:rPr>
              <a:t>、</a:t>
            </a:r>
            <a:r>
              <a:rPr lang="en-US" altLang="zh-CN" b="1">
                <a:solidFill>
                  <a:srgbClr val="339933"/>
                </a:solidFill>
              </a:rPr>
              <a:t>b</a:t>
            </a:r>
            <a:r>
              <a:rPr lang="zh-CN" altLang="en-US" b="1">
                <a:solidFill>
                  <a:srgbClr val="339933"/>
                </a:solidFill>
              </a:rPr>
              <a:t>两个对象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54000" y="2320925"/>
            <a:ext cx="9060792" cy="384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C0000"/>
                </a:solidFill>
              </a:rPr>
              <a:t>可以定义对象的指针和对象数组：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如：</a:t>
            </a:r>
            <a:r>
              <a:rPr lang="en-US" altLang="zh-CN" b="1" dirty="0"/>
              <a:t>Person *pa, *</a:t>
            </a:r>
            <a:r>
              <a:rPr lang="en-US" altLang="zh-CN" b="1" dirty="0" err="1"/>
              <a:t>pb</a:t>
            </a:r>
            <a:r>
              <a:rPr lang="en-US" altLang="zh-CN" b="1" dirty="0"/>
              <a:t>, x[10]; 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339933"/>
                </a:solidFill>
              </a:rPr>
              <a:t>                   // pa</a:t>
            </a:r>
            <a:r>
              <a:rPr lang="zh-CN" altLang="en-US" b="1" dirty="0">
                <a:solidFill>
                  <a:srgbClr val="339933"/>
                </a:solidFill>
              </a:rPr>
              <a:t>和</a:t>
            </a:r>
            <a:r>
              <a:rPr lang="en-US" altLang="zh-CN" b="1" dirty="0" err="1">
                <a:solidFill>
                  <a:srgbClr val="339933"/>
                </a:solidFill>
              </a:rPr>
              <a:t>pb</a:t>
            </a:r>
            <a:r>
              <a:rPr lang="zh-CN" altLang="en-US" b="1" dirty="0">
                <a:solidFill>
                  <a:srgbClr val="339933"/>
                </a:solidFill>
              </a:rPr>
              <a:t>是两个</a:t>
            </a:r>
            <a:r>
              <a:rPr lang="en-US" altLang="zh-CN" b="1" dirty="0">
                <a:solidFill>
                  <a:srgbClr val="339933"/>
                </a:solidFill>
              </a:rPr>
              <a:t>Person</a:t>
            </a:r>
            <a:r>
              <a:rPr lang="zh-CN" altLang="en-US" b="1" dirty="0">
                <a:solidFill>
                  <a:srgbClr val="339933"/>
                </a:solidFill>
              </a:rPr>
              <a:t>类型指针</a:t>
            </a:r>
            <a:r>
              <a:rPr lang="en-US" altLang="zh-CN" b="1" dirty="0">
                <a:solidFill>
                  <a:srgbClr val="339933"/>
                </a:solidFill>
              </a:rPr>
              <a:t>, x</a:t>
            </a:r>
            <a:r>
              <a:rPr lang="zh-CN" altLang="en-US" b="1" dirty="0">
                <a:solidFill>
                  <a:srgbClr val="339933"/>
                </a:solidFill>
              </a:rPr>
              <a:t>是对象数组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</a:t>
            </a:r>
            <a:r>
              <a:rPr lang="en-US" altLang="zh-CN" b="1" dirty="0"/>
              <a:t>pa=&amp;a;    pa=x;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     </a:t>
            </a:r>
            <a:r>
              <a:rPr lang="en-US" altLang="zh-CN" b="1" dirty="0" err="1"/>
              <a:t>pb</a:t>
            </a:r>
            <a:r>
              <a:rPr lang="en-US" altLang="zh-CN" b="1" dirty="0"/>
              <a:t>=&amp;b;    </a:t>
            </a:r>
            <a:r>
              <a:rPr lang="en-US" altLang="zh-CN" b="1" dirty="0" err="1"/>
              <a:t>pb</a:t>
            </a:r>
            <a:r>
              <a:rPr lang="en-US" altLang="zh-CN" b="1" dirty="0"/>
              <a:t>=x;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CC0000"/>
                </a:solidFill>
              </a:rPr>
              <a:t>                   </a:t>
            </a:r>
            <a:r>
              <a:rPr lang="zh-CN" altLang="en-US" b="1" dirty="0">
                <a:solidFill>
                  <a:srgbClr val="CC0000"/>
                </a:solidFill>
              </a:rPr>
              <a:t>那么能否这样访问对象</a:t>
            </a:r>
            <a:r>
              <a:rPr lang="en-US" altLang="zh-CN" b="1" dirty="0">
                <a:solidFill>
                  <a:srgbClr val="CC0000"/>
                </a:solidFill>
              </a:rPr>
              <a:t>a</a:t>
            </a:r>
            <a:r>
              <a:rPr lang="zh-CN" altLang="en-US" b="1" dirty="0">
                <a:solidFill>
                  <a:srgbClr val="CC0000"/>
                </a:solidFill>
              </a:rPr>
              <a:t>的成员呢？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</a:t>
            </a:r>
            <a:r>
              <a:rPr lang="en-US" altLang="zh-CN" b="1" dirty="0" err="1"/>
              <a:t>a.Name</a:t>
            </a:r>
            <a:r>
              <a:rPr lang="en-US" altLang="zh-CN" b="1" dirty="0"/>
              <a:t>, </a:t>
            </a:r>
            <a:r>
              <a:rPr lang="en-US" altLang="zh-CN" b="1" dirty="0" err="1"/>
              <a:t>a.Sex</a:t>
            </a:r>
            <a:r>
              <a:rPr lang="en-US" altLang="zh-CN" b="1" dirty="0"/>
              <a:t>, </a:t>
            </a:r>
            <a:r>
              <a:rPr lang="en-US" altLang="zh-CN" b="1" dirty="0" err="1"/>
              <a:t>a.Age</a:t>
            </a:r>
            <a:endParaRPr lang="en-US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CC0000"/>
                </a:solidFill>
                <a:latin typeface="宋体" pitchFamily="2" charset="-122"/>
              </a:rPr>
              <a:t>         </a:t>
            </a:r>
            <a:r>
              <a:rPr lang="zh-CN" altLang="en-US" b="1" dirty="0">
                <a:solidFill>
                  <a:srgbClr val="CC0000"/>
                </a:solidFill>
                <a:latin typeface="宋体" pitchFamily="2" charset="-122"/>
              </a:rPr>
              <a:t>回答是</a:t>
            </a:r>
            <a:r>
              <a:rPr lang="zh-CN" altLang="en-US" b="1" dirty="0" smtClean="0">
                <a:solidFill>
                  <a:srgbClr val="CC0000"/>
                </a:solidFill>
                <a:latin typeface="宋体" pitchFamily="2" charset="-122"/>
              </a:rPr>
              <a:t>：能</a:t>
            </a:r>
            <a:r>
              <a:rPr lang="zh-CN" altLang="en-US" b="1" dirty="0">
                <a:solidFill>
                  <a:srgbClr val="CC0000"/>
                </a:solidFill>
                <a:latin typeface="宋体" pitchFamily="2" charset="-122"/>
              </a:rPr>
              <a:t>！</a:t>
            </a:r>
            <a:r>
              <a:rPr lang="zh-CN" altLang="en-US" b="1" dirty="0"/>
              <a:t>                 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228600" y="166688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类是一种类型，该类型的变量称为对象（实例）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4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4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4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4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4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4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4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  <p:bldP spid="104453" grpId="0" autoUpdateAnimBg="0"/>
      <p:bldP spid="10445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1028"/>
          <p:cNvSpPr txBox="1">
            <a:spLocks noChangeArrowheads="1"/>
          </p:cNvSpPr>
          <p:nvPr/>
        </p:nvSpPr>
        <p:spPr bwMode="auto">
          <a:xfrm>
            <a:off x="76200" y="-46038"/>
            <a:ext cx="8839200" cy="112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10.1.4 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成员函数的定义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</a:rPr>
              <a:t>例</a:t>
            </a:r>
            <a:r>
              <a:rPr lang="en-US" altLang="zh-CN" sz="2400" b="1">
                <a:solidFill>
                  <a:srgbClr val="CC0000"/>
                </a:solidFill>
              </a:rPr>
              <a:t>10.1</a:t>
            </a:r>
            <a:r>
              <a:rPr lang="zh-CN" altLang="en-US" sz="2400" b="1">
                <a:solidFill>
                  <a:srgbClr val="CC0000"/>
                </a:solidFill>
              </a:rPr>
              <a:t>，类体内定义成员函数。例</a:t>
            </a:r>
            <a:r>
              <a:rPr lang="en-US" altLang="zh-CN" sz="2400" b="1">
                <a:solidFill>
                  <a:srgbClr val="CC0000"/>
                </a:solidFill>
              </a:rPr>
              <a:t>10.2 </a:t>
            </a:r>
            <a:r>
              <a:rPr lang="zh-CN" altLang="en-US" sz="2400" b="1">
                <a:solidFill>
                  <a:srgbClr val="CC0000"/>
                </a:solidFill>
              </a:rPr>
              <a:t>，类体外定义成员函数。</a:t>
            </a:r>
          </a:p>
        </p:txBody>
      </p:sp>
      <p:sp>
        <p:nvSpPr>
          <p:cNvPr id="75783" name="Text Box 1031"/>
          <p:cNvSpPr txBox="1">
            <a:spLocks noChangeArrowheads="1"/>
          </p:cNvSpPr>
          <p:nvPr/>
        </p:nvSpPr>
        <p:spPr bwMode="auto">
          <a:xfrm>
            <a:off x="228600" y="1214438"/>
            <a:ext cx="8074646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10.2]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定义</a:t>
            </a:r>
            <a:r>
              <a:rPr lang="en-US" altLang="zh-CN" b="1" dirty="0">
                <a:solidFill>
                  <a:schemeClr val="accent2"/>
                </a:solidFill>
              </a:rPr>
              <a:t>Person</a:t>
            </a:r>
            <a:r>
              <a:rPr lang="zh-CN" altLang="en-US" b="1" dirty="0">
                <a:solidFill>
                  <a:schemeClr val="accent2"/>
                </a:solidFill>
              </a:rPr>
              <a:t>类，在类体外定义成员函数，</a:t>
            </a:r>
          </a:p>
          <a:p>
            <a:r>
              <a:rPr lang="en-US" altLang="zh-CN" b="1" dirty="0" smtClean="0"/>
              <a:t>                                                 </a:t>
            </a:r>
            <a:r>
              <a:rPr lang="zh-CN" altLang="en-US" b="1" dirty="0">
                <a:solidFill>
                  <a:schemeClr val="accent2"/>
                </a:solidFill>
              </a:rPr>
              <a:t>程序文件名为</a:t>
            </a:r>
            <a:r>
              <a:rPr lang="en-US" altLang="zh-CN" b="1" dirty="0" err="1">
                <a:solidFill>
                  <a:schemeClr val="accent2"/>
                </a:solidFill>
              </a:rPr>
              <a:t>person.h</a:t>
            </a:r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en-US" altLang="zh-CN" b="1" dirty="0" smtClean="0"/>
              <a:t>class </a:t>
            </a:r>
            <a:r>
              <a:rPr lang="en-US" altLang="zh-CN" b="1" dirty="0"/>
              <a:t>Person</a:t>
            </a:r>
          </a:p>
          <a:p>
            <a:r>
              <a:rPr lang="en-US" altLang="zh-CN" b="1" dirty="0"/>
              <a:t>   {	 </a:t>
            </a:r>
            <a:endParaRPr lang="en-US" altLang="zh-CN" b="1" dirty="0" smtClean="0"/>
          </a:p>
          <a:p>
            <a:r>
              <a:rPr lang="en-US" altLang="zh-CN" b="1" dirty="0"/>
              <a:t>public:</a:t>
            </a:r>
          </a:p>
          <a:p>
            <a:r>
              <a:rPr lang="en-US" altLang="zh-CN" b="1" dirty="0" smtClean="0"/>
              <a:t>         char </a:t>
            </a:r>
            <a:r>
              <a:rPr lang="en-US" altLang="zh-CN" b="1" dirty="0"/>
              <a:t>Name[20];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>
                <a:solidFill>
                  <a:srgbClr val="006600"/>
                </a:solidFill>
              </a:rPr>
              <a:t>姓名       </a:t>
            </a:r>
            <a:endParaRPr lang="en-US" altLang="zh-CN" b="1" dirty="0">
              <a:solidFill>
                <a:srgbClr val="006600"/>
              </a:solidFill>
            </a:endParaRPr>
          </a:p>
          <a:p>
            <a:r>
              <a:rPr lang="en-US" altLang="zh-CN" b="1" dirty="0"/>
              <a:t> 	 char Sex;        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性别</a:t>
            </a:r>
            <a:r>
              <a:rPr lang="zh-CN" altLang="en-US" b="1" dirty="0"/>
              <a:t> </a:t>
            </a:r>
          </a:p>
          <a:p>
            <a:r>
              <a:rPr lang="zh-CN" altLang="en-US" b="1" dirty="0"/>
              <a:t>	 </a:t>
            </a:r>
            <a:r>
              <a:rPr lang="en-US" altLang="zh-CN" b="1" dirty="0" err="1"/>
              <a:t>int</a:t>
            </a:r>
            <a:r>
              <a:rPr lang="en-US" altLang="zh-CN" b="1" dirty="0"/>
              <a:t>  Age;          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年龄</a:t>
            </a:r>
          </a:p>
          <a:p>
            <a:r>
              <a:rPr lang="en-US" altLang="zh-CN" b="1" dirty="0"/>
              <a:t>public:</a:t>
            </a:r>
          </a:p>
          <a:p>
            <a:r>
              <a:rPr lang="en-US" altLang="zh-CN" b="1" dirty="0"/>
              <a:t>	void </a:t>
            </a:r>
            <a:r>
              <a:rPr lang="en-US" altLang="zh-CN" b="1" dirty="0" err="1"/>
              <a:t>SetData</a:t>
            </a:r>
            <a:r>
              <a:rPr lang="en-US" altLang="zh-CN" b="1" dirty="0"/>
              <a:t>(char [ ], char , </a:t>
            </a:r>
            <a:r>
              <a:rPr lang="en-US" altLang="zh-CN" b="1" dirty="0" err="1"/>
              <a:t>int</a:t>
            </a:r>
            <a:r>
              <a:rPr lang="en-US" altLang="zh-CN" b="1" dirty="0"/>
              <a:t> );</a:t>
            </a:r>
          </a:p>
          <a:p>
            <a:r>
              <a:rPr lang="en-US" altLang="zh-CN" b="1" dirty="0"/>
              <a:t>	void </a:t>
            </a:r>
            <a:r>
              <a:rPr lang="en-US" altLang="zh-CN" b="1" dirty="0" err="1"/>
              <a:t>GetName</a:t>
            </a:r>
            <a:r>
              <a:rPr lang="en-US" altLang="zh-CN" b="1" dirty="0"/>
              <a:t>(char *);</a:t>
            </a:r>
          </a:p>
          <a:p>
            <a:r>
              <a:rPr lang="en-US" altLang="zh-CN" b="1" dirty="0"/>
              <a:t>	char </a:t>
            </a:r>
            <a:r>
              <a:rPr lang="en-US" altLang="zh-CN" b="1" dirty="0" err="1"/>
              <a:t>GetSex</a:t>
            </a:r>
            <a:r>
              <a:rPr lang="en-US" altLang="zh-CN" b="1" dirty="0"/>
              <a:t>( );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GetAge</a:t>
            </a:r>
            <a:r>
              <a:rPr lang="en-US" altLang="zh-CN" b="1" dirty="0"/>
              <a:t>( );</a:t>
            </a:r>
          </a:p>
          <a:p>
            <a:r>
              <a:rPr lang="en-US" altLang="zh-CN" b="1" dirty="0"/>
              <a:t>};</a:t>
            </a:r>
          </a:p>
        </p:txBody>
      </p:sp>
      <p:grpSp>
        <p:nvGrpSpPr>
          <p:cNvPr id="75794" name="Group 1042"/>
          <p:cNvGrpSpPr>
            <a:grpSpLocks/>
          </p:cNvGrpSpPr>
          <p:nvPr/>
        </p:nvGrpSpPr>
        <p:grpSpPr bwMode="auto">
          <a:xfrm>
            <a:off x="6283325" y="4293096"/>
            <a:ext cx="2784475" cy="1600200"/>
            <a:chOff x="3840" y="2880"/>
            <a:chExt cx="1754" cy="1008"/>
          </a:xfrm>
        </p:grpSpPr>
        <p:sp>
          <p:nvSpPr>
            <p:cNvPr id="75792" name="AutoShape 1040"/>
            <p:cNvSpPr>
              <a:spLocks/>
            </p:cNvSpPr>
            <p:nvPr/>
          </p:nvSpPr>
          <p:spPr bwMode="auto">
            <a:xfrm>
              <a:off x="3840" y="2880"/>
              <a:ext cx="288" cy="1008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93" name="Text Box 1041"/>
            <p:cNvSpPr txBox="1">
              <a:spLocks noChangeArrowheads="1"/>
            </p:cNvSpPr>
            <p:nvPr/>
          </p:nvSpPr>
          <p:spPr bwMode="auto">
            <a:xfrm>
              <a:off x="4080" y="2928"/>
              <a:ext cx="151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在类体内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进行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成员函数说明</a:t>
              </a:r>
              <a:r>
                <a:rPr lang="zh-CN" altLang="en-US" b="1">
                  <a:solidFill>
                    <a:srgbClr val="006600"/>
                  </a:solidFill>
                </a:rPr>
                <a:t> 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04800" y="467072"/>
            <a:ext cx="700405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</a:rPr>
              <a:t>// </a:t>
            </a:r>
            <a:r>
              <a:rPr lang="zh-CN" altLang="en-US" b="1">
                <a:solidFill>
                  <a:srgbClr val="CC0000"/>
                </a:solidFill>
              </a:rPr>
              <a:t>在类体外定义成员函数</a:t>
            </a:r>
          </a:p>
          <a:p>
            <a:r>
              <a:rPr lang="en-US" altLang="zh-CN" b="1"/>
              <a:t>void </a:t>
            </a:r>
            <a:r>
              <a:rPr lang="en-US" altLang="zh-CN" b="1" u="sng"/>
              <a:t>Person::</a:t>
            </a:r>
            <a:r>
              <a:rPr lang="en-US" altLang="zh-CN" b="1"/>
              <a:t>SetData(char n[ ], char s, int a) 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	strcpy(Name, n);</a:t>
            </a:r>
          </a:p>
          <a:p>
            <a:r>
              <a:rPr lang="en-US" altLang="zh-CN" b="1"/>
              <a:t>	Sex=s;</a:t>
            </a:r>
          </a:p>
          <a:p>
            <a:r>
              <a:rPr lang="en-US" altLang="zh-CN" b="1"/>
              <a:t>	Age=a;</a:t>
            </a:r>
          </a:p>
          <a:p>
            <a:r>
              <a:rPr lang="en-US" altLang="zh-CN" b="1"/>
              <a:t>}</a:t>
            </a:r>
          </a:p>
          <a:p>
            <a:endParaRPr lang="en-US" altLang="zh-CN" b="1"/>
          </a:p>
          <a:p>
            <a:r>
              <a:rPr lang="en-US" altLang="zh-CN" b="1"/>
              <a:t>void</a:t>
            </a:r>
            <a:r>
              <a:rPr lang="en-US" altLang="zh-CN" b="1" u="sng"/>
              <a:t> Person::</a:t>
            </a:r>
            <a:r>
              <a:rPr lang="en-US" altLang="zh-CN" b="1"/>
              <a:t>GetName( char *n )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	strcpy(n, Name);</a:t>
            </a:r>
          </a:p>
          <a:p>
            <a:r>
              <a:rPr lang="en-US" altLang="zh-CN" b="1"/>
              <a:t>}</a:t>
            </a:r>
          </a:p>
        </p:txBody>
      </p:sp>
      <p:grpSp>
        <p:nvGrpSpPr>
          <p:cNvPr id="73745" name="Group 17"/>
          <p:cNvGrpSpPr>
            <a:grpSpLocks/>
          </p:cNvGrpSpPr>
          <p:nvPr/>
        </p:nvGrpSpPr>
        <p:grpSpPr bwMode="auto">
          <a:xfrm>
            <a:off x="1066800" y="1381472"/>
            <a:ext cx="7848600" cy="4495800"/>
            <a:chOff x="816" y="1152"/>
            <a:chExt cx="4944" cy="2832"/>
          </a:xfrm>
        </p:grpSpPr>
        <p:sp>
          <p:nvSpPr>
            <p:cNvPr id="73746" name="AutoShape 18"/>
            <p:cNvSpPr>
              <a:spLocks noChangeArrowheads="1"/>
            </p:cNvSpPr>
            <p:nvPr/>
          </p:nvSpPr>
          <p:spPr bwMode="auto">
            <a:xfrm>
              <a:off x="3504" y="2400"/>
              <a:ext cx="2256" cy="1584"/>
            </a:xfrm>
            <a:prstGeom prst="cloudCallout">
              <a:avLst>
                <a:gd name="adj1" fmla="val -128856"/>
                <a:gd name="adj2" fmla="val -127778"/>
              </a:avLst>
            </a:prstGeom>
            <a:solidFill>
              <a:srgbClr val="FFFFD9"/>
            </a:solidFill>
            <a:ln w="952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zh-CN" b="1">
                  <a:ea typeface="楷体_GB2312" pitchFamily="49" charset="-122"/>
                </a:rPr>
                <a:t>限定</a:t>
              </a:r>
              <a:r>
                <a:rPr lang="en-US" altLang="zh-CN" sz="3200" b="1"/>
                <a:t>SetData( )</a:t>
              </a:r>
              <a:r>
                <a:rPr lang="zh-CN" altLang="en-US" b="1">
                  <a:ea typeface="楷体_GB2312" pitchFamily="49" charset="-122"/>
                </a:rPr>
                <a:t>函数</a:t>
              </a:r>
            </a:p>
            <a:p>
              <a:r>
                <a:rPr lang="zh-CN" altLang="en-US" b="1">
                  <a:ea typeface="楷体_GB2312" pitchFamily="49" charset="-122"/>
                </a:rPr>
                <a:t>属于</a:t>
              </a:r>
              <a:r>
                <a:rPr lang="en-US" altLang="zh-CN" b="1">
                  <a:ea typeface="楷体_GB2312" pitchFamily="49" charset="-122"/>
                </a:rPr>
                <a:t>Person</a:t>
              </a:r>
              <a:r>
                <a:rPr lang="zh-CN" altLang="en-US" b="1">
                  <a:ea typeface="楷体_GB2312" pitchFamily="49" charset="-122"/>
                </a:rPr>
                <a:t>类</a:t>
              </a:r>
            </a:p>
          </p:txBody>
        </p:sp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 flipV="1">
              <a:off x="816" y="1152"/>
              <a:ext cx="864" cy="0"/>
            </a:xfrm>
            <a:prstGeom prst="line">
              <a:avLst/>
            </a:prstGeom>
            <a:noFill/>
            <a:ln w="762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3749675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char </a:t>
            </a:r>
            <a:r>
              <a:rPr lang="en-US" altLang="zh-CN" b="1" u="sng"/>
              <a:t>Person::</a:t>
            </a:r>
            <a:r>
              <a:rPr lang="en-US" altLang="zh-CN" b="1"/>
              <a:t>GetSex( ) 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	return Sex;</a:t>
            </a:r>
          </a:p>
          <a:p>
            <a:r>
              <a:rPr lang="en-US" altLang="zh-CN" b="1"/>
              <a:t>}</a:t>
            </a:r>
          </a:p>
          <a:p>
            <a:endParaRPr lang="en-US" altLang="zh-CN" b="1"/>
          </a:p>
          <a:p>
            <a:r>
              <a:rPr lang="en-US" altLang="zh-CN" b="1"/>
              <a:t>int </a:t>
            </a:r>
            <a:r>
              <a:rPr lang="en-US" altLang="zh-CN" b="1" u="sng"/>
              <a:t>Person::</a:t>
            </a:r>
            <a:r>
              <a:rPr lang="en-US" altLang="zh-CN" b="1"/>
              <a:t>GetAge( )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	return Age;</a:t>
            </a:r>
          </a:p>
          <a:p>
            <a:r>
              <a:rPr lang="en-US" altLang="zh-CN" b="1"/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4288" y="152400"/>
            <a:ext cx="8717451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10.3  </a:t>
            </a:r>
            <a:r>
              <a:rPr lang="zh-CN" altLang="en-US" b="1" dirty="0">
                <a:solidFill>
                  <a:srgbClr val="CC0000"/>
                </a:solidFill>
              </a:rPr>
              <a:t>测试</a:t>
            </a:r>
            <a:r>
              <a:rPr lang="en-US" altLang="zh-CN" b="1" dirty="0">
                <a:solidFill>
                  <a:srgbClr val="CC0000"/>
                </a:solidFill>
              </a:rPr>
              <a:t>Person</a:t>
            </a:r>
            <a:r>
              <a:rPr lang="zh-CN" altLang="en-US" b="1" dirty="0">
                <a:solidFill>
                  <a:srgbClr val="CC0000"/>
                </a:solidFill>
              </a:rPr>
              <a:t>类</a:t>
            </a:r>
          </a:p>
          <a:p>
            <a:r>
              <a:rPr lang="fr-FR" altLang="zh-CN" b="1" dirty="0"/>
              <a:t>#include &lt;iostream&gt;</a:t>
            </a:r>
            <a:endParaRPr lang="zh-CN" altLang="zh-CN" b="1" dirty="0"/>
          </a:p>
          <a:p>
            <a:r>
              <a:rPr lang="fr-FR" altLang="zh-CN" b="1" dirty="0"/>
              <a:t>#include &lt;cstring&gt;</a:t>
            </a:r>
            <a:endParaRPr lang="zh-CN" altLang="zh-CN" b="1" dirty="0"/>
          </a:p>
          <a:p>
            <a:r>
              <a:rPr lang="fr-FR" altLang="zh-CN" b="1" dirty="0"/>
              <a:t>using namespace std;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#</a:t>
            </a:r>
            <a:r>
              <a:rPr lang="en-US" altLang="zh-CN" b="1" dirty="0"/>
              <a:t>include "</a:t>
            </a:r>
            <a:r>
              <a:rPr lang="en-US" altLang="zh-CN" b="1" dirty="0" err="1"/>
              <a:t>person.h</a:t>
            </a:r>
            <a:r>
              <a:rPr lang="en-US" altLang="zh-CN" b="1" dirty="0"/>
              <a:t>"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包含</a:t>
            </a:r>
            <a:r>
              <a:rPr lang="zh-CN" altLang="en-US" b="1" u="sng" dirty="0">
                <a:solidFill>
                  <a:srgbClr val="006600"/>
                </a:solidFill>
              </a:rPr>
              <a:t>例</a:t>
            </a:r>
            <a:r>
              <a:rPr lang="en-US" altLang="zh-CN" b="1" u="sng" dirty="0">
                <a:solidFill>
                  <a:srgbClr val="006600"/>
                </a:solidFill>
              </a:rPr>
              <a:t>10.1</a:t>
            </a:r>
            <a:r>
              <a:rPr lang="zh-CN" altLang="en-US" b="1" dirty="0">
                <a:solidFill>
                  <a:srgbClr val="006600"/>
                </a:solidFill>
              </a:rPr>
              <a:t>或</a:t>
            </a:r>
            <a:r>
              <a:rPr lang="zh-CN" altLang="en-US" b="1" u="sng" dirty="0">
                <a:solidFill>
                  <a:srgbClr val="006600"/>
                </a:solidFill>
              </a:rPr>
              <a:t>例</a:t>
            </a:r>
            <a:r>
              <a:rPr lang="en-US" altLang="zh-CN" b="1" u="sng" dirty="0">
                <a:solidFill>
                  <a:srgbClr val="006600"/>
                </a:solidFill>
              </a:rPr>
              <a:t>10.2</a:t>
            </a:r>
            <a:r>
              <a:rPr lang="zh-CN" altLang="en-US" b="1" dirty="0">
                <a:solidFill>
                  <a:srgbClr val="006600"/>
                </a:solidFill>
              </a:rPr>
              <a:t>中的头文件</a:t>
            </a:r>
          </a:p>
          <a:p>
            <a:pPr>
              <a:lnSpc>
                <a:spcPct val="11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main( )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{</a:t>
            </a:r>
            <a:r>
              <a:rPr lang="en-US" altLang="zh-CN" b="1" dirty="0"/>
              <a:t>	Person a, *pa;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char name[20];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en-US" altLang="zh-CN" b="1" dirty="0" err="1">
                <a:solidFill>
                  <a:srgbClr val="CC0000"/>
                </a:solidFill>
              </a:rPr>
              <a:t>a.SetData</a:t>
            </a:r>
            <a:r>
              <a:rPr lang="en-US" altLang="zh-CN" b="1" dirty="0"/>
              <a:t>("Cheng", 'F', 20);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en-US" altLang="zh-CN" b="1" dirty="0" err="1">
                <a:solidFill>
                  <a:srgbClr val="CC0000"/>
                </a:solidFill>
              </a:rPr>
              <a:t>a.GetName</a:t>
            </a:r>
            <a:r>
              <a:rPr lang="en-US" altLang="zh-CN" b="1" dirty="0"/>
              <a:t>(name);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"Name: " &lt;&lt; name 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 Sex: " &lt;&lt; </a:t>
            </a:r>
            <a:r>
              <a:rPr lang="en-US" altLang="zh-CN" b="1" dirty="0" err="1">
                <a:solidFill>
                  <a:srgbClr val="CC0000"/>
                </a:solidFill>
              </a:rPr>
              <a:t>a.GetSex</a:t>
            </a:r>
            <a:r>
              <a:rPr lang="en-US" altLang="zh-CN" b="1" dirty="0">
                <a:solidFill>
                  <a:srgbClr val="CC0000"/>
                </a:solidFill>
              </a:rPr>
              <a:t>( )</a:t>
            </a:r>
            <a:r>
              <a:rPr lang="en-US" altLang="zh-CN" b="1" dirty="0"/>
              <a:t>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 Age: " &lt;&lt; </a:t>
            </a:r>
            <a:r>
              <a:rPr lang="en-US" altLang="zh-CN" b="1" dirty="0" err="1">
                <a:solidFill>
                  <a:srgbClr val="CC0000"/>
                </a:solidFill>
              </a:rPr>
              <a:t>a.GetAge</a:t>
            </a:r>
            <a:r>
              <a:rPr lang="en-US" altLang="zh-CN" b="1" dirty="0">
                <a:solidFill>
                  <a:srgbClr val="CC0000"/>
                </a:solidFill>
              </a:rPr>
              <a:t>( )</a:t>
            </a:r>
            <a:r>
              <a:rPr lang="en-US" altLang="zh-CN" b="1" dirty="0"/>
              <a:t>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</p:txBody>
      </p:sp>
      <p:grpSp>
        <p:nvGrpSpPr>
          <p:cNvPr id="79885" name="Group 13"/>
          <p:cNvGrpSpPr>
            <a:grpSpLocks/>
          </p:cNvGrpSpPr>
          <p:nvPr/>
        </p:nvGrpSpPr>
        <p:grpSpPr bwMode="auto">
          <a:xfrm>
            <a:off x="7202488" y="3082925"/>
            <a:ext cx="2093912" cy="2362200"/>
            <a:chOff x="4537" y="2112"/>
            <a:chExt cx="1319" cy="1488"/>
          </a:xfrm>
        </p:grpSpPr>
        <p:sp>
          <p:nvSpPr>
            <p:cNvPr id="79882" name="AutoShape 10"/>
            <p:cNvSpPr>
              <a:spLocks/>
            </p:cNvSpPr>
            <p:nvPr/>
          </p:nvSpPr>
          <p:spPr bwMode="auto">
            <a:xfrm>
              <a:off x="4537" y="2112"/>
              <a:ext cx="288" cy="1488"/>
            </a:xfrm>
            <a:prstGeom prst="rightBrace">
              <a:avLst>
                <a:gd name="adj1" fmla="val 43056"/>
                <a:gd name="adj2" fmla="val 50000"/>
              </a:avLst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9883" name="Text Box 11"/>
            <p:cNvSpPr txBox="1">
              <a:spLocks noChangeArrowheads="1"/>
            </p:cNvSpPr>
            <p:nvPr/>
          </p:nvSpPr>
          <p:spPr bwMode="auto">
            <a:xfrm>
              <a:off x="4734" y="2524"/>
              <a:ext cx="112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通过对象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访问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公有成员 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150813" y="533400"/>
            <a:ext cx="7368748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rgbClr val="006600"/>
                </a:solidFill>
              </a:rPr>
              <a:t>// Person a, *pa;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pa=&amp;a;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rgbClr val="CC0000"/>
                </a:solidFill>
              </a:rPr>
              <a:t>pa</a:t>
            </a:r>
            <a:r>
              <a:rPr lang="zh-CN" altLang="en-US" b="1" dirty="0">
                <a:solidFill>
                  <a:srgbClr val="CC0000"/>
                </a:solidFill>
              </a:rPr>
              <a:t>－</a:t>
            </a:r>
            <a:r>
              <a:rPr lang="en-US" altLang="zh-CN" b="1" dirty="0">
                <a:solidFill>
                  <a:srgbClr val="CC0000"/>
                </a:solidFill>
              </a:rPr>
              <a:t>&gt;</a:t>
            </a:r>
            <a:r>
              <a:rPr lang="en-US" altLang="zh-CN" b="1" dirty="0" err="1">
                <a:solidFill>
                  <a:srgbClr val="CC0000"/>
                </a:solidFill>
              </a:rPr>
              <a:t>SetData</a:t>
            </a:r>
            <a:r>
              <a:rPr lang="en-US" altLang="zh-CN" b="1" dirty="0"/>
              <a:t>("Zhang", 'M', 18);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rgbClr val="CC0000"/>
                </a:solidFill>
              </a:rPr>
              <a:t>pa</a:t>
            </a:r>
            <a:r>
              <a:rPr lang="zh-CN" altLang="en-US" b="1" dirty="0">
                <a:solidFill>
                  <a:srgbClr val="CC0000"/>
                </a:solidFill>
              </a:rPr>
              <a:t>－</a:t>
            </a:r>
            <a:r>
              <a:rPr lang="en-US" altLang="zh-CN" b="1" dirty="0">
                <a:solidFill>
                  <a:srgbClr val="CC0000"/>
                </a:solidFill>
              </a:rPr>
              <a:t>&gt;</a:t>
            </a:r>
            <a:r>
              <a:rPr lang="en-US" altLang="zh-CN" b="1" dirty="0" err="1">
                <a:solidFill>
                  <a:srgbClr val="CC0000"/>
                </a:solidFill>
              </a:rPr>
              <a:t>GetName</a:t>
            </a:r>
            <a:r>
              <a:rPr lang="en-US" altLang="zh-CN" b="1" dirty="0"/>
              <a:t>(name);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"Name: " &lt;&lt; name 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 Sex: " &lt;&lt; </a:t>
            </a:r>
            <a:r>
              <a:rPr lang="en-US" altLang="zh-CN" b="1" dirty="0">
                <a:solidFill>
                  <a:srgbClr val="CC0000"/>
                </a:solidFill>
              </a:rPr>
              <a:t>pa</a:t>
            </a:r>
            <a:r>
              <a:rPr lang="zh-CN" altLang="en-US" b="1" dirty="0">
                <a:solidFill>
                  <a:srgbClr val="CC0000"/>
                </a:solidFill>
              </a:rPr>
              <a:t>－</a:t>
            </a:r>
            <a:r>
              <a:rPr lang="en-US" altLang="zh-CN" b="1" dirty="0">
                <a:solidFill>
                  <a:srgbClr val="CC0000"/>
                </a:solidFill>
              </a:rPr>
              <a:t>&gt;</a:t>
            </a:r>
            <a:r>
              <a:rPr lang="en-US" altLang="zh-CN" b="1" dirty="0" err="1">
                <a:solidFill>
                  <a:srgbClr val="CC0000"/>
                </a:solidFill>
              </a:rPr>
              <a:t>GetSex</a:t>
            </a:r>
            <a:r>
              <a:rPr lang="en-US" altLang="zh-CN" b="1" dirty="0">
                <a:solidFill>
                  <a:srgbClr val="CC0000"/>
                </a:solidFill>
              </a:rPr>
              <a:t>( )</a:t>
            </a:r>
            <a:r>
              <a:rPr lang="en-US" altLang="zh-CN" b="1" dirty="0"/>
              <a:t>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 Age: " &lt;&lt; </a:t>
            </a:r>
            <a:r>
              <a:rPr lang="en-US" altLang="zh-CN" b="1" dirty="0">
                <a:solidFill>
                  <a:srgbClr val="CC0000"/>
                </a:solidFill>
              </a:rPr>
              <a:t>pa</a:t>
            </a:r>
            <a:r>
              <a:rPr lang="zh-CN" altLang="en-US" b="1" dirty="0">
                <a:solidFill>
                  <a:srgbClr val="CC0000"/>
                </a:solidFill>
              </a:rPr>
              <a:t>－</a:t>
            </a:r>
            <a:r>
              <a:rPr lang="en-US" altLang="zh-CN" b="1" dirty="0">
                <a:solidFill>
                  <a:srgbClr val="CC0000"/>
                </a:solidFill>
              </a:rPr>
              <a:t>&gt;</a:t>
            </a:r>
            <a:r>
              <a:rPr lang="en-US" altLang="zh-CN" b="1" dirty="0" err="1">
                <a:solidFill>
                  <a:srgbClr val="CC0000"/>
                </a:solidFill>
              </a:rPr>
              <a:t>GetAge</a:t>
            </a:r>
            <a:r>
              <a:rPr lang="en-US" altLang="zh-CN" b="1" dirty="0">
                <a:solidFill>
                  <a:srgbClr val="CC0000"/>
                </a:solidFill>
              </a:rPr>
              <a:t>( )</a:t>
            </a:r>
            <a:r>
              <a:rPr lang="en-US" altLang="zh-CN" b="1" dirty="0"/>
              <a:t>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   return </a:t>
            </a:r>
            <a:r>
              <a:rPr lang="en-US" altLang="zh-CN" b="1" dirty="0"/>
              <a:t>0;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grpSp>
        <p:nvGrpSpPr>
          <p:cNvPr id="80903" name="Group 1031"/>
          <p:cNvGrpSpPr>
            <a:grpSpLocks/>
          </p:cNvGrpSpPr>
          <p:nvPr/>
        </p:nvGrpSpPr>
        <p:grpSpPr bwMode="auto">
          <a:xfrm>
            <a:off x="7239000" y="1484784"/>
            <a:ext cx="2085975" cy="2438400"/>
            <a:chOff x="4560" y="1248"/>
            <a:chExt cx="1314" cy="1536"/>
          </a:xfrm>
        </p:grpSpPr>
        <p:sp>
          <p:nvSpPr>
            <p:cNvPr id="80901" name="AutoShape 1029"/>
            <p:cNvSpPr>
              <a:spLocks/>
            </p:cNvSpPr>
            <p:nvPr/>
          </p:nvSpPr>
          <p:spPr bwMode="auto">
            <a:xfrm>
              <a:off x="4560" y="1248"/>
              <a:ext cx="288" cy="1536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0902" name="Text Box 1030"/>
            <p:cNvSpPr txBox="1">
              <a:spLocks noChangeArrowheads="1"/>
            </p:cNvSpPr>
            <p:nvPr/>
          </p:nvSpPr>
          <p:spPr bwMode="auto">
            <a:xfrm>
              <a:off x="4752" y="1708"/>
              <a:ext cx="112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通过指针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访问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公有成员 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90500" y="0"/>
            <a:ext cx="74295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CC0000"/>
                </a:solidFill>
              </a:rPr>
              <a:t>[</a:t>
            </a:r>
            <a:r>
              <a:rPr lang="zh-CN" altLang="en-US" b="1">
                <a:solidFill>
                  <a:srgbClr val="CC0000"/>
                </a:solidFill>
              </a:rPr>
              <a:t>例</a:t>
            </a:r>
            <a:r>
              <a:rPr lang="en-US" altLang="zh-CN" b="1">
                <a:solidFill>
                  <a:srgbClr val="CC0000"/>
                </a:solidFill>
              </a:rPr>
              <a:t>10.4]  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定义并测试长方形类</a:t>
            </a:r>
            <a:r>
              <a:rPr lang="en-US" altLang="zh-CN" b="1">
                <a:solidFill>
                  <a:schemeClr val="accent2"/>
                </a:solidFill>
              </a:rPr>
              <a:t>Crect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,</a:t>
            </a:r>
            <a:endParaRPr lang="en-US" altLang="zh-CN" b="1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长方形是由左上角坐标</a:t>
            </a:r>
            <a:r>
              <a:rPr lang="en-US" altLang="zh-CN" b="1">
                <a:solidFill>
                  <a:schemeClr val="accent2"/>
                </a:solidFill>
              </a:rPr>
              <a:t>(left, top)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和右下角坐标</a:t>
            </a:r>
            <a:r>
              <a:rPr lang="en-US" altLang="zh-CN" b="1">
                <a:solidFill>
                  <a:schemeClr val="accent2"/>
                </a:solidFill>
              </a:rPr>
              <a:t>(right, bottom)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组成。</a:t>
            </a:r>
            <a:endParaRPr lang="zh-CN" altLang="en-US" b="1"/>
          </a:p>
        </p:txBody>
      </p:sp>
      <p:grpSp>
        <p:nvGrpSpPr>
          <p:cNvPr id="76814" name="Group 14"/>
          <p:cNvGrpSpPr>
            <a:grpSpLocks/>
          </p:cNvGrpSpPr>
          <p:nvPr/>
        </p:nvGrpSpPr>
        <p:grpSpPr bwMode="auto">
          <a:xfrm>
            <a:off x="1600200" y="1981200"/>
            <a:ext cx="4737100" cy="2667000"/>
            <a:chOff x="2784" y="816"/>
            <a:chExt cx="2984" cy="1680"/>
          </a:xfrm>
        </p:grpSpPr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3264" y="1152"/>
              <a:ext cx="134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6" name="Text Box 16"/>
            <p:cNvSpPr txBox="1">
              <a:spLocks noChangeArrowheads="1"/>
            </p:cNvSpPr>
            <p:nvPr/>
          </p:nvSpPr>
          <p:spPr bwMode="auto">
            <a:xfrm>
              <a:off x="2784" y="816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66"/>
                  </a:solidFill>
                  <a:ea typeface="楷体_GB2312" pitchFamily="49" charset="-122"/>
                </a:rPr>
                <a:t>(left, top)</a:t>
              </a:r>
            </a:p>
          </p:txBody>
        </p:sp>
        <p:sp>
          <p:nvSpPr>
            <p:cNvPr id="76817" name="Text Box 17"/>
            <p:cNvSpPr txBox="1">
              <a:spLocks noChangeArrowheads="1"/>
            </p:cNvSpPr>
            <p:nvPr/>
          </p:nvSpPr>
          <p:spPr bwMode="auto">
            <a:xfrm>
              <a:off x="4231" y="2169"/>
              <a:ext cx="15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66"/>
                  </a:solidFill>
                  <a:ea typeface="楷体_GB2312" pitchFamily="49" charset="-122"/>
                </a:rPr>
                <a:t>(right, bottom)</a:t>
              </a:r>
            </a:p>
          </p:txBody>
        </p:sp>
        <p:sp>
          <p:nvSpPr>
            <p:cNvPr id="76818" name="Text Box 18"/>
            <p:cNvSpPr txBox="1">
              <a:spLocks noChangeArrowheads="1"/>
            </p:cNvSpPr>
            <p:nvPr/>
          </p:nvSpPr>
          <p:spPr bwMode="auto">
            <a:xfrm>
              <a:off x="3103" y="9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66"/>
                  </a:solidFill>
                  <a:ea typeface="楷体_GB2312" pitchFamily="49" charset="-122"/>
                </a:rPr>
                <a:t>●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76819" name="Text Box 19"/>
            <p:cNvSpPr txBox="1">
              <a:spLocks noChangeArrowheads="1"/>
            </p:cNvSpPr>
            <p:nvPr/>
          </p:nvSpPr>
          <p:spPr bwMode="auto">
            <a:xfrm>
              <a:off x="4427" y="196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66"/>
                  </a:solidFill>
                  <a:ea typeface="楷体_GB2312" pitchFamily="49" charset="-122"/>
                </a:rPr>
                <a:t>●</a:t>
              </a:r>
              <a:endParaRPr lang="en-US" altLang="zh-CN" b="1">
                <a:ea typeface="楷体_GB2312" pitchFamily="49" charset="-122"/>
              </a:endParaRPr>
            </a:p>
          </p:txBody>
        </p:sp>
      </p:grp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1752600" y="5410200"/>
            <a:ext cx="5644792" cy="5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见  </a:t>
            </a:r>
            <a:r>
              <a:rPr lang="zh-CN" altLang="en-US" b="1" dirty="0">
                <a:solidFill>
                  <a:srgbClr val="CC0000"/>
                </a:solidFill>
              </a:rPr>
              <a:t>“第</a:t>
            </a:r>
            <a:r>
              <a:rPr lang="en-US" altLang="zh-CN" b="1" dirty="0">
                <a:solidFill>
                  <a:srgbClr val="CC0000"/>
                </a:solidFill>
              </a:rPr>
              <a:t>10</a:t>
            </a:r>
            <a:r>
              <a:rPr lang="zh-CN" altLang="en-US" b="1" dirty="0">
                <a:solidFill>
                  <a:srgbClr val="CC0000"/>
                </a:solidFill>
              </a:rPr>
              <a:t>章 类和对象</a:t>
            </a:r>
            <a:r>
              <a:rPr lang="en-US" altLang="zh-CN" b="1" dirty="0">
                <a:solidFill>
                  <a:srgbClr val="CC0000"/>
                </a:solidFill>
              </a:rPr>
              <a:t>(</a:t>
            </a:r>
            <a:r>
              <a:rPr lang="zh-CN" altLang="en-US" b="1" dirty="0">
                <a:solidFill>
                  <a:srgbClr val="CC0000"/>
                </a:solidFill>
              </a:rPr>
              <a:t>例子</a:t>
            </a:r>
            <a:r>
              <a:rPr lang="en-US" altLang="zh-CN" b="1" dirty="0" smtClean="0">
                <a:solidFill>
                  <a:srgbClr val="CC0000"/>
                </a:solidFill>
              </a:rPr>
              <a:t>).</a:t>
            </a:r>
            <a:r>
              <a:rPr lang="en-US" altLang="zh-CN" b="1" dirty="0" err="1" smtClean="0">
                <a:solidFill>
                  <a:srgbClr val="CC0000"/>
                </a:solidFill>
              </a:rPr>
              <a:t>docx</a:t>
            </a:r>
            <a:r>
              <a:rPr lang="en-US" altLang="zh-CN" b="1" dirty="0" smtClean="0">
                <a:solidFill>
                  <a:srgbClr val="CC0000"/>
                </a:solidFill>
              </a:rPr>
              <a:t>”</a:t>
            </a:r>
            <a:endParaRPr lang="en-US" altLang="zh-CN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Text Box 1034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</a:t>
            </a:r>
          </a:p>
        </p:txBody>
      </p:sp>
      <p:sp>
        <p:nvSpPr>
          <p:cNvPr id="91147" name="Text Box 1035"/>
          <p:cNvSpPr txBox="1">
            <a:spLocks noChangeArrowheads="1"/>
          </p:cNvSpPr>
          <p:nvPr/>
        </p:nvSpPr>
        <p:spPr bwMode="auto">
          <a:xfrm>
            <a:off x="381000" y="990600"/>
            <a:ext cx="6434138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1</a:t>
            </a:r>
            <a:r>
              <a:rPr lang="zh-CN" altLang="en-US" b="1">
                <a:ea typeface="楷体_GB2312" pitchFamily="49" charset="-122"/>
              </a:rPr>
              <a:t>．类中数据成员的类型可以是任意的，</a:t>
            </a:r>
          </a:p>
          <a:p>
            <a:r>
              <a:rPr lang="zh-CN" altLang="en-US" b="1">
                <a:ea typeface="楷体_GB2312" pitchFamily="49" charset="-122"/>
              </a:rPr>
              <a:t>      但自身类的对象不可以作为成员。  </a:t>
            </a:r>
          </a:p>
          <a:p>
            <a:r>
              <a:rPr lang="en-US" altLang="zh-CN" b="1">
                <a:ea typeface="楷体_GB2312" pitchFamily="49" charset="-122"/>
              </a:rPr>
              <a:t>class Obj</a:t>
            </a:r>
          </a:p>
          <a:p>
            <a:r>
              <a:rPr lang="en-US" altLang="zh-CN" b="1">
                <a:ea typeface="楷体_GB2312" pitchFamily="49" charset="-122"/>
              </a:rPr>
              <a:t>{	int x; </a:t>
            </a:r>
          </a:p>
          <a:p>
            <a:r>
              <a:rPr lang="en-US" altLang="zh-CN" b="1">
                <a:ea typeface="楷体_GB2312" pitchFamily="49" charset="-122"/>
              </a:rPr>
              <a:t>	double y;</a:t>
            </a:r>
          </a:p>
          <a:p>
            <a:r>
              <a:rPr lang="en-US" altLang="zh-CN" b="1">
                <a:ea typeface="楷体_GB2312" pitchFamily="49" charset="-122"/>
              </a:rPr>
              <a:t>};</a:t>
            </a:r>
          </a:p>
        </p:txBody>
      </p:sp>
      <p:sp>
        <p:nvSpPr>
          <p:cNvPr id="91149" name="Text Box 1037"/>
          <p:cNvSpPr txBox="1">
            <a:spLocks noChangeArrowheads="1"/>
          </p:cNvSpPr>
          <p:nvPr/>
        </p:nvSpPr>
        <p:spPr bwMode="auto">
          <a:xfrm>
            <a:off x="3657600" y="2438400"/>
            <a:ext cx="4975225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class Person</a:t>
            </a:r>
          </a:p>
          <a:p>
            <a:r>
              <a:rPr lang="en-US" altLang="zh-CN" b="1">
                <a:ea typeface="楷体_GB2312" pitchFamily="49" charset="-122"/>
              </a:rPr>
              <a:t>{	char Name[20]; </a:t>
            </a:r>
          </a:p>
          <a:p>
            <a:r>
              <a:rPr lang="en-US" altLang="zh-CN" b="1">
                <a:ea typeface="楷体_GB2312" pitchFamily="49" charset="-122"/>
              </a:rPr>
              <a:t>	char Sex;</a:t>
            </a:r>
          </a:p>
          <a:p>
            <a:r>
              <a:rPr lang="en-US" altLang="zh-CN" b="1">
                <a:ea typeface="楷体_GB2312" pitchFamily="49" charset="-122"/>
              </a:rPr>
              <a:t>	int  Age;</a:t>
            </a:r>
          </a:p>
          <a:p>
            <a:r>
              <a:rPr lang="en-US" altLang="zh-CN" b="1">
                <a:ea typeface="楷体_GB2312" pitchFamily="49" charset="-122"/>
              </a:rPr>
              <a:t>	Obj  obj1, obj2;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可以</a:t>
            </a:r>
          </a:p>
          <a:p>
            <a:r>
              <a:rPr lang="zh-CN" altLang="en-US" b="1">
                <a:ea typeface="楷体_GB2312" pitchFamily="49" charset="-122"/>
              </a:rPr>
              <a:t>	</a:t>
            </a:r>
            <a:r>
              <a:rPr lang="en-US" altLang="zh-CN" b="1">
                <a:ea typeface="楷体_GB2312" pitchFamily="49" charset="-122"/>
              </a:rPr>
              <a:t>Person  a, b;   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不可以</a:t>
            </a:r>
          </a:p>
          <a:p>
            <a:r>
              <a:rPr lang="zh-CN" altLang="en-US" b="1">
                <a:ea typeface="楷体_GB2312" pitchFamily="49" charset="-122"/>
              </a:rPr>
              <a:t>	</a:t>
            </a:r>
            <a:r>
              <a:rPr lang="en-US" altLang="zh-CN" b="1">
                <a:ea typeface="楷体_GB2312" pitchFamily="49" charset="-122"/>
              </a:rPr>
              <a:t>Person  *pa;   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可以</a:t>
            </a:r>
          </a:p>
          <a:p>
            <a:r>
              <a:rPr lang="zh-CN" altLang="en-US" b="1">
                <a:ea typeface="楷体_GB2312" pitchFamily="49" charset="-122"/>
              </a:rPr>
              <a:t>	</a:t>
            </a:r>
            <a:r>
              <a:rPr lang="en-US" altLang="zh-CN" b="1">
                <a:ea typeface="楷体_GB2312" pitchFamily="49" charset="-122"/>
              </a:rPr>
              <a:t>......</a:t>
            </a:r>
          </a:p>
          <a:p>
            <a:r>
              <a:rPr lang="en-US" altLang="zh-CN" b="1">
                <a:ea typeface="楷体_GB2312" pitchFamily="49" charset="-122"/>
              </a:rPr>
              <a:t>}; </a:t>
            </a:r>
          </a:p>
        </p:txBody>
      </p:sp>
      <p:sp>
        <p:nvSpPr>
          <p:cNvPr id="91150" name="Line 1038"/>
          <p:cNvSpPr>
            <a:spLocks noChangeShapeType="1"/>
          </p:cNvSpPr>
          <p:nvPr/>
        </p:nvSpPr>
        <p:spPr bwMode="auto">
          <a:xfrm flipH="1">
            <a:off x="2133600" y="2057400"/>
            <a:ext cx="18288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定义类和对象的有关说明（续）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381000" y="1622425"/>
            <a:ext cx="820420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 B;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B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类说明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A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类的定义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private: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B  *pb;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B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类对象的指针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pb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类的数据成员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......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B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B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类的定义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......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};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22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2</a:t>
            </a:r>
            <a:r>
              <a:rPr lang="zh-CN" altLang="en-US" b="1">
                <a:ea typeface="楷体_GB2312" pitchFamily="49" charset="-122"/>
              </a:rPr>
              <a:t>．若类的使用在前，定义在后，则需引用性说明。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本章内容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10.1  </a:t>
            </a:r>
            <a:r>
              <a:rPr lang="zh-CN" altLang="en-US" b="1" dirty="0"/>
              <a:t>类和对象的</a:t>
            </a:r>
            <a:r>
              <a:rPr lang="zh-CN" altLang="en-US" b="1" dirty="0" smtClean="0"/>
              <a:t>定义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10.2  </a:t>
            </a:r>
            <a:r>
              <a:rPr lang="zh-CN" altLang="en-US" b="1" dirty="0"/>
              <a:t>初始化对象、撤销</a:t>
            </a: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10.3  </a:t>
            </a:r>
            <a:r>
              <a:rPr lang="zh-CN" altLang="en-US" b="1" dirty="0"/>
              <a:t>成员函数的</a:t>
            </a:r>
            <a:r>
              <a:rPr lang="zh-CN" altLang="en-US" b="1" dirty="0" smtClean="0"/>
              <a:t>特性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10.4  </a:t>
            </a:r>
            <a:r>
              <a:rPr lang="zh-CN" altLang="en-US" b="1" dirty="0"/>
              <a:t>构造函数和对象</a:t>
            </a:r>
            <a:r>
              <a:rPr lang="zh-CN" altLang="en-US" b="1" dirty="0" smtClean="0"/>
              <a:t>成员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10.5  this</a:t>
            </a:r>
            <a:r>
              <a:rPr lang="zh-CN" altLang="en-US" b="1" dirty="0" smtClean="0"/>
              <a:t>指针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4561956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定义类和对象的有关说明（续）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81000" y="1622425"/>
            <a:ext cx="56292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ea typeface="楷体_GB2312" pitchFamily="49" charset="-122"/>
              </a:rPr>
              <a:t>（</a:t>
            </a:r>
            <a:r>
              <a:rPr lang="en-US" altLang="zh-CN" b="1">
                <a:ea typeface="楷体_GB2312" pitchFamily="49" charset="-122"/>
              </a:rPr>
              <a:t>1</a:t>
            </a:r>
            <a:r>
              <a:rPr lang="zh-CN" altLang="en-US" b="1">
                <a:ea typeface="楷体_GB2312" pitchFamily="49" charset="-122"/>
              </a:rPr>
              <a:t>）类的定义完成后，定义对象</a:t>
            </a:r>
          </a:p>
          <a:p>
            <a:pPr>
              <a:lnSpc>
                <a:spcPct val="90000"/>
              </a:lnSpc>
            </a:pPr>
            <a:endParaRPr lang="zh-CN" altLang="en-US" b="1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A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类的定义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int x;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float y;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......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A  a1, a2, a3;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类对象</a:t>
            </a:r>
            <a:r>
              <a:rPr lang="zh-CN" altLang="en-US" b="1">
                <a:ea typeface="楷体_GB2312" pitchFamily="49" charset="-122"/>
              </a:rPr>
              <a:t> 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81000" y="990600"/>
            <a:ext cx="437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3</a:t>
            </a:r>
            <a:r>
              <a:rPr lang="zh-CN" altLang="en-US" b="1">
                <a:ea typeface="楷体_GB2312" pitchFamily="49" charset="-122"/>
              </a:rPr>
              <a:t>．定义对象的三种方法 ：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定义类和对象的有关说明（续）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5272088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ea typeface="楷体_GB2312" pitchFamily="49" charset="-122"/>
              </a:rPr>
              <a:t>（</a:t>
            </a:r>
            <a:r>
              <a:rPr lang="en-US" altLang="zh-CN" b="1">
                <a:ea typeface="楷体_GB2312" pitchFamily="49" charset="-122"/>
              </a:rPr>
              <a:t>2</a:t>
            </a:r>
            <a:r>
              <a:rPr lang="zh-CN" altLang="en-US" b="1">
                <a:ea typeface="楷体_GB2312" pitchFamily="49" charset="-122"/>
              </a:rPr>
              <a:t>）在定义类的同时定义对象</a:t>
            </a:r>
          </a:p>
          <a:p>
            <a:pPr>
              <a:lnSpc>
                <a:spcPct val="90000"/>
              </a:lnSpc>
            </a:pPr>
            <a:endParaRPr lang="zh-CN" altLang="en-US" b="1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A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类的定义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int x;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float y;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......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} a1, a2, a3;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类对象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定义类和对象的有关说明（续）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0" y="4953000"/>
            <a:ext cx="8661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缺点：</a:t>
            </a:r>
            <a:r>
              <a:rPr lang="zh-CN" altLang="en-US" b="1">
                <a:ea typeface="楷体_GB2312" pitchFamily="49" charset="-122"/>
              </a:rPr>
              <a:t>只能定义一次该类对象，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ea typeface="楷体_GB2312" pitchFamily="49" charset="-122"/>
              </a:rPr>
              <a:t>            如果以后需要再次定义该类对象就不可以了。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762000" y="914400"/>
            <a:ext cx="4649788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ea typeface="楷体_GB2312" pitchFamily="49" charset="-122"/>
              </a:rPr>
              <a:t>（</a:t>
            </a:r>
            <a:r>
              <a:rPr lang="en-US" altLang="zh-CN" b="1">
                <a:ea typeface="楷体_GB2312" pitchFamily="49" charset="-122"/>
              </a:rPr>
              <a:t>3</a:t>
            </a:r>
            <a:r>
              <a:rPr lang="zh-CN" altLang="en-US" b="1">
                <a:ea typeface="楷体_GB2312" pitchFamily="49" charset="-122"/>
              </a:rPr>
              <a:t>）定义无类名的对象</a:t>
            </a:r>
          </a:p>
          <a:p>
            <a:pPr>
              <a:lnSpc>
                <a:spcPct val="90000"/>
              </a:lnSpc>
            </a:pPr>
            <a:endParaRPr lang="zh-CN" altLang="en-US" b="1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无类名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int x;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float y;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......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} a1, a2, a3;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定义该类对象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定义类和对象的有关说明（续）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81000" y="922338"/>
            <a:ext cx="6789738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ea typeface="楷体_GB2312" pitchFamily="49" charset="-122"/>
              </a:rPr>
              <a:t>4</a:t>
            </a:r>
            <a:r>
              <a:rPr lang="zh-CN" altLang="en-US" b="1">
                <a:ea typeface="楷体_GB2312" pitchFamily="49" charset="-122"/>
              </a:rPr>
              <a:t>．结构体与类的区别：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楷体_GB2312" pitchFamily="49" charset="-122"/>
              </a:rPr>
              <a:t>     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楷体_GB2312" pitchFamily="49" charset="-122"/>
              </a:rPr>
              <a:t>      结构体成员缺省的存取权限是公有的，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楷体_GB2312" pitchFamily="49" charset="-122"/>
              </a:rPr>
              <a:t>      而类中成员缺省的存取权限是私有的。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楷体_GB2312" pitchFamily="49" charset="-122"/>
              </a:rPr>
              <a:t>      结构体是类的特例。 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28600" y="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10.2.1  </a:t>
            </a:r>
            <a:r>
              <a:rPr lang="zh-CN" altLang="en-US" sz="3200" b="1">
                <a:solidFill>
                  <a:srgbClr val="CC0000"/>
                </a:solidFill>
                <a:ea typeface="楷体_GB2312" pitchFamily="49" charset="-122"/>
              </a:rPr>
              <a:t>构造函数和析构函数</a:t>
            </a:r>
          </a:p>
          <a:p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rgbClr val="CC0000"/>
                </a:solidFill>
                <a:ea typeface="楷体_GB2312" pitchFamily="49" charset="-122"/>
              </a:rPr>
              <a:t>构造函数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27025" y="971550"/>
            <a:ext cx="8321675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在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类体内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定义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构造函数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的一般格式是：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ea typeface="楷体_GB2312" pitchFamily="49" charset="-122"/>
              </a:rPr>
              <a:t>ClassName(&lt;</a:t>
            </a:r>
            <a:r>
              <a:rPr lang="zh-CN" altLang="en-US" b="1">
                <a:ea typeface="楷体_GB2312" pitchFamily="49" charset="-122"/>
              </a:rPr>
              <a:t>形参列表</a:t>
            </a:r>
            <a:r>
              <a:rPr lang="en-US" altLang="zh-CN" b="1">
                <a:ea typeface="楷体_GB2312" pitchFamily="49" charset="-122"/>
              </a:rPr>
              <a:t>&gt;)      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// ClassName</a:t>
            </a:r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是类名， 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ea typeface="楷体_GB2312" pitchFamily="49" charset="-122"/>
              </a:rPr>
              <a:t>{ ...... }                                      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在此处作为构造函数名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在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类体外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定义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构造函数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的一般格式是：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ea typeface="楷体_GB2312" pitchFamily="49" charset="-122"/>
              </a:rPr>
              <a:t>ClassName :: ClassName(&lt;</a:t>
            </a:r>
            <a:r>
              <a:rPr lang="zh-CN" altLang="en-US" b="1">
                <a:ea typeface="楷体_GB2312" pitchFamily="49" charset="-122"/>
              </a:rPr>
              <a:t>形参列表</a:t>
            </a:r>
            <a:r>
              <a:rPr lang="en-US" altLang="zh-CN" b="1">
                <a:ea typeface="楷体_GB2312" pitchFamily="49" charset="-122"/>
              </a:rPr>
              <a:t>&gt;)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ea typeface="楷体_GB2312" pitchFamily="49" charset="-122"/>
              </a:rPr>
              <a:t> { ...... }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228600" y="4572000"/>
            <a:ext cx="839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构造函数的调用时机：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当产生新对象时，自动调用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457200" y="5257800"/>
            <a:ext cx="8291264" cy="5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CC0000"/>
                </a:solidFill>
                <a:ea typeface="楷体_GB2312" pitchFamily="49" charset="-122"/>
              </a:rPr>
              <a:t>[</a:t>
            </a: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a typeface="楷体_GB2312" pitchFamily="49" charset="-122"/>
              </a:rPr>
              <a:t>10.5] </a:t>
            </a:r>
            <a:r>
              <a:rPr lang="zh-CN" altLang="en-US" b="1" dirty="0">
                <a:ea typeface="楷体_GB2312" pitchFamily="49" charset="-122"/>
              </a:rPr>
              <a:t>见 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6" grpId="0" autoUpdateAnimBg="0"/>
      <p:bldP spid="81938" grpId="0" autoUpdateAnimBg="0"/>
      <p:bldP spid="819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228600" y="836613"/>
            <a:ext cx="8915400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(1) </a:t>
            </a:r>
            <a:r>
              <a:rPr lang="zh-CN" altLang="en-US" b="1" u="sng">
                <a:ea typeface="楷体_GB2312" pitchFamily="49" charset="-122"/>
              </a:rPr>
              <a:t>构造函数是成员函数，函数体可写在类体内，</a:t>
            </a:r>
          </a:p>
          <a:p>
            <a:r>
              <a:rPr lang="zh-CN" altLang="en-US" b="1" u="sng">
                <a:ea typeface="楷体_GB2312" pitchFamily="49" charset="-122"/>
              </a:rPr>
              <a:t>      也可写在类体外。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(2) </a:t>
            </a:r>
            <a:r>
              <a:rPr lang="zh-CN" altLang="en-US" b="1">
                <a:ea typeface="楷体_GB2312" pitchFamily="49" charset="-122"/>
              </a:rPr>
              <a:t>构造函数是一种特殊的函数，其函数名与类名相同，</a:t>
            </a:r>
            <a:br>
              <a:rPr lang="zh-CN" altLang="en-US" b="1">
                <a:ea typeface="楷体_GB2312" pitchFamily="49" charset="-122"/>
              </a:rPr>
            </a:br>
            <a:r>
              <a:rPr lang="zh-CN" altLang="en-US" b="1">
                <a:ea typeface="楷体_GB2312" pitchFamily="49" charset="-122"/>
              </a:rPr>
              <a:t>     且不给出返回值类型。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(3) </a:t>
            </a:r>
            <a:r>
              <a:rPr lang="zh-CN" altLang="en-US" b="1">
                <a:ea typeface="楷体_GB2312" pitchFamily="49" charset="-122"/>
              </a:rPr>
              <a:t>构造函数可以重载，</a:t>
            </a:r>
          </a:p>
          <a:p>
            <a:r>
              <a:rPr lang="zh-CN" altLang="en-US" b="1"/>
              <a:t>      </a:t>
            </a:r>
            <a:r>
              <a:rPr lang="zh-CN" altLang="en-US" b="1">
                <a:ea typeface="楷体_GB2312" pitchFamily="49" charset="-122"/>
              </a:rPr>
              <a:t>即可以定义多个参数个数以及参数类型不同的</a:t>
            </a:r>
          </a:p>
          <a:p>
            <a:r>
              <a:rPr lang="zh-CN" altLang="en-US" b="1">
                <a:ea typeface="楷体_GB2312" pitchFamily="49" charset="-122"/>
              </a:rPr>
              <a:t>      构造函数。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(4) </a:t>
            </a:r>
            <a:r>
              <a:rPr lang="zh-CN" altLang="en-US" b="1">
                <a:ea typeface="楷体_GB2312" pitchFamily="49" charset="-122"/>
              </a:rPr>
              <a:t>一般将构造函数定义为公有成员函数。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(5) </a:t>
            </a:r>
            <a:r>
              <a:rPr lang="zh-CN" altLang="en-US" b="1" u="sng">
                <a:ea typeface="楷体_GB2312" pitchFamily="49" charset="-122"/>
              </a:rPr>
              <a:t>在创建对象时，系统自动调用构造函数。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04800" y="44450"/>
            <a:ext cx="59229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构造函数的特点如下：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28600" y="1035050"/>
            <a:ext cx="89154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(6)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不可以通过对象名调用构造函数</a:t>
            </a:r>
          </a:p>
          <a:p>
            <a:pPr lvl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例如：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d1.Date(2016)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是非法的。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(7)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可以直接通过构造函数名调用构造函数创建对象。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d1 =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Date(2016); 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等号右边创建了一个对象（日期值是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2016.5.1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），</a:t>
            </a:r>
            <a:br>
              <a:rPr lang="zh-CN" altLang="en-US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并将它赋值给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又如：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Date d[4] = </a:t>
            </a: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{ Date( ), 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</a:rPr>
              <a:t>Date(2016), Date(2016,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10), 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</a:rPr>
              <a:t>Date(2016,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10, 6) };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04800" y="44450"/>
            <a:ext cx="59229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构造函数的特点如下（续）：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228600" y="0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析构函数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06450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在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类体内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定义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析构函数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的一般格式是：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~ClassName( )              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// ClassName</a:t>
            </a:r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是类名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{ ...... }                             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// </a:t>
            </a:r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析构函数名为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~ClassName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在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类体外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定义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析构函数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的一般格式是：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ClassName :: ~ClassName( )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{ ...... }</a:t>
            </a:r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533400" y="4267200"/>
            <a:ext cx="803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析构函数的调用时机：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当撤销对象时，自动调用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467544" y="4989413"/>
            <a:ext cx="7086600" cy="10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10.6]</a:t>
            </a:r>
            <a:r>
              <a:rPr lang="zh-CN" altLang="en-US" b="1" dirty="0"/>
              <a:t>见 </a:t>
            </a:r>
            <a:r>
              <a:rPr lang="zh-CN" altLang="en-US" b="1" dirty="0">
                <a:ea typeface="楷体_GB2312" pitchFamily="49" charset="-122"/>
              </a:rPr>
              <a:t>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32" grpId="0" autoUpdateAnimBg="0"/>
      <p:bldP spid="1075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251520" y="152400"/>
            <a:ext cx="40195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析构函数的特点如下：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28600" y="836712"/>
            <a:ext cx="91440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(1) </a:t>
            </a:r>
            <a:r>
              <a:rPr lang="zh-CN" altLang="en-US" b="1">
                <a:ea typeface="楷体_GB2312" pitchFamily="49" charset="-122"/>
              </a:rPr>
              <a:t>析构函数是成员函数，可在类体内定义，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      也可在类体外定义。 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(2) </a:t>
            </a:r>
            <a:r>
              <a:rPr lang="zh-CN" altLang="en-US" b="1">
                <a:ea typeface="楷体_GB2312" pitchFamily="49" charset="-122"/>
              </a:rPr>
              <a:t>一般地，将析构函数定义成公有成员函数。 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(3) </a:t>
            </a:r>
            <a:r>
              <a:rPr lang="zh-CN" altLang="en-US" b="1">
                <a:ea typeface="楷体_GB2312" pitchFamily="49" charset="-122"/>
              </a:rPr>
              <a:t>析构函数也是特殊函数，该函数的名字是类名前加 </a:t>
            </a:r>
            <a:r>
              <a:rPr lang="en-US" altLang="zh-CN" b="1">
                <a:ea typeface="楷体_GB2312" pitchFamily="49" charset="-122"/>
              </a:rPr>
              <a:t>~</a:t>
            </a:r>
            <a:r>
              <a:rPr lang="zh-CN" altLang="en-US" b="1">
                <a:ea typeface="楷体_GB2312" pitchFamily="49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     用来与构造函数区分，该函数不指定返回值类型，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     没有参数。 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(4) </a:t>
            </a:r>
            <a:r>
              <a:rPr lang="zh-CN" altLang="en-US" b="1">
                <a:ea typeface="楷体_GB2312" pitchFamily="49" charset="-122"/>
              </a:rPr>
              <a:t>一个类只能定义一个析构函数，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     即析构函数不允许重载。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51520" y="338138"/>
            <a:ext cx="46148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析构函数的特点如下</a:t>
            </a:r>
            <a:r>
              <a:rPr lang="en-US" altLang="zh-CN" b="1" dirty="0">
                <a:solidFill>
                  <a:srgbClr val="CC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续</a:t>
            </a:r>
            <a:r>
              <a:rPr lang="en-US" altLang="zh-CN" b="1" dirty="0">
                <a:solidFill>
                  <a:srgbClr val="CC0000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5344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(5)</a:t>
            </a:r>
            <a:r>
              <a:rPr lang="zh-CN" altLang="en-US" b="1">
                <a:ea typeface="楷体_GB2312" pitchFamily="49" charset="-122"/>
              </a:rPr>
              <a:t>析构函数可以被显式调用，也可以由系统自动调用。 在下面</a:t>
            </a:r>
            <a:r>
              <a:rPr lang="zh-CN" altLang="en-US" b="1" u="sng">
                <a:ea typeface="楷体_GB2312" pitchFamily="49" charset="-122"/>
              </a:rPr>
              <a:t>两种情况</a:t>
            </a:r>
            <a:r>
              <a:rPr lang="zh-CN" altLang="en-US" b="1">
                <a:ea typeface="楷体_GB2312" pitchFamily="49" charset="-122"/>
              </a:rPr>
              <a:t>下，析构函数会被自动调用：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①当对象是系统自动创建的，则在对象的作用域结束时，系统自动调用析构函数。 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②当一个对象是使用</a:t>
            </a:r>
            <a:r>
              <a:rPr lang="en-US" altLang="zh-CN" b="1">
                <a:ea typeface="楷体_GB2312" pitchFamily="49" charset="-122"/>
              </a:rPr>
              <a:t>new</a:t>
            </a:r>
            <a:r>
              <a:rPr lang="zh-CN" altLang="en-US" b="1">
                <a:ea typeface="楷体_GB2312" pitchFamily="49" charset="-122"/>
              </a:rPr>
              <a:t>运算符被动态创建的，在使用</a:t>
            </a:r>
            <a:r>
              <a:rPr lang="en-US" altLang="zh-CN" b="1">
                <a:ea typeface="楷体_GB2312" pitchFamily="49" charset="-122"/>
              </a:rPr>
              <a:t>delete</a:t>
            </a:r>
            <a:r>
              <a:rPr lang="zh-CN" altLang="en-US" b="1">
                <a:ea typeface="楷体_GB2312" pitchFamily="49" charset="-122"/>
              </a:rPr>
              <a:t>运算符释放它时，</a:t>
            </a:r>
            <a:r>
              <a:rPr lang="en-US" altLang="zh-CN" b="1">
                <a:ea typeface="楷体_GB2312" pitchFamily="49" charset="-122"/>
              </a:rPr>
              <a:t>delete</a:t>
            </a:r>
            <a:r>
              <a:rPr lang="zh-CN" altLang="en-US" b="1">
                <a:ea typeface="楷体_GB2312" pitchFamily="49" charset="-122"/>
              </a:rPr>
              <a:t>将会自动调用析构函数。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388" y="-647700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结构化程序设计的程序模式：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416824" cy="511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218930"/>
      </p:ext>
    </p:extLst>
  </p:cSld>
  <p:clrMapOvr>
    <a:masterClrMapping/>
  </p:clrMapOvr>
  <p:transition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52400" y="6858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缺省构造函数</a:t>
            </a:r>
            <a:endParaRPr lang="zh-CN" altLang="en-US" sz="2400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ea typeface="楷体_GB2312" pitchFamily="49" charset="-122"/>
              </a:rPr>
              <a:t>定义类时，若没有定义构造函数，则编译系统</a:t>
            </a:r>
          </a:p>
          <a:p>
            <a:r>
              <a:rPr lang="zh-CN" altLang="en-US" b="1">
                <a:ea typeface="楷体_GB2312" pitchFamily="49" charset="-122"/>
              </a:rPr>
              <a:t>自动生成一个不带参数的缺省构造函数，格式如下：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839788" y="2590800"/>
            <a:ext cx="48799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ClassName:: ClassName( ) {   }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2400" y="762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10.2.2</a:t>
            </a:r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缺省构造函数和缺省析构函数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19088" y="0"/>
            <a:ext cx="8305735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10.8]</a:t>
            </a:r>
            <a:r>
              <a:rPr lang="en-US" altLang="zh-CN" b="1" dirty="0"/>
              <a:t>  </a:t>
            </a:r>
            <a:r>
              <a:rPr lang="zh-CN" altLang="en-US" b="1" dirty="0">
                <a:solidFill>
                  <a:srgbClr val="CC0000"/>
                </a:solidFill>
              </a:rPr>
              <a:t>定义类时，不定义构造函数</a:t>
            </a:r>
          </a:p>
          <a:p>
            <a:r>
              <a:rPr lang="en-US" altLang="zh-CN" b="1" dirty="0"/>
              <a:t>#include 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r>
              <a:rPr lang="en-US" altLang="zh-CN" b="1" dirty="0" smtClean="0"/>
              <a:t>class  </a:t>
            </a:r>
            <a:r>
              <a:rPr lang="en-US" altLang="zh-CN" b="1" dirty="0"/>
              <a:t>Date</a:t>
            </a:r>
          </a:p>
          <a:p>
            <a:r>
              <a:rPr lang="en-US" altLang="zh-CN" b="1" dirty="0"/>
              <a:t>{    </a:t>
            </a:r>
            <a:r>
              <a:rPr lang="en-US" altLang="zh-CN" b="1" dirty="0" err="1"/>
              <a:t>int</a:t>
            </a:r>
            <a:r>
              <a:rPr lang="en-US" altLang="zh-CN" b="1" dirty="0"/>
              <a:t> Year, Month, Day;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public:</a:t>
            </a:r>
          </a:p>
          <a:p>
            <a:r>
              <a:rPr lang="en-US" altLang="zh-CN" b="1" dirty="0"/>
              <a:t>      void </a:t>
            </a:r>
            <a:r>
              <a:rPr lang="en-US" altLang="zh-CN" b="1" dirty="0" err="1"/>
              <a:t>ShowDate</a:t>
            </a:r>
            <a:r>
              <a:rPr lang="en-US" altLang="zh-CN" b="1" dirty="0"/>
              <a:t>( )</a:t>
            </a:r>
          </a:p>
          <a:p>
            <a:r>
              <a:rPr lang="en-US" altLang="zh-CN" b="1" dirty="0"/>
              <a:t>      {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&lt;&lt;Year&lt;&lt;'.'&lt;&lt;Month&lt;&lt;'.'&lt;&lt;Day&lt;&lt;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  }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r>
              <a:rPr lang="en-US" altLang="zh-CN" b="1" dirty="0" smtClean="0"/>
              <a:t>{</a:t>
            </a:r>
            <a:endParaRPr lang="en-US" altLang="zh-CN" b="1" dirty="0"/>
          </a:p>
          <a:p>
            <a:r>
              <a:rPr lang="en-US" altLang="zh-CN" b="1" dirty="0"/>
              <a:t>      Date d;   </a:t>
            </a:r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d.ShowDate</a:t>
            </a:r>
            <a:r>
              <a:rPr lang="en-US" altLang="zh-CN" b="1" dirty="0"/>
              <a:t>( </a:t>
            </a:r>
            <a:r>
              <a:rPr lang="en-US" altLang="zh-CN" b="1" dirty="0" smtClean="0"/>
              <a:t>);</a:t>
            </a:r>
          </a:p>
          <a:p>
            <a:r>
              <a:rPr lang="en-US" altLang="zh-CN" b="1" dirty="0" smtClean="0"/>
              <a:t>     return </a:t>
            </a:r>
            <a:r>
              <a:rPr lang="en-US" altLang="zh-CN" b="1" dirty="0"/>
              <a:t>0;</a:t>
            </a:r>
          </a:p>
          <a:p>
            <a:r>
              <a:rPr lang="en-US" altLang="zh-CN" b="1" dirty="0"/>
              <a:t>}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2716659" y="5661025"/>
            <a:ext cx="6319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程序的运行结果是：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?</a:t>
            </a:r>
          </a:p>
          <a:p>
            <a:r>
              <a:rPr lang="zh-CN" altLang="en-US" b="1">
                <a:ea typeface="楷体_GB2312" pitchFamily="49" charset="-122"/>
              </a:rPr>
              <a:t>－</a:t>
            </a:r>
            <a:r>
              <a:rPr lang="en-US" altLang="zh-CN" b="1">
                <a:ea typeface="楷体_GB2312" pitchFamily="49" charset="-122"/>
              </a:rPr>
              <a:t>858993460.</a:t>
            </a:r>
            <a:r>
              <a:rPr lang="zh-CN" altLang="en-US" b="1">
                <a:ea typeface="楷体_GB2312" pitchFamily="49" charset="-122"/>
              </a:rPr>
              <a:t>－</a:t>
            </a:r>
            <a:r>
              <a:rPr lang="en-US" altLang="zh-CN" b="1">
                <a:ea typeface="楷体_GB2312" pitchFamily="49" charset="-122"/>
              </a:rPr>
              <a:t>858993460.</a:t>
            </a:r>
            <a:r>
              <a:rPr lang="zh-CN" altLang="en-US" b="1">
                <a:ea typeface="楷体_GB2312" pitchFamily="49" charset="-122"/>
              </a:rPr>
              <a:t>－</a:t>
            </a:r>
            <a:r>
              <a:rPr lang="en-US" altLang="zh-CN" b="1">
                <a:ea typeface="楷体_GB2312" pitchFamily="49" charset="-122"/>
              </a:rPr>
              <a:t>858993460 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671888" y="3563466"/>
            <a:ext cx="5548312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原因：</a:t>
            </a:r>
          </a:p>
          <a:p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系统自动产生的缺省构造函数是：</a:t>
            </a:r>
          </a:p>
          <a:p>
            <a:r>
              <a:rPr lang="en-US" altLang="zh-CN" b="1">
                <a:ea typeface="楷体_GB2312" pitchFamily="49" charset="-122"/>
              </a:rPr>
              <a:t>Date::Date( )</a:t>
            </a:r>
          </a:p>
          <a:p>
            <a:r>
              <a:rPr lang="en-US" altLang="zh-CN" b="1">
                <a:ea typeface="楷体_GB2312" pitchFamily="49" charset="-122"/>
              </a:rPr>
              <a:t>{ }     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不做任何操作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  <p:bldP spid="11571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150813"/>
            <a:ext cx="87566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ea typeface="楷体_GB2312" pitchFamily="49" charset="-122"/>
              </a:rPr>
              <a:t>缺省构造函数有两种形式：</a:t>
            </a: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没有参数的构造函数</a:t>
            </a:r>
            <a:r>
              <a:rPr lang="zh-CN" altLang="en-US" b="1">
                <a:ea typeface="楷体_GB2312" pitchFamily="49" charset="-122"/>
              </a:rPr>
              <a:t>或</a:t>
            </a: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各参数均有缺省值的构造函数</a:t>
            </a:r>
            <a:r>
              <a:rPr lang="zh-CN" altLang="en-US" b="1">
                <a:ea typeface="楷体_GB2312" pitchFamily="49" charset="-122"/>
              </a:rPr>
              <a:t>，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ea typeface="楷体_GB2312" pitchFamily="49" charset="-122"/>
              </a:rPr>
              <a:t>缺省构造函数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只能有一个</a:t>
            </a:r>
            <a:r>
              <a:rPr lang="zh-CN" altLang="en-US" b="1">
                <a:ea typeface="楷体_GB2312" pitchFamily="49" charset="-122"/>
              </a:rPr>
              <a:t>。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28600" y="1673225"/>
            <a:ext cx="8541419" cy="35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ea typeface="楷体_GB2312" pitchFamily="49" charset="-122"/>
              </a:rPr>
              <a:t>Date:: Date( )   </a:t>
            </a:r>
            <a:r>
              <a:rPr lang="en-US" altLang="zh-CN" b="1" dirty="0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339933"/>
                </a:solidFill>
                <a:ea typeface="楷体_GB2312" pitchFamily="49" charset="-122"/>
              </a:rPr>
              <a:t>没有参数</a:t>
            </a:r>
          </a:p>
          <a:p>
            <a:r>
              <a:rPr lang="en-US" altLang="zh-CN" b="1" dirty="0">
                <a:ea typeface="楷体_GB2312" pitchFamily="49" charset="-122"/>
              </a:rPr>
              <a:t>{</a:t>
            </a:r>
          </a:p>
          <a:p>
            <a:r>
              <a:rPr lang="en-US" altLang="zh-CN" b="1" dirty="0">
                <a:ea typeface="楷体_GB2312" pitchFamily="49" charset="-122"/>
              </a:rPr>
              <a:t> 	</a:t>
            </a:r>
            <a:r>
              <a:rPr lang="en-US" altLang="zh-CN" b="1" dirty="0" smtClean="0">
                <a:ea typeface="楷体_GB2312" pitchFamily="49" charset="-122"/>
              </a:rPr>
              <a:t>Year=2017; </a:t>
            </a:r>
            <a:r>
              <a:rPr lang="en-US" altLang="zh-CN" b="1" dirty="0">
                <a:ea typeface="楷体_GB2312" pitchFamily="49" charset="-122"/>
              </a:rPr>
              <a:t>Month=1; Day=1; </a:t>
            </a:r>
          </a:p>
          <a:p>
            <a:r>
              <a:rPr lang="en-US" altLang="zh-CN" b="1" dirty="0">
                <a:ea typeface="楷体_GB2312" pitchFamily="49" charset="-122"/>
              </a:rPr>
              <a:t>}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或 </a:t>
            </a:r>
          </a:p>
          <a:p>
            <a:r>
              <a:rPr lang="en-US" altLang="zh-CN" b="1" dirty="0">
                <a:ea typeface="楷体_GB2312" pitchFamily="49" charset="-122"/>
              </a:rPr>
              <a:t>Date:: Date(</a:t>
            </a:r>
            <a:r>
              <a:rPr lang="en-US" altLang="zh-CN" b="1" dirty="0" err="1">
                <a:ea typeface="楷体_GB2312" pitchFamily="49" charset="-122"/>
              </a:rPr>
              <a:t>int</a:t>
            </a: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 smtClean="0">
                <a:ea typeface="楷体_GB2312" pitchFamily="49" charset="-122"/>
              </a:rPr>
              <a:t>y=2017, </a:t>
            </a:r>
            <a:r>
              <a:rPr lang="en-US" altLang="zh-CN" b="1" dirty="0" err="1">
                <a:ea typeface="楷体_GB2312" pitchFamily="49" charset="-122"/>
              </a:rPr>
              <a:t>int</a:t>
            </a:r>
            <a:r>
              <a:rPr lang="en-US" altLang="zh-CN" b="1" dirty="0">
                <a:ea typeface="楷体_GB2312" pitchFamily="49" charset="-122"/>
              </a:rPr>
              <a:t> m=1, </a:t>
            </a:r>
            <a:r>
              <a:rPr lang="en-US" altLang="zh-CN" b="1" dirty="0" err="1">
                <a:ea typeface="楷体_GB2312" pitchFamily="49" charset="-122"/>
              </a:rPr>
              <a:t>int</a:t>
            </a:r>
            <a:r>
              <a:rPr lang="en-US" altLang="zh-CN" b="1" dirty="0">
                <a:ea typeface="楷体_GB2312" pitchFamily="49" charset="-122"/>
              </a:rPr>
              <a:t> d=1) </a:t>
            </a:r>
            <a:r>
              <a:rPr lang="en-US" altLang="zh-CN" b="1" dirty="0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339933"/>
                </a:solidFill>
                <a:ea typeface="楷体_GB2312" pitchFamily="49" charset="-122"/>
              </a:rPr>
              <a:t>均有缺省值</a:t>
            </a:r>
          </a:p>
          <a:p>
            <a:r>
              <a:rPr lang="en-US" altLang="zh-CN" b="1" dirty="0">
                <a:ea typeface="楷体_GB2312" pitchFamily="49" charset="-122"/>
              </a:rPr>
              <a:t>{</a:t>
            </a:r>
          </a:p>
          <a:p>
            <a:r>
              <a:rPr lang="en-US" altLang="zh-CN" b="1" dirty="0">
                <a:ea typeface="楷体_GB2312" pitchFamily="49" charset="-122"/>
              </a:rPr>
              <a:t>	Year=y; Month=m; Day=d; </a:t>
            </a:r>
          </a:p>
          <a:p>
            <a:r>
              <a:rPr lang="en-US" altLang="zh-CN" b="1" dirty="0">
                <a:ea typeface="楷体_GB2312" pitchFamily="49" charset="-122"/>
              </a:rPr>
              <a:t>}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28600" y="5400675"/>
            <a:ext cx="7727776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dirty="0" err="1" smtClean="0">
                <a:ea typeface="楷体_GB2312" pitchFamily="49" charset="-122"/>
              </a:rPr>
              <a:t>int</a:t>
            </a:r>
            <a:r>
              <a:rPr lang="en-US" altLang="zh-CN" b="1" dirty="0" smtClean="0">
                <a:ea typeface="楷体_GB2312" pitchFamily="49" charset="-122"/>
              </a:rPr>
              <a:t> </a:t>
            </a:r>
            <a:r>
              <a:rPr lang="en-US" altLang="zh-CN" b="1" dirty="0">
                <a:ea typeface="楷体_GB2312" pitchFamily="49" charset="-122"/>
              </a:rPr>
              <a:t>main( )</a:t>
            </a:r>
          </a:p>
          <a:p>
            <a:r>
              <a:rPr lang="en-US" altLang="zh-CN" b="1" dirty="0" smtClean="0">
                <a:ea typeface="楷体_GB2312" pitchFamily="49" charset="-122"/>
              </a:rPr>
              <a:t>{   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Date d;   </a:t>
            </a:r>
            <a:r>
              <a:rPr lang="en-US" altLang="zh-CN" b="1" dirty="0" err="1" smtClean="0">
                <a:ea typeface="楷体_GB2312" pitchFamily="49" charset="-122"/>
              </a:rPr>
              <a:t>d.ShowDate</a:t>
            </a:r>
            <a:r>
              <a:rPr lang="en-US" altLang="zh-CN" b="1" dirty="0">
                <a:ea typeface="楷体_GB2312" pitchFamily="49" charset="-122"/>
              </a:rPr>
              <a:t>( );  </a:t>
            </a:r>
            <a:r>
              <a:rPr lang="en-US" altLang="zh-CN" b="1" dirty="0" smtClean="0">
                <a:ea typeface="楷体_GB2312" pitchFamily="49" charset="-122"/>
              </a:rPr>
              <a:t> return 0;  }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6019800" y="50292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运行结果？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114693" grpId="0" animBg="1" autoUpdateAnimBg="0"/>
      <p:bldP spid="11469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026"/>
          <p:cNvSpPr txBox="1">
            <a:spLocks noChangeArrowheads="1"/>
          </p:cNvSpPr>
          <p:nvPr/>
        </p:nvSpPr>
        <p:spPr bwMode="auto">
          <a:xfrm>
            <a:off x="152400" y="685800"/>
            <a:ext cx="8763000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注意：</a:t>
            </a:r>
          </a:p>
          <a:p>
            <a:pPr>
              <a:spcBef>
                <a:spcPct val="50000"/>
              </a:spcBef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①</a:t>
            </a:r>
            <a:r>
              <a:rPr lang="zh-CN" altLang="en-US" b="1">
                <a:ea typeface="楷体_GB2312" pitchFamily="49" charset="-122"/>
              </a:rPr>
              <a:t>在产生对象时，若不需要对数据成员进行初始化，可以不显式地定义缺省构造函数。</a:t>
            </a:r>
          </a:p>
          <a:p>
            <a:pPr>
              <a:spcBef>
                <a:spcPct val="50000"/>
              </a:spcBef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②</a:t>
            </a:r>
            <a:r>
              <a:rPr lang="zh-CN" altLang="en-US" b="1">
                <a:ea typeface="楷体_GB2312" pitchFamily="49" charset="-122"/>
              </a:rPr>
              <a:t>在一个类的定义中，缺省构造函数只能有一个。</a:t>
            </a:r>
          </a:p>
          <a:p>
            <a:pPr>
              <a:spcBef>
                <a:spcPct val="50000"/>
              </a:spcBef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③</a:t>
            </a:r>
            <a:r>
              <a:rPr lang="zh-CN" altLang="en-US" b="1">
                <a:ea typeface="楷体_GB2312" pitchFamily="49" charset="-122"/>
              </a:rPr>
              <a:t>若已经定义了构造函数（不论它是否为缺省构造函数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，则编译系统不再自动生成缺省构造函数。 </a:t>
            </a: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928688"/>
            <a:ext cx="8229600" cy="4411662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语言使用结构化程序</a:t>
            </a:r>
            <a:r>
              <a:rPr lang="zh-CN" altLang="en-US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设计：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		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程序 </a:t>
            </a:r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数据结构 </a:t>
            </a:r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lang="en-US" altLang="zh-CN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buSzPct val="7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程序由全局变量以及众多相互调用的函数</a:t>
            </a:r>
            <a:r>
              <a:rPr lang="zh-CN" altLang="en-US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组成。</a:t>
            </a:r>
            <a:endParaRPr lang="en-US" altLang="zh-CN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buSzPct val="7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算法以函数的形式实现，用于对数据结构进行操作。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388" y="195263"/>
            <a:ext cx="75438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结构化程序设计</a:t>
            </a:r>
          </a:p>
        </p:txBody>
      </p:sp>
    </p:spTree>
    <p:extLst>
      <p:ext uri="{BB962C8B-B14F-4D97-AF65-F5344CB8AC3E}">
        <p14:creationId xmlns:p14="http://schemas.microsoft.com/office/powerpoint/2010/main" val="337767981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951413" y="558800"/>
            <a:ext cx="1071562" cy="428625"/>
          </a:xfrm>
          <a:prstGeom prst="rect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 sz="16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37"/>
          <p:cNvSpPr txBox="1">
            <a:spLocks noChangeArrowheads="1"/>
          </p:cNvSpPr>
          <p:nvPr/>
        </p:nvSpPr>
        <p:spPr bwMode="auto">
          <a:xfrm>
            <a:off x="5094288" y="630238"/>
            <a:ext cx="785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main()</a:t>
            </a:r>
            <a:endParaRPr lang="zh-CN" altLang="en-US" sz="1600"/>
          </a:p>
        </p:txBody>
      </p:sp>
      <p:cxnSp>
        <p:nvCxnSpPr>
          <p:cNvPr id="6" name="直接箭头连接符 51"/>
          <p:cNvCxnSpPr>
            <a:cxnSpLocks noChangeShapeType="1"/>
          </p:cNvCxnSpPr>
          <p:nvPr/>
        </p:nvCxnSpPr>
        <p:spPr bwMode="auto">
          <a:xfrm rot="16200000" flipH="1">
            <a:off x="4915694" y="1523207"/>
            <a:ext cx="1000125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箭头连接符 52"/>
          <p:cNvCxnSpPr>
            <a:cxnSpLocks noChangeShapeType="1"/>
            <a:endCxn id="13" idx="0"/>
          </p:cNvCxnSpPr>
          <p:nvPr/>
        </p:nvCxnSpPr>
        <p:spPr bwMode="auto">
          <a:xfrm flipH="1">
            <a:off x="2701132" y="1058863"/>
            <a:ext cx="2393156" cy="2357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54"/>
          <p:cNvCxnSpPr>
            <a:cxnSpLocks noChangeShapeType="1"/>
            <a:endCxn id="21" idx="0"/>
          </p:cNvCxnSpPr>
          <p:nvPr/>
        </p:nvCxnSpPr>
        <p:spPr bwMode="auto">
          <a:xfrm>
            <a:off x="5665788" y="987425"/>
            <a:ext cx="2250281" cy="928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55"/>
          <p:cNvCxnSpPr>
            <a:cxnSpLocks noChangeShapeType="1"/>
          </p:cNvCxnSpPr>
          <p:nvPr/>
        </p:nvCxnSpPr>
        <p:spPr bwMode="auto">
          <a:xfrm rot="10800000" flipV="1">
            <a:off x="3379788" y="3559175"/>
            <a:ext cx="1820862" cy="785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1951038" y="3416300"/>
            <a:ext cx="1357312" cy="357188"/>
          </a:xfrm>
          <a:prstGeom prst="rect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 sz="16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5413" y="165893"/>
            <a:ext cx="75438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面向对象的程序模式：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951038" y="3773488"/>
            <a:ext cx="1357312" cy="1285875"/>
          </a:xfrm>
          <a:prstGeom prst="rect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 sz="16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2165350" y="3416300"/>
            <a:ext cx="1071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class1</a:t>
            </a:r>
            <a:endParaRPr lang="zh-CN" altLang="en-US" sz="1600"/>
          </a:p>
        </p:txBody>
      </p:sp>
      <p:sp>
        <p:nvSpPr>
          <p:cNvPr id="14" name="TextBox 58"/>
          <p:cNvSpPr txBox="1">
            <a:spLocks noChangeArrowheads="1"/>
          </p:cNvSpPr>
          <p:nvPr/>
        </p:nvSpPr>
        <p:spPr bwMode="auto">
          <a:xfrm>
            <a:off x="2022475" y="3844925"/>
            <a:ext cx="1143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var1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Sub1()</a:t>
            </a:r>
          </a:p>
          <a:p>
            <a:pPr eaLnBrk="1" hangingPunct="1"/>
            <a:r>
              <a:rPr lang="en-US" altLang="zh-CN" sz="1600" dirty="0"/>
              <a:t>Sub1_1()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 bwMode="auto">
          <a:xfrm>
            <a:off x="4594225" y="2130425"/>
            <a:ext cx="1357313" cy="357188"/>
          </a:xfrm>
          <a:prstGeom prst="rect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 sz="16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594225" y="2487613"/>
            <a:ext cx="1357313" cy="1071562"/>
          </a:xfrm>
          <a:prstGeom prst="rect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 sz="16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76"/>
          <p:cNvSpPr txBox="1">
            <a:spLocks noChangeArrowheads="1"/>
          </p:cNvSpPr>
          <p:nvPr/>
        </p:nvSpPr>
        <p:spPr bwMode="auto">
          <a:xfrm>
            <a:off x="4808538" y="2130425"/>
            <a:ext cx="1071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class2</a:t>
            </a:r>
            <a:endParaRPr lang="zh-CN" altLang="en-US" sz="1600"/>
          </a:p>
        </p:txBody>
      </p:sp>
      <p:sp>
        <p:nvSpPr>
          <p:cNvPr id="18" name="TextBox 77"/>
          <p:cNvSpPr txBox="1">
            <a:spLocks noChangeArrowheads="1"/>
          </p:cNvSpPr>
          <p:nvPr/>
        </p:nvSpPr>
        <p:spPr bwMode="auto">
          <a:xfrm>
            <a:off x="4665663" y="2559050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var2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Sub2()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7165975" y="1916113"/>
            <a:ext cx="1357313" cy="357187"/>
          </a:xfrm>
          <a:prstGeom prst="rect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 sz="16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165975" y="2273300"/>
            <a:ext cx="1357313" cy="1500188"/>
          </a:xfrm>
          <a:prstGeom prst="rect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 sz="16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TextBox 80"/>
          <p:cNvSpPr txBox="1">
            <a:spLocks noChangeArrowheads="1"/>
          </p:cNvSpPr>
          <p:nvPr/>
        </p:nvSpPr>
        <p:spPr bwMode="auto">
          <a:xfrm>
            <a:off x="7380288" y="1916113"/>
            <a:ext cx="1071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class3</a:t>
            </a:r>
            <a:endParaRPr lang="zh-CN" altLang="en-US" sz="1600"/>
          </a:p>
        </p:txBody>
      </p:sp>
      <p:sp>
        <p:nvSpPr>
          <p:cNvPr id="22" name="TextBox 81"/>
          <p:cNvSpPr txBox="1">
            <a:spLocks noChangeArrowheads="1"/>
          </p:cNvSpPr>
          <p:nvPr/>
        </p:nvSpPr>
        <p:spPr bwMode="auto">
          <a:xfrm>
            <a:off x="7237413" y="2344738"/>
            <a:ext cx="1143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var3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Sub3()</a:t>
            </a:r>
          </a:p>
          <a:p>
            <a:pPr eaLnBrk="1" hangingPunct="1"/>
            <a:r>
              <a:rPr lang="en-US" altLang="zh-CN" sz="1600"/>
              <a:t>Sub3_1()</a:t>
            </a:r>
          </a:p>
          <a:p>
            <a:pPr eaLnBrk="1" hangingPunct="1"/>
            <a:r>
              <a:rPr lang="en-US" altLang="zh-CN" sz="1600"/>
              <a:t>Sub3_2()</a:t>
            </a:r>
          </a:p>
        </p:txBody>
      </p:sp>
      <p:cxnSp>
        <p:nvCxnSpPr>
          <p:cNvPr id="23" name="直接箭头连接符 87"/>
          <p:cNvCxnSpPr>
            <a:cxnSpLocks noChangeShapeType="1"/>
            <a:endCxn id="12" idx="3"/>
          </p:cNvCxnSpPr>
          <p:nvPr/>
        </p:nvCxnSpPr>
        <p:spPr bwMode="auto">
          <a:xfrm rot="10800000" flipV="1">
            <a:off x="3308350" y="3416300"/>
            <a:ext cx="3822700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91742764"/>
      </p:ext>
    </p:extLst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0825" y="134778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Ø"/>
            </a:pPr>
            <a:r>
              <a:rPr lang="zh-CN" altLang="en-US" sz="3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面向对象的程序设计方法，能够较好解决上述问题。</a:t>
            </a:r>
            <a:endParaRPr lang="en-US" altLang="zh-CN" sz="30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3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面向对象的程序 </a:t>
            </a:r>
            <a:r>
              <a:rPr lang="en-US" altLang="zh-CN" sz="3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sz="3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类 </a:t>
            </a:r>
            <a:r>
              <a:rPr lang="en-US" altLang="zh-CN" sz="3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 </a:t>
            </a:r>
            <a:r>
              <a:rPr lang="zh-CN" altLang="en-US" sz="3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类 </a:t>
            </a:r>
            <a:r>
              <a:rPr lang="en-US" altLang="zh-CN" sz="3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 …+ </a:t>
            </a:r>
            <a:r>
              <a:rPr lang="zh-CN" altLang="en-US" sz="3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类 </a:t>
            </a:r>
            <a:endParaRPr lang="zh-CN" altLang="en-US" sz="30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Ø"/>
            </a:pPr>
            <a:r>
              <a:rPr lang="zh-CN" altLang="en-US" sz="3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设计程序的过程，就是设计类的过程。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sz="3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388" y="0"/>
            <a:ext cx="75438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面向对象的程序设计</a:t>
            </a:r>
          </a:p>
        </p:txBody>
      </p:sp>
    </p:spTree>
    <p:extLst>
      <p:ext uri="{BB962C8B-B14F-4D97-AF65-F5344CB8AC3E}">
        <p14:creationId xmlns:p14="http://schemas.microsoft.com/office/powerpoint/2010/main" val="246322697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228600" y="152400"/>
            <a:ext cx="3740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类和对象的定义</a:t>
            </a:r>
          </a:p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10.1.1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从结构体到类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8392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zh-CN" altLang="en-US" b="1">
                <a:solidFill>
                  <a:schemeClr val="accent2"/>
                </a:solidFill>
              </a:rPr>
              <a:t>以前，定义结构体类型，描述一个对象 ：</a:t>
            </a:r>
          </a:p>
          <a:p>
            <a:pPr algn="just"/>
            <a:r>
              <a:rPr lang="en-US" altLang="zh-CN" b="1"/>
              <a:t>struct SPerson             </a:t>
            </a:r>
            <a:r>
              <a:rPr lang="en-US" altLang="zh-CN" b="1">
                <a:solidFill>
                  <a:schemeClr val="accent2"/>
                </a:solidFill>
              </a:rPr>
              <a:t>//</a:t>
            </a:r>
            <a:r>
              <a:rPr lang="zh-CN" altLang="en-US" b="1">
                <a:solidFill>
                  <a:srgbClr val="CC0000"/>
                </a:solidFill>
              </a:rPr>
              <a:t>只有数据成员</a:t>
            </a:r>
          </a:p>
          <a:p>
            <a:pPr algn="just"/>
            <a:r>
              <a:rPr lang="en-US" altLang="zh-CN" b="1"/>
              <a:t>{ </a:t>
            </a:r>
          </a:p>
          <a:p>
            <a:pPr algn="just"/>
            <a:r>
              <a:rPr lang="en-US" altLang="zh-CN" b="1"/>
              <a:t>	char name[20];  </a:t>
            </a:r>
            <a:r>
              <a:rPr lang="en-US" altLang="zh-CN" b="1">
                <a:solidFill>
                  <a:schemeClr val="accent2"/>
                </a:solidFill>
              </a:rPr>
              <a:t>//</a:t>
            </a:r>
            <a:r>
              <a:rPr lang="zh-CN" altLang="en-US" b="1">
                <a:solidFill>
                  <a:schemeClr val="accent2"/>
                </a:solidFill>
              </a:rPr>
              <a:t>姓名</a:t>
            </a:r>
          </a:p>
          <a:p>
            <a:pPr algn="just"/>
            <a:r>
              <a:rPr lang="zh-CN" altLang="en-US" b="1"/>
              <a:t>	</a:t>
            </a:r>
            <a:r>
              <a:rPr lang="en-US" altLang="zh-CN" b="1"/>
              <a:t>char sex;             </a:t>
            </a:r>
            <a:r>
              <a:rPr lang="en-US" altLang="zh-CN" b="1">
                <a:solidFill>
                  <a:schemeClr val="accent2"/>
                </a:solidFill>
              </a:rPr>
              <a:t>//</a:t>
            </a:r>
            <a:r>
              <a:rPr lang="zh-CN" altLang="en-US" b="1">
                <a:solidFill>
                  <a:schemeClr val="accent2"/>
                </a:solidFill>
              </a:rPr>
              <a:t>性别 </a:t>
            </a:r>
          </a:p>
          <a:p>
            <a:pPr algn="just"/>
            <a:r>
              <a:rPr lang="zh-CN" altLang="en-US" b="1"/>
              <a:t>	</a:t>
            </a:r>
            <a:r>
              <a:rPr lang="en-US" altLang="zh-CN" b="1"/>
              <a:t>int  age;              </a:t>
            </a:r>
            <a:r>
              <a:rPr lang="en-US" altLang="zh-CN" b="1">
                <a:solidFill>
                  <a:schemeClr val="accent2"/>
                </a:solidFill>
              </a:rPr>
              <a:t>//</a:t>
            </a:r>
            <a:r>
              <a:rPr lang="zh-CN" altLang="en-US" b="1">
                <a:solidFill>
                  <a:schemeClr val="accent2"/>
                </a:solidFill>
              </a:rPr>
              <a:t>年龄</a:t>
            </a:r>
          </a:p>
          <a:p>
            <a:pPr algn="just"/>
            <a:r>
              <a:rPr lang="en-US" altLang="zh-CN" b="1"/>
              <a:t>};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533400" y="4495800"/>
            <a:ext cx="75453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      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我们把一个对象可能具有的动作，加入到对象的描述中，就形成了类。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utoUpdateAnimBg="0"/>
      <p:bldP spid="1013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52400" y="7620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10.1.2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类和对象的定义形式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457200" y="638175"/>
            <a:ext cx="7620000" cy="39020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class</a:t>
            </a:r>
            <a:r>
              <a:rPr lang="en-US" altLang="zh-CN" sz="2400" b="1">
                <a:ea typeface="楷体_GB2312" pitchFamily="49" charset="-122"/>
              </a:rPr>
              <a:t>   &lt;</a:t>
            </a:r>
            <a:r>
              <a:rPr lang="zh-CN" altLang="zh-CN" sz="2400" b="1">
                <a:ea typeface="楷体_GB2312" pitchFamily="49" charset="-122"/>
              </a:rPr>
              <a:t>类名</a:t>
            </a:r>
            <a:r>
              <a:rPr lang="en-US" altLang="zh-CN" sz="2400" b="1">
                <a:ea typeface="楷体_GB2312" pitchFamily="49" charset="-122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ea typeface="楷体_GB2312" pitchFamily="49" charset="-122"/>
              </a:rPr>
              <a:t>      {    [ [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private:</a:t>
            </a:r>
            <a:r>
              <a:rPr lang="en-US" altLang="zh-CN" sz="2400" b="1">
                <a:ea typeface="楷体_GB2312" pitchFamily="49" charset="-122"/>
              </a:rPr>
              <a:t>]                 </a:t>
            </a:r>
            <a:r>
              <a:rPr lang="en-US" altLang="zh-CN" sz="2400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339933"/>
                </a:solidFill>
                <a:ea typeface="楷体_GB2312" pitchFamily="49" charset="-122"/>
              </a:rPr>
              <a:t>私有成员，缺省存取权限</a:t>
            </a:r>
            <a:endParaRPr lang="en-US" altLang="en-US" sz="2400" b="1"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 b="1">
                <a:ea typeface="楷体_GB2312" pitchFamily="49" charset="-122"/>
              </a:rPr>
              <a:t>		&lt;</a:t>
            </a:r>
            <a:r>
              <a:rPr lang="zh-CN" altLang="en-US" sz="2400" b="1"/>
              <a:t>数据成员及成员函数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en-US" sz="2400" b="1">
                <a:ea typeface="楷体_GB2312" pitchFamily="49" charset="-122"/>
              </a:rPr>
              <a:t>&gt; ]</a:t>
            </a:r>
            <a:endParaRPr lang="en-US" altLang="zh-CN" sz="2400" b="1"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ea typeface="楷体_GB2312" pitchFamily="49" charset="-122"/>
              </a:rPr>
              <a:t>              [ 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public:                   </a:t>
            </a:r>
            <a:r>
              <a:rPr lang="en-US" altLang="zh-CN" sz="2400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339933"/>
                </a:solidFill>
                <a:ea typeface="楷体_GB2312" pitchFamily="49" charset="-122"/>
              </a:rPr>
              <a:t>公有成员</a:t>
            </a:r>
            <a:endParaRPr lang="en-US" altLang="en-US" sz="2400" b="1">
              <a:solidFill>
                <a:srgbClr val="FF3300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 b="1">
                <a:ea typeface="楷体_GB2312" pitchFamily="49" charset="-122"/>
              </a:rPr>
              <a:t>		&lt;</a:t>
            </a:r>
            <a:r>
              <a:rPr lang="zh-CN" altLang="en-US" sz="2400" b="1"/>
              <a:t>数据成员及成员函数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en-US" sz="2400" b="1">
                <a:ea typeface="楷体_GB2312" pitchFamily="49" charset="-122"/>
              </a:rPr>
              <a:t>&gt; ]</a:t>
            </a:r>
            <a:endParaRPr lang="en-US" altLang="zh-CN" sz="2400" b="1"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ea typeface="楷体_GB2312" pitchFamily="49" charset="-122"/>
              </a:rPr>
              <a:t>              [ 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protected:              </a:t>
            </a:r>
            <a:r>
              <a:rPr lang="en-US" altLang="zh-CN" sz="2400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339933"/>
                </a:solidFill>
                <a:ea typeface="楷体_GB2312" pitchFamily="49" charset="-122"/>
              </a:rPr>
              <a:t>保护成员</a:t>
            </a:r>
            <a:endParaRPr lang="en-US" altLang="en-US" sz="2400" b="1"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 b="1">
                <a:ea typeface="楷体_GB2312" pitchFamily="49" charset="-122"/>
              </a:rPr>
              <a:t>		&lt;</a:t>
            </a:r>
            <a:r>
              <a:rPr lang="zh-CN" altLang="en-US" sz="2400" b="1"/>
              <a:t>数据成员及成员函数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en-US" sz="2400" b="1">
                <a:ea typeface="楷体_GB2312" pitchFamily="49" charset="-122"/>
              </a:rPr>
              <a:t>&gt; ]</a:t>
            </a:r>
            <a:endParaRPr lang="en-US" altLang="zh-CN" sz="2400" b="1"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ea typeface="楷体_GB2312" pitchFamily="49" charset="-122"/>
              </a:rPr>
              <a:t>      }</a:t>
            </a:r>
            <a:r>
              <a:rPr lang="zh-CN" altLang="en-US" sz="2400" b="1">
                <a:ea typeface="楷体_GB2312" pitchFamily="49" charset="-122"/>
              </a:rPr>
              <a:t>；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517525" y="4465638"/>
            <a:ext cx="69405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私有成员：</a:t>
            </a:r>
            <a:r>
              <a:rPr lang="zh-CN" altLang="en-US" b="1">
                <a:ea typeface="楷体_GB2312" pitchFamily="49" charset="-122"/>
              </a:rPr>
              <a:t>只允许类内成员函数存取它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公有成员：</a:t>
            </a:r>
            <a:r>
              <a:rPr lang="zh-CN" altLang="en-US" b="1">
                <a:ea typeface="楷体_GB2312" pitchFamily="49" charset="-122"/>
              </a:rPr>
              <a:t>允许类内和类外函数存取它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保护成员：</a:t>
            </a:r>
            <a:r>
              <a:rPr lang="zh-CN" altLang="en-US" b="1">
                <a:ea typeface="楷体_GB2312" pitchFamily="49" charset="-122"/>
              </a:rPr>
              <a:t>允许类内和其派生类函数存取它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2" grpId="0" animBg="1" autoUpdateAnimBg="0"/>
      <p:bldP spid="7067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6200" y="144016"/>
            <a:ext cx="876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10.1]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定义描述一个人的类 </a:t>
            </a:r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Person                                 </a:t>
            </a:r>
          </a:p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源程序文件名为</a:t>
            </a:r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person.h </a:t>
            </a:r>
          </a:p>
        </p:txBody>
      </p:sp>
      <p:grpSp>
        <p:nvGrpSpPr>
          <p:cNvPr id="74766" name="Group 14"/>
          <p:cNvGrpSpPr>
            <a:grpSpLocks/>
          </p:cNvGrpSpPr>
          <p:nvPr/>
        </p:nvGrpSpPr>
        <p:grpSpPr bwMode="auto">
          <a:xfrm>
            <a:off x="533400" y="1274663"/>
            <a:ext cx="8274050" cy="4746625"/>
            <a:chOff x="336" y="694"/>
            <a:chExt cx="5212" cy="2990"/>
          </a:xfrm>
        </p:grpSpPr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336" y="694"/>
              <a:ext cx="5212" cy="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b="1" dirty="0" smtClean="0"/>
                <a:t>class  </a:t>
              </a:r>
              <a:r>
                <a:rPr lang="en-US" altLang="zh-CN" b="1" dirty="0"/>
                <a:t>Person</a:t>
              </a:r>
            </a:p>
            <a:p>
              <a:pPr>
                <a:lnSpc>
                  <a:spcPct val="90000"/>
                </a:lnSpc>
              </a:pPr>
              <a:r>
                <a:rPr lang="en-US" altLang="zh-CN" b="1" dirty="0" smtClean="0"/>
                <a:t>{</a:t>
              </a:r>
              <a:r>
                <a:rPr lang="en-US" altLang="zh-CN" b="1" dirty="0">
                  <a:solidFill>
                    <a:srgbClr val="0000FF"/>
                  </a:solidFill>
                </a:rPr>
                <a:t>public :</a:t>
              </a:r>
              <a:r>
                <a:rPr lang="en-US" altLang="zh-CN" b="1" dirty="0">
                  <a:ea typeface="楷体_GB2312" pitchFamily="49" charset="-122"/>
                </a:rPr>
                <a:t>	                 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 </a:t>
              </a:r>
              <a:r>
                <a:rPr lang="zh-CN" altLang="en-US" b="1" dirty="0">
                  <a:solidFill>
                    <a:srgbClr val="008000"/>
                  </a:solidFill>
                </a:rPr>
                <a:t>此处</a:t>
              </a:r>
              <a:r>
                <a:rPr lang="zh-CN" altLang="en-US" b="1" dirty="0" smtClean="0">
                  <a:solidFill>
                    <a:srgbClr val="008000"/>
                  </a:solidFill>
                </a:rPr>
                <a:t>，可</a:t>
              </a:r>
              <a:r>
                <a:rPr lang="zh-CN" altLang="en-US" b="1" dirty="0">
                  <a:solidFill>
                    <a:srgbClr val="008000"/>
                  </a:solidFill>
                </a:rPr>
                <a:t>缺省</a:t>
              </a:r>
              <a:r>
                <a:rPr lang="zh-CN" altLang="en-US" b="1" dirty="0">
                  <a:solidFill>
                    <a:srgbClr val="339933"/>
                  </a:solidFill>
                  <a:ea typeface="楷体_GB2312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ea typeface="楷体_GB2312" pitchFamily="49" charset="-122"/>
                </a:rPr>
                <a:t>              </a:t>
              </a:r>
              <a:r>
                <a:rPr lang="en-US" altLang="zh-CN" b="1" dirty="0">
                  <a:ea typeface="楷体_GB2312" pitchFamily="49" charset="-122"/>
                </a:rPr>
                <a:t>char Name[20]; </a:t>
              </a:r>
              <a:r>
                <a:rPr lang="en-US" altLang="zh-CN" b="1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b="1" dirty="0">
                  <a:solidFill>
                    <a:srgbClr val="008000"/>
                  </a:solidFill>
                  <a:ea typeface="楷体_GB2312" pitchFamily="49" charset="-122"/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姓名</a:t>
              </a:r>
              <a:endParaRPr lang="zh-CN" altLang="en-US" b="1" dirty="0">
                <a:solidFill>
                  <a:schemeClr val="accent2"/>
                </a:solidFill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chemeClr val="accent2"/>
                  </a:solidFill>
                </a:rPr>
                <a:t>	    </a:t>
              </a:r>
              <a:r>
                <a:rPr lang="en-US" altLang="zh-CN" b="1" dirty="0"/>
                <a:t>char Sex;</a:t>
              </a:r>
              <a:r>
                <a:rPr lang="en-US" altLang="zh-CN" b="1" dirty="0">
                  <a:solidFill>
                    <a:schemeClr val="accent2"/>
                  </a:solidFill>
                </a:rPr>
                <a:t>        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性别，</a:t>
              </a:r>
              <a:r>
                <a:rPr lang="zh-CN" altLang="en-US" b="1" dirty="0">
                  <a:ea typeface="黑体" pitchFamily="2" charset="-122"/>
                </a:rPr>
                <a:t>三个数据成员</a:t>
              </a:r>
              <a:endParaRPr lang="zh-CN" altLang="en-US" b="1" dirty="0"/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chemeClr val="accent2"/>
                  </a:solidFill>
                </a:rPr>
                <a:t>	    </a:t>
              </a:r>
              <a:r>
                <a:rPr lang="en-US" altLang="zh-CN" b="1" dirty="0" err="1"/>
                <a:t>int</a:t>
              </a:r>
              <a:r>
                <a:rPr lang="en-US" altLang="zh-CN" b="1" dirty="0"/>
                <a:t>  Age;</a:t>
              </a:r>
              <a:r>
                <a:rPr lang="en-US" altLang="zh-CN" b="1" dirty="0">
                  <a:solidFill>
                    <a:schemeClr val="accent2"/>
                  </a:solidFill>
                </a:rPr>
                <a:t>          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年龄</a:t>
              </a:r>
              <a:endParaRPr lang="zh-CN" altLang="en-US" b="1" dirty="0">
                <a:solidFill>
                  <a:schemeClr val="accent2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rgbClr val="0000FF"/>
                  </a:solidFill>
                </a:rPr>
                <a:t>  </a:t>
              </a:r>
              <a:r>
                <a:rPr lang="en-US" altLang="zh-CN" b="1" dirty="0">
                  <a:solidFill>
                    <a:srgbClr val="0000FF"/>
                  </a:solidFill>
                </a:rPr>
                <a:t>public:</a:t>
              </a:r>
              <a:r>
                <a:rPr lang="en-US" altLang="zh-CN" b="1" dirty="0">
                  <a:solidFill>
                    <a:schemeClr val="accent2"/>
                  </a:solidFill>
                </a:rPr>
                <a:t>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 </a:t>
              </a:r>
              <a:r>
                <a:rPr lang="zh-CN" altLang="en-US" b="1" dirty="0">
                  <a:solidFill>
                    <a:srgbClr val="008000"/>
                  </a:solidFill>
                </a:rPr>
                <a:t>以下定义了四个成员函数</a:t>
              </a:r>
              <a:endParaRPr lang="zh-CN" altLang="en-US" b="1" dirty="0">
                <a:solidFill>
                  <a:schemeClr val="accent2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chemeClr val="accent2"/>
                  </a:solidFill>
                </a:rPr>
                <a:t>             </a:t>
              </a:r>
              <a:r>
                <a:rPr lang="en-US" altLang="zh-CN" b="1" dirty="0"/>
                <a:t>void </a:t>
              </a:r>
              <a:r>
                <a:rPr lang="en-US" altLang="zh-CN" b="1" dirty="0" err="1"/>
                <a:t>SetData</a:t>
              </a:r>
              <a:r>
                <a:rPr lang="en-US" altLang="zh-CN" b="1" dirty="0"/>
                <a:t>(char n[ ], char s, </a:t>
              </a:r>
              <a:r>
                <a:rPr lang="en-US" altLang="zh-CN" b="1" dirty="0" err="1"/>
                <a:t>int</a:t>
              </a:r>
              <a:r>
                <a:rPr lang="en-US" altLang="zh-CN" b="1" dirty="0"/>
                <a:t> a) </a:t>
              </a:r>
            </a:p>
            <a:p>
              <a:pPr>
                <a:lnSpc>
                  <a:spcPct val="90000"/>
                </a:lnSpc>
              </a:pPr>
              <a:r>
                <a:rPr lang="en-US" altLang="zh-CN" b="1" dirty="0"/>
                <a:t>	  {</a:t>
              </a:r>
            </a:p>
            <a:p>
              <a:pPr>
                <a:lnSpc>
                  <a:spcPct val="90000"/>
                </a:lnSpc>
              </a:pPr>
              <a:r>
                <a:rPr lang="en-US" altLang="zh-CN" b="1" dirty="0"/>
                <a:t>		</a:t>
              </a:r>
              <a:r>
                <a:rPr lang="en-US" altLang="zh-CN" b="1" dirty="0" err="1"/>
                <a:t>strcpy</a:t>
              </a:r>
              <a:r>
                <a:rPr lang="en-US" altLang="zh-CN" b="1" dirty="0"/>
                <a:t>(Name, n);</a:t>
              </a:r>
              <a:r>
                <a:rPr lang="en-US" altLang="zh-CN" b="1" dirty="0">
                  <a:solidFill>
                    <a:schemeClr val="accent2"/>
                  </a:solidFill>
                </a:rPr>
                <a:t>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直接访问</a:t>
              </a:r>
              <a:r>
                <a:rPr lang="en-US" altLang="zh-CN" b="1" dirty="0">
                  <a:solidFill>
                    <a:srgbClr val="008000"/>
                  </a:solidFill>
                </a:rPr>
                <a:t>Name</a:t>
              </a:r>
              <a:endParaRPr lang="en-US" altLang="zh-CN" b="1" dirty="0">
                <a:solidFill>
                  <a:schemeClr val="accent2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</a:rPr>
                <a:t>		</a:t>
              </a:r>
              <a:r>
                <a:rPr lang="en-US" altLang="zh-CN" b="1" dirty="0"/>
                <a:t>Sex=s;</a:t>
              </a:r>
              <a:r>
                <a:rPr lang="en-US" altLang="zh-CN" b="1" dirty="0">
                  <a:solidFill>
                    <a:schemeClr val="accent2"/>
                  </a:solidFill>
                </a:rPr>
                <a:t>     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直接访问</a:t>
              </a:r>
              <a:r>
                <a:rPr lang="en-US" altLang="zh-CN" b="1" dirty="0">
                  <a:solidFill>
                    <a:srgbClr val="008000"/>
                  </a:solidFill>
                </a:rPr>
                <a:t>Sex        </a:t>
              </a:r>
              <a:r>
                <a:rPr lang="zh-CN" altLang="en-US" b="1" dirty="0">
                  <a:solidFill>
                    <a:srgbClr val="008000"/>
                  </a:solidFill>
                  <a:hlinkClick r:id="rId2" action="ppaction://hlinksldjump"/>
                </a:rPr>
                <a:t>访问特性</a:t>
              </a:r>
              <a:endParaRPr lang="zh-CN" altLang="en-US" b="1" dirty="0">
                <a:solidFill>
                  <a:schemeClr val="accent2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chemeClr val="accent2"/>
                  </a:solidFill>
                </a:rPr>
                <a:t>		</a:t>
              </a:r>
              <a:r>
                <a:rPr lang="en-US" altLang="zh-CN" b="1" dirty="0"/>
                <a:t>Age=a;</a:t>
              </a:r>
              <a:r>
                <a:rPr lang="en-US" altLang="zh-CN" b="1" dirty="0">
                  <a:solidFill>
                    <a:schemeClr val="accent2"/>
                  </a:solidFill>
                </a:rPr>
                <a:t>    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直接访问</a:t>
              </a:r>
              <a:r>
                <a:rPr lang="en-US" altLang="zh-CN" b="1" dirty="0">
                  <a:solidFill>
                    <a:srgbClr val="008000"/>
                  </a:solidFill>
                </a:rPr>
                <a:t>Age</a:t>
              </a:r>
              <a:endParaRPr lang="en-US" altLang="zh-CN" b="1" dirty="0">
                <a:solidFill>
                  <a:schemeClr val="accent2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</a:rPr>
                <a:t>	  </a:t>
              </a:r>
              <a:r>
                <a:rPr lang="en-US" altLang="zh-CN" b="1" dirty="0"/>
                <a:t> } </a:t>
              </a:r>
              <a:r>
                <a:rPr lang="en-US" altLang="zh-CN" b="1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4765" name="AutoShape 13"/>
            <p:cNvSpPr>
              <a:spLocks/>
            </p:cNvSpPr>
            <p:nvPr/>
          </p:nvSpPr>
          <p:spPr bwMode="auto">
            <a:xfrm>
              <a:off x="3504" y="1235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1669</Words>
  <Application>Microsoft Office PowerPoint</Application>
  <PresentationFormat>全屏显示(4:3)</PresentationFormat>
  <Paragraphs>340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默认设计模板</vt:lpstr>
      <vt:lpstr>剪辑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typ</dc:creator>
  <cp:lastModifiedBy>Administrator</cp:lastModifiedBy>
  <cp:revision>337</cp:revision>
  <dcterms:created xsi:type="dcterms:W3CDTF">2000-05-15T07:57:54Z</dcterms:created>
  <dcterms:modified xsi:type="dcterms:W3CDTF">2022-09-30T09:24:06Z</dcterms:modified>
</cp:coreProperties>
</file>