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259" r:id="rId3"/>
    <p:sldId id="278" r:id="rId4"/>
    <p:sldId id="280" r:id="rId5"/>
    <p:sldId id="343" r:id="rId6"/>
    <p:sldId id="344" r:id="rId7"/>
    <p:sldId id="323" r:id="rId8"/>
    <p:sldId id="324" r:id="rId9"/>
    <p:sldId id="325" r:id="rId10"/>
    <p:sldId id="288" r:id="rId11"/>
    <p:sldId id="308" r:id="rId12"/>
    <p:sldId id="319" r:id="rId13"/>
    <p:sldId id="289" r:id="rId14"/>
    <p:sldId id="290" r:id="rId15"/>
    <p:sldId id="338" r:id="rId16"/>
    <p:sldId id="291" r:id="rId17"/>
    <p:sldId id="341" r:id="rId18"/>
    <p:sldId id="342" r:id="rId1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FFCCFF"/>
    <a:srgbClr val="FF99FF"/>
    <a:srgbClr val="CC0000"/>
    <a:srgbClr val="FF9933"/>
    <a:srgbClr val="FFFF00"/>
    <a:srgbClr val="FFFFCC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>
        <p:scale>
          <a:sx n="66" d="100"/>
          <a:sy n="66" d="100"/>
        </p:scale>
        <p:origin x="-1506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8F5EC-5BBF-49E2-93D5-D628CF5AD3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64624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02FB19-2937-49FD-A185-1EE0A2AD81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04023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F520A-CBA4-41CE-9DC4-57AD28FD41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03157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836CC-CCB9-4509-A55E-721230836B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81525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E5D41-0934-4380-990D-00FA3D2735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919771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8222A-DE9C-4CF1-BA88-DA227A792A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25659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137D3-79FC-45D0-9B28-FD0B48B83B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3653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2D0BA-1DB4-4A66-B0A3-7A2773C174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154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4B357-E6B6-4AE8-BC2A-99ECC4329C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85732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5033C-7867-478F-8557-1A4EE45ADC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284392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26484-3068-49FA-8E8F-C35DD13E7F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9558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EA5A44-0FA8-4FF1-85F3-88A635C520F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Oval 7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8832850" y="6597650"/>
            <a:ext cx="304800" cy="304800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2" name="Freeform 8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7710488" y="6673850"/>
            <a:ext cx="360362" cy="179388"/>
          </a:xfrm>
          <a:custGeom>
            <a:avLst/>
            <a:gdLst>
              <a:gd name="T0" fmla="*/ 350 w 351"/>
              <a:gd name="T1" fmla="*/ 1 h 219"/>
              <a:gd name="T2" fmla="*/ 101 w 351"/>
              <a:gd name="T3" fmla="*/ 0 h 219"/>
              <a:gd name="T4" fmla="*/ 81 w 351"/>
              <a:gd name="T5" fmla="*/ 2 h 219"/>
              <a:gd name="T6" fmla="*/ 67 w 351"/>
              <a:gd name="T7" fmla="*/ 6 h 219"/>
              <a:gd name="T8" fmla="*/ 51 w 351"/>
              <a:gd name="T9" fmla="*/ 15 h 219"/>
              <a:gd name="T10" fmla="*/ 38 w 351"/>
              <a:gd name="T11" fmla="*/ 25 h 219"/>
              <a:gd name="T12" fmla="*/ 28 w 351"/>
              <a:gd name="T13" fmla="*/ 35 h 219"/>
              <a:gd name="T14" fmla="*/ 19 w 351"/>
              <a:gd name="T15" fmla="*/ 48 h 219"/>
              <a:gd name="T16" fmla="*/ 12 w 351"/>
              <a:gd name="T17" fmla="*/ 59 h 219"/>
              <a:gd name="T18" fmla="*/ 6 w 351"/>
              <a:gd name="T19" fmla="*/ 73 h 219"/>
              <a:gd name="T20" fmla="*/ 1 w 351"/>
              <a:gd name="T21" fmla="*/ 89 h 219"/>
              <a:gd name="T22" fmla="*/ 1 w 351"/>
              <a:gd name="T23" fmla="*/ 99 h 219"/>
              <a:gd name="T24" fmla="*/ 0 w 351"/>
              <a:gd name="T25" fmla="*/ 119 h 219"/>
              <a:gd name="T26" fmla="*/ 2 w 351"/>
              <a:gd name="T27" fmla="*/ 136 h 219"/>
              <a:gd name="T28" fmla="*/ 9 w 351"/>
              <a:gd name="T29" fmla="*/ 150 h 219"/>
              <a:gd name="T30" fmla="*/ 15 w 351"/>
              <a:gd name="T31" fmla="*/ 164 h 219"/>
              <a:gd name="T32" fmla="*/ 24 w 351"/>
              <a:gd name="T33" fmla="*/ 176 h 219"/>
              <a:gd name="T34" fmla="*/ 33 w 351"/>
              <a:gd name="T35" fmla="*/ 189 h 219"/>
              <a:gd name="T36" fmla="*/ 46 w 351"/>
              <a:gd name="T37" fmla="*/ 198 h 219"/>
              <a:gd name="T38" fmla="*/ 59 w 351"/>
              <a:gd name="T39" fmla="*/ 207 h 219"/>
              <a:gd name="T40" fmla="*/ 72 w 351"/>
              <a:gd name="T41" fmla="*/ 212 h 219"/>
              <a:gd name="T42" fmla="*/ 90 w 351"/>
              <a:gd name="T43" fmla="*/ 218 h 219"/>
              <a:gd name="T44" fmla="*/ 350 w 351"/>
              <a:gd name="T45" fmla="*/ 218 h 219"/>
              <a:gd name="T46" fmla="*/ 350 w 351"/>
              <a:gd name="T47" fmla="*/ 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8320088" y="6673850"/>
            <a:ext cx="360362" cy="179388"/>
          </a:xfrm>
          <a:custGeom>
            <a:avLst/>
            <a:gdLst>
              <a:gd name="T0" fmla="*/ 0 w 351"/>
              <a:gd name="T1" fmla="*/ 1 h 219"/>
              <a:gd name="T2" fmla="*/ 249 w 351"/>
              <a:gd name="T3" fmla="*/ 0 h 219"/>
              <a:gd name="T4" fmla="*/ 268 w 351"/>
              <a:gd name="T5" fmla="*/ 3 h 219"/>
              <a:gd name="T6" fmla="*/ 283 w 351"/>
              <a:gd name="T7" fmla="*/ 6 h 219"/>
              <a:gd name="T8" fmla="*/ 298 w 351"/>
              <a:gd name="T9" fmla="*/ 16 h 219"/>
              <a:gd name="T10" fmla="*/ 311 w 351"/>
              <a:gd name="T11" fmla="*/ 26 h 219"/>
              <a:gd name="T12" fmla="*/ 321 w 351"/>
              <a:gd name="T13" fmla="*/ 35 h 219"/>
              <a:gd name="T14" fmla="*/ 331 w 351"/>
              <a:gd name="T15" fmla="*/ 48 h 219"/>
              <a:gd name="T16" fmla="*/ 337 w 351"/>
              <a:gd name="T17" fmla="*/ 60 h 219"/>
              <a:gd name="T18" fmla="*/ 344 w 351"/>
              <a:gd name="T19" fmla="*/ 74 h 219"/>
              <a:gd name="T20" fmla="*/ 349 w 351"/>
              <a:gd name="T21" fmla="*/ 90 h 219"/>
              <a:gd name="T22" fmla="*/ 349 w 351"/>
              <a:gd name="T23" fmla="*/ 100 h 219"/>
              <a:gd name="T24" fmla="*/ 350 w 351"/>
              <a:gd name="T25" fmla="*/ 119 h 219"/>
              <a:gd name="T26" fmla="*/ 347 w 351"/>
              <a:gd name="T27" fmla="*/ 136 h 219"/>
              <a:gd name="T28" fmla="*/ 341 w 351"/>
              <a:gd name="T29" fmla="*/ 151 h 219"/>
              <a:gd name="T30" fmla="*/ 334 w 351"/>
              <a:gd name="T31" fmla="*/ 165 h 219"/>
              <a:gd name="T32" fmla="*/ 325 w 351"/>
              <a:gd name="T33" fmla="*/ 176 h 219"/>
              <a:gd name="T34" fmla="*/ 316 w 351"/>
              <a:gd name="T35" fmla="*/ 189 h 219"/>
              <a:gd name="T36" fmla="*/ 303 w 351"/>
              <a:gd name="T37" fmla="*/ 199 h 219"/>
              <a:gd name="T38" fmla="*/ 290 w 351"/>
              <a:gd name="T39" fmla="*/ 208 h 219"/>
              <a:gd name="T40" fmla="*/ 277 w 351"/>
              <a:gd name="T41" fmla="*/ 213 h 219"/>
              <a:gd name="T42" fmla="*/ 259 w 351"/>
              <a:gd name="T43" fmla="*/ 218 h 219"/>
              <a:gd name="T44" fmla="*/ 0 w 351"/>
              <a:gd name="T45" fmla="*/ 218 h 219"/>
              <a:gd name="T46" fmla="*/ 0 w 351"/>
              <a:gd name="T47" fmla="*/ 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8001000" y="-26988"/>
            <a:ext cx="1066800" cy="396876"/>
            <a:chOff x="5066" y="-17"/>
            <a:chExt cx="672" cy="250"/>
          </a:xfrm>
        </p:grpSpPr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>
              <a:off x="5066" y="39"/>
              <a:ext cx="672" cy="192"/>
            </a:xfrm>
            <a:prstGeom prst="plus">
              <a:avLst>
                <a:gd name="adj" fmla="val 25000"/>
              </a:avLst>
            </a:prstGeom>
            <a:solidFill>
              <a:srgbClr val="D3D3D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5085" y="-17"/>
              <a:ext cx="638" cy="25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CC3300"/>
                  </a:solidFill>
                </a:rPr>
                <a:t>第</a:t>
              </a:r>
              <a:r>
                <a:rPr lang="en-US" altLang="zh-CN" sz="2000">
                  <a:solidFill>
                    <a:srgbClr val="CC3300"/>
                  </a:solidFill>
                </a:rPr>
                <a:t>12 </a:t>
              </a:r>
              <a:r>
                <a:rPr lang="zh-CN" altLang="en-US" sz="2000">
                  <a:solidFill>
                    <a:srgbClr val="CC3300"/>
                  </a:solidFill>
                </a:rPr>
                <a:t>章</a:t>
              </a:r>
            </a:p>
          </p:txBody>
        </p:sp>
      </p:grpSp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1331913" y="6597650"/>
            <a:ext cx="6651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400" b="0" dirty="0" smtClean="0">
                <a:solidFill>
                  <a:srgbClr val="5A5A5A"/>
                </a:solidFill>
              </a:rPr>
              <a:t>南京航空航天大学计算机基础教学实验中心  制作（版权所有）</a:t>
            </a:r>
            <a:endParaRPr lang="zh-CN" altLang="en-US" sz="1400" b="0" dirty="0">
              <a:solidFill>
                <a:srgbClr val="5A5A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219200" y="609600"/>
            <a:ext cx="6934200" cy="521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CC0000"/>
                </a:solidFill>
              </a:rPr>
              <a:t>第 </a:t>
            </a:r>
            <a:r>
              <a:rPr lang="en-US" altLang="zh-CN" dirty="0">
                <a:solidFill>
                  <a:srgbClr val="CC0000"/>
                </a:solidFill>
              </a:rPr>
              <a:t>12 </a:t>
            </a:r>
            <a:r>
              <a:rPr lang="zh-CN" altLang="en-US" dirty="0">
                <a:solidFill>
                  <a:srgbClr val="CC0000"/>
                </a:solidFill>
              </a:rPr>
              <a:t>章  继承和派生</a:t>
            </a:r>
          </a:p>
          <a:p>
            <a:pPr algn="l">
              <a:lnSpc>
                <a:spcPct val="120000"/>
              </a:lnSpc>
            </a:pPr>
            <a:endParaRPr lang="zh-CN" altLang="en-US" dirty="0"/>
          </a:p>
          <a:p>
            <a:pPr algn="l">
              <a:lnSpc>
                <a:spcPct val="120000"/>
              </a:lnSpc>
            </a:pPr>
            <a:r>
              <a:rPr lang="en-US" altLang="zh-CN" dirty="0"/>
              <a:t>12.1  </a:t>
            </a:r>
            <a:r>
              <a:rPr lang="zh-CN" altLang="en-US" dirty="0"/>
              <a:t>继承的基本概念 </a:t>
            </a:r>
          </a:p>
          <a:p>
            <a:pPr algn="l">
              <a:lnSpc>
                <a:spcPct val="120000"/>
              </a:lnSpc>
            </a:pPr>
            <a:r>
              <a:rPr lang="en-US" altLang="zh-CN" dirty="0"/>
              <a:t>12.2  </a:t>
            </a:r>
            <a:r>
              <a:rPr lang="zh-CN" altLang="en-US" dirty="0"/>
              <a:t>单一继承 </a:t>
            </a:r>
          </a:p>
          <a:p>
            <a:pPr algn="l">
              <a:lnSpc>
                <a:spcPct val="120000"/>
              </a:lnSpc>
            </a:pPr>
            <a:r>
              <a:rPr lang="en-US" altLang="zh-CN" dirty="0"/>
              <a:t>12.3  </a:t>
            </a:r>
            <a:r>
              <a:rPr lang="zh-CN" altLang="en-US" dirty="0"/>
              <a:t>多重继承 </a:t>
            </a:r>
          </a:p>
          <a:p>
            <a:pPr algn="l">
              <a:lnSpc>
                <a:spcPct val="120000"/>
              </a:lnSpc>
            </a:pPr>
            <a:r>
              <a:rPr lang="en-US" altLang="zh-CN" dirty="0"/>
              <a:t>12.4  </a:t>
            </a:r>
            <a:r>
              <a:rPr lang="zh-CN" altLang="en-US" dirty="0"/>
              <a:t>基类成员的初始化 </a:t>
            </a:r>
          </a:p>
          <a:p>
            <a:pPr algn="l">
              <a:lnSpc>
                <a:spcPct val="120000"/>
              </a:lnSpc>
            </a:pPr>
            <a:r>
              <a:rPr lang="en-US" altLang="zh-CN" dirty="0"/>
              <a:t>12.5  </a:t>
            </a:r>
            <a:r>
              <a:rPr lang="zh-CN" altLang="en-US" dirty="0"/>
              <a:t>二义性和支配规则 </a:t>
            </a:r>
          </a:p>
          <a:p>
            <a:pPr algn="l">
              <a:lnSpc>
                <a:spcPct val="120000"/>
              </a:lnSpc>
            </a:pPr>
            <a:r>
              <a:rPr lang="en-US" altLang="zh-CN" dirty="0"/>
              <a:t>12.6  </a:t>
            </a:r>
            <a:r>
              <a:rPr lang="zh-CN" altLang="en-US" dirty="0"/>
              <a:t>虚基类 </a:t>
            </a:r>
          </a:p>
          <a:p>
            <a:pPr algn="l">
              <a:lnSpc>
                <a:spcPct val="120000"/>
              </a:lnSpc>
            </a:pPr>
            <a:r>
              <a:rPr lang="en-US" altLang="zh-CN" dirty="0"/>
              <a:t>12.7  </a:t>
            </a:r>
            <a:r>
              <a:rPr lang="zh-CN" altLang="en-US" dirty="0"/>
              <a:t>访问基类成员和访问对象成员的成员 </a:t>
            </a:r>
          </a:p>
          <a:p>
            <a:pPr algn="l">
              <a:lnSpc>
                <a:spcPct val="120000"/>
              </a:lnSpc>
            </a:pPr>
            <a:r>
              <a:rPr lang="en-US" altLang="zh-CN" dirty="0"/>
              <a:t>12.8  </a:t>
            </a:r>
            <a:r>
              <a:rPr lang="zh-CN" altLang="en-US" dirty="0"/>
              <a:t>赋值兼容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3500" y="147638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CC0000"/>
                </a:solidFill>
              </a:rPr>
              <a:t>12.3 </a:t>
            </a:r>
            <a:r>
              <a:rPr lang="zh-CN" altLang="en-US">
                <a:solidFill>
                  <a:srgbClr val="CC0000"/>
                </a:solidFill>
              </a:rPr>
              <a:t>多重继承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15900" y="695325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一般格式：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17500" y="1236663"/>
            <a:ext cx="6970713" cy="479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class &lt;</a:t>
            </a:r>
            <a:r>
              <a:rPr lang="zh-CN" altLang="en-US"/>
              <a:t>派生类名</a:t>
            </a:r>
            <a:r>
              <a:rPr lang="en-US" altLang="zh-CN"/>
              <a:t>&gt;: &lt;</a:t>
            </a:r>
            <a:r>
              <a:rPr lang="zh-CN" altLang="en-US"/>
              <a:t>继承方式</a:t>
            </a:r>
            <a:r>
              <a:rPr lang="en-US" altLang="zh-CN"/>
              <a:t>1&gt; &lt;</a:t>
            </a:r>
            <a:r>
              <a:rPr lang="zh-CN" altLang="en-US"/>
              <a:t>基类名</a:t>
            </a:r>
            <a:r>
              <a:rPr lang="en-US" altLang="zh-CN"/>
              <a:t>1&gt;, </a:t>
            </a:r>
          </a:p>
          <a:p>
            <a:pPr algn="l"/>
            <a:r>
              <a:rPr lang="en-US" altLang="zh-CN"/>
              <a:t>                                &lt;</a:t>
            </a:r>
            <a:r>
              <a:rPr lang="zh-CN" altLang="en-US"/>
              <a:t>继承方式</a:t>
            </a:r>
            <a:r>
              <a:rPr lang="en-US" altLang="zh-CN"/>
              <a:t>2&gt; &lt;</a:t>
            </a:r>
            <a:r>
              <a:rPr lang="zh-CN" altLang="en-US"/>
              <a:t>基类名</a:t>
            </a:r>
            <a:r>
              <a:rPr lang="en-US" altLang="zh-CN"/>
              <a:t>2&gt;,</a:t>
            </a:r>
          </a:p>
          <a:p>
            <a:pPr algn="l"/>
            <a:r>
              <a:rPr lang="en-US" altLang="zh-CN"/>
              <a:t>                                  …</a:t>
            </a:r>
          </a:p>
          <a:p>
            <a:pPr algn="l"/>
            <a:r>
              <a:rPr lang="en-US" altLang="zh-CN"/>
              <a:t>{                     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以下定义派生类新成员</a:t>
            </a:r>
          </a:p>
          <a:p>
            <a:pPr algn="l"/>
            <a:r>
              <a:rPr lang="zh-CN" altLang="en-US"/>
              <a:t>     </a:t>
            </a:r>
            <a:r>
              <a:rPr lang="en-US" altLang="zh-CN"/>
              <a:t>[private:  </a:t>
            </a:r>
            <a:r>
              <a:rPr lang="en-US" altLang="zh-CN">
                <a:solidFill>
                  <a:srgbClr val="008000"/>
                </a:solidFill>
              </a:rPr>
              <a:t>// </a:t>
            </a:r>
            <a:r>
              <a:rPr lang="zh-CN" altLang="en-US">
                <a:solidFill>
                  <a:srgbClr val="008000"/>
                </a:solidFill>
              </a:rPr>
              <a:t>私有成员说明</a:t>
            </a:r>
          </a:p>
          <a:p>
            <a:pPr algn="l"/>
            <a:r>
              <a:rPr lang="zh-CN" altLang="en-US"/>
              <a:t>      </a:t>
            </a:r>
            <a:r>
              <a:rPr lang="en-US" altLang="zh-CN"/>
              <a:t>... ]</a:t>
            </a:r>
          </a:p>
          <a:p>
            <a:pPr algn="l"/>
            <a:r>
              <a:rPr lang="en-US" altLang="zh-CN"/>
              <a:t>     [public:   </a:t>
            </a:r>
            <a:r>
              <a:rPr lang="en-US" altLang="zh-CN">
                <a:solidFill>
                  <a:srgbClr val="008000"/>
                </a:solidFill>
              </a:rPr>
              <a:t>// </a:t>
            </a:r>
            <a:r>
              <a:rPr lang="zh-CN" altLang="en-US">
                <a:solidFill>
                  <a:srgbClr val="008000"/>
                </a:solidFill>
              </a:rPr>
              <a:t>公有成员说明</a:t>
            </a:r>
          </a:p>
          <a:p>
            <a:pPr algn="l"/>
            <a:r>
              <a:rPr lang="zh-CN" altLang="en-US"/>
              <a:t>      </a:t>
            </a:r>
            <a:r>
              <a:rPr lang="en-US" altLang="zh-CN"/>
              <a:t>... ]</a:t>
            </a:r>
          </a:p>
          <a:p>
            <a:pPr algn="l"/>
            <a:r>
              <a:rPr lang="en-US" altLang="zh-CN"/>
              <a:t>     [protected: </a:t>
            </a:r>
            <a:r>
              <a:rPr lang="en-US" altLang="zh-CN">
                <a:solidFill>
                  <a:srgbClr val="008000"/>
                </a:solidFill>
              </a:rPr>
              <a:t>// </a:t>
            </a:r>
            <a:r>
              <a:rPr lang="zh-CN" altLang="en-US">
                <a:solidFill>
                  <a:srgbClr val="008000"/>
                </a:solidFill>
              </a:rPr>
              <a:t>保护成员说明</a:t>
            </a:r>
          </a:p>
          <a:p>
            <a:pPr algn="l"/>
            <a:r>
              <a:rPr lang="zh-CN" altLang="en-US"/>
              <a:t>      </a:t>
            </a:r>
            <a:r>
              <a:rPr lang="en-US" altLang="zh-CN"/>
              <a:t>... ]</a:t>
            </a:r>
          </a:p>
          <a:p>
            <a:pPr algn="l"/>
            <a:r>
              <a:rPr lang="en-US" altLang="zh-CN"/>
              <a:t>} ;</a:t>
            </a:r>
          </a:p>
        </p:txBody>
      </p:sp>
      <p:grpSp>
        <p:nvGrpSpPr>
          <p:cNvPr id="50187" name="Group 11"/>
          <p:cNvGrpSpPr>
            <a:grpSpLocks/>
          </p:cNvGrpSpPr>
          <p:nvPr/>
        </p:nvGrpSpPr>
        <p:grpSpPr bwMode="auto">
          <a:xfrm>
            <a:off x="2667000" y="0"/>
            <a:ext cx="4724400" cy="2590800"/>
            <a:chOff x="1680" y="0"/>
            <a:chExt cx="2976" cy="1632"/>
          </a:xfrm>
        </p:grpSpPr>
        <p:sp>
          <p:nvSpPr>
            <p:cNvPr id="50182" name="AutoShape 6"/>
            <p:cNvSpPr>
              <a:spLocks noChangeArrowheads="1"/>
            </p:cNvSpPr>
            <p:nvPr/>
          </p:nvSpPr>
          <p:spPr bwMode="auto">
            <a:xfrm>
              <a:off x="1680" y="0"/>
              <a:ext cx="2976" cy="624"/>
            </a:xfrm>
            <a:prstGeom prst="cloudCallout">
              <a:avLst>
                <a:gd name="adj1" fmla="val 21102"/>
                <a:gd name="adj2" fmla="val 78528"/>
              </a:avLst>
            </a:prstGeom>
            <a:solidFill>
              <a:srgbClr val="FFFFD9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en-US" sz="2400"/>
                <a:t>多个基类派生一个类</a:t>
              </a:r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 flipV="1">
              <a:off x="2208" y="1632"/>
              <a:ext cx="2400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77" name="Group 1045"/>
          <p:cNvGrpSpPr>
            <a:grpSpLocks/>
          </p:cNvGrpSpPr>
          <p:nvPr/>
        </p:nvGrpSpPr>
        <p:grpSpPr bwMode="auto">
          <a:xfrm>
            <a:off x="1206500" y="1690688"/>
            <a:ext cx="5727700" cy="1905000"/>
            <a:chOff x="480" y="1056"/>
            <a:chExt cx="3608" cy="1200"/>
          </a:xfrm>
        </p:grpSpPr>
        <p:sp>
          <p:nvSpPr>
            <p:cNvPr id="70668" name="Text Box 1036"/>
            <p:cNvSpPr txBox="1">
              <a:spLocks noChangeArrowheads="1"/>
            </p:cNvSpPr>
            <p:nvPr/>
          </p:nvSpPr>
          <p:spPr bwMode="auto">
            <a:xfrm>
              <a:off x="3072" y="1477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多重继承</a:t>
              </a:r>
              <a:endParaRPr lang="zh-CN" altLang="en-US"/>
            </a:p>
          </p:txBody>
        </p:sp>
        <p:sp>
          <p:nvSpPr>
            <p:cNvPr id="70671" name="Text Box 1039"/>
            <p:cNvSpPr txBox="1">
              <a:spLocks noChangeArrowheads="1"/>
            </p:cNvSpPr>
            <p:nvPr/>
          </p:nvSpPr>
          <p:spPr bwMode="auto">
            <a:xfrm>
              <a:off x="768" y="1920"/>
              <a:ext cx="986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Circle </a:t>
              </a:r>
              <a:r>
                <a:rPr lang="zh-CN" altLang="en-US"/>
                <a:t>类</a:t>
              </a:r>
            </a:p>
          </p:txBody>
        </p:sp>
        <p:sp>
          <p:nvSpPr>
            <p:cNvPr id="70672" name="Text Box 1040"/>
            <p:cNvSpPr txBox="1">
              <a:spLocks noChangeArrowheads="1"/>
            </p:cNvSpPr>
            <p:nvPr/>
          </p:nvSpPr>
          <p:spPr bwMode="auto">
            <a:xfrm>
              <a:off x="480" y="1056"/>
              <a:ext cx="91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Point</a:t>
              </a:r>
              <a:r>
                <a:rPr lang="zh-CN" altLang="en-US"/>
                <a:t>类 </a:t>
              </a:r>
            </a:p>
          </p:txBody>
        </p:sp>
        <p:sp>
          <p:nvSpPr>
            <p:cNvPr id="70673" name="Line 1041"/>
            <p:cNvSpPr>
              <a:spLocks noChangeShapeType="1"/>
            </p:cNvSpPr>
            <p:nvPr/>
          </p:nvSpPr>
          <p:spPr bwMode="auto">
            <a:xfrm flipH="1" flipV="1">
              <a:off x="816" y="1378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Text Box 1042"/>
            <p:cNvSpPr txBox="1">
              <a:spLocks noChangeArrowheads="1"/>
            </p:cNvSpPr>
            <p:nvPr/>
          </p:nvSpPr>
          <p:spPr bwMode="auto">
            <a:xfrm>
              <a:off x="1536" y="1067"/>
              <a:ext cx="102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Radius</a:t>
              </a:r>
              <a:r>
                <a:rPr lang="zh-CN" altLang="en-US"/>
                <a:t>类</a:t>
              </a:r>
            </a:p>
          </p:txBody>
        </p:sp>
        <p:sp>
          <p:nvSpPr>
            <p:cNvPr id="70675" name="Line 1043"/>
            <p:cNvSpPr>
              <a:spLocks noChangeShapeType="1"/>
            </p:cNvSpPr>
            <p:nvPr/>
          </p:nvSpPr>
          <p:spPr bwMode="auto">
            <a:xfrm flipV="1">
              <a:off x="1584" y="1378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6" name="Text Box 1044"/>
            <p:cNvSpPr txBox="1">
              <a:spLocks noChangeArrowheads="1"/>
            </p:cNvSpPr>
            <p:nvPr/>
          </p:nvSpPr>
          <p:spPr bwMode="auto">
            <a:xfrm>
              <a:off x="1920" y="1929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>
                  <a:solidFill>
                    <a:schemeClr val="accent2"/>
                  </a:solidFill>
                </a:rPr>
                <a:t>组合</a:t>
              </a:r>
              <a:endParaRPr lang="zh-CN" altLang="en-US"/>
            </a:p>
          </p:txBody>
        </p:sp>
      </p:grpSp>
      <p:sp>
        <p:nvSpPr>
          <p:cNvPr id="70678" name="Text Box 1046"/>
          <p:cNvSpPr txBox="1">
            <a:spLocks noChangeArrowheads="1"/>
          </p:cNvSpPr>
          <p:nvPr/>
        </p:nvSpPr>
        <p:spPr bwMode="auto">
          <a:xfrm>
            <a:off x="2057400" y="4510088"/>
            <a:ext cx="4110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>
                <a:solidFill>
                  <a:srgbClr val="CC0000"/>
                </a:solidFill>
              </a:rPr>
              <a:t>再次说明保护成员的优点</a:t>
            </a:r>
          </a:p>
        </p:txBody>
      </p:sp>
      <p:sp>
        <p:nvSpPr>
          <p:cNvPr id="70679" name="Rectangle 1047"/>
          <p:cNvSpPr>
            <a:spLocks noChangeArrowheads="1"/>
          </p:cNvSpPr>
          <p:nvPr/>
        </p:nvSpPr>
        <p:spPr bwMode="auto">
          <a:xfrm>
            <a:off x="304800" y="395288"/>
            <a:ext cx="73635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 eaLnBrk="0" hangingPunct="0"/>
            <a:r>
              <a:rPr lang="en-US" altLang="zh-CN" dirty="0">
                <a:solidFill>
                  <a:srgbClr val="CC0000"/>
                </a:solidFill>
              </a:rPr>
              <a:t>[</a:t>
            </a:r>
            <a:r>
              <a:rPr lang="zh-CN" altLang="en-US" dirty="0">
                <a:solidFill>
                  <a:srgbClr val="CC0000"/>
                </a:solidFill>
              </a:rPr>
              <a:t>例</a:t>
            </a:r>
            <a:r>
              <a:rPr lang="en-US" altLang="zh-CN" dirty="0">
                <a:solidFill>
                  <a:srgbClr val="CC0000"/>
                </a:solidFill>
              </a:rPr>
              <a:t>12.2] </a:t>
            </a:r>
            <a:r>
              <a:rPr lang="zh-CN" altLang="en-US" dirty="0"/>
              <a:t>见 “第</a:t>
            </a:r>
            <a:r>
              <a:rPr lang="en-US" altLang="zh-CN" dirty="0"/>
              <a:t>12</a:t>
            </a:r>
            <a:r>
              <a:rPr lang="zh-CN" altLang="en-US" dirty="0"/>
              <a:t>章 继承和派生</a:t>
            </a:r>
            <a:r>
              <a:rPr lang="en-US" altLang="zh-CN" dirty="0"/>
              <a:t>(</a:t>
            </a:r>
            <a:r>
              <a:rPr lang="zh-CN" altLang="en-US" dirty="0"/>
              <a:t>例子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docx</a:t>
            </a:r>
            <a:r>
              <a:rPr lang="en-US" altLang="zh-CN" dirty="0" smtClean="0"/>
              <a:t>”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228600" y="1143000"/>
            <a:ext cx="8610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/>
              <a:t>注意例</a:t>
            </a:r>
            <a:r>
              <a:rPr lang="en-US" altLang="zh-CN"/>
              <a:t>12.2</a:t>
            </a:r>
            <a:r>
              <a:rPr lang="zh-CN" altLang="en-US"/>
              <a:t>的</a:t>
            </a:r>
            <a:r>
              <a:rPr lang="en-US" altLang="zh-CN"/>
              <a:t>D</a:t>
            </a:r>
            <a:r>
              <a:rPr lang="zh-CN" altLang="en-US"/>
              <a:t>行，</a:t>
            </a:r>
          </a:p>
          <a:p>
            <a:pPr algn="l">
              <a:spcBef>
                <a:spcPct val="20000"/>
              </a:spcBef>
            </a:pPr>
            <a:r>
              <a:rPr lang="zh-CN" altLang="en-US"/>
              <a:t>若一个类是由多个基类派生出来的，</a:t>
            </a:r>
          </a:p>
          <a:p>
            <a:pPr algn="l">
              <a:spcBef>
                <a:spcPct val="20000"/>
              </a:spcBef>
            </a:pPr>
            <a:r>
              <a:rPr lang="zh-CN" altLang="en-US"/>
              <a:t>则在定义派生类构造函数时，</a:t>
            </a:r>
          </a:p>
          <a:p>
            <a:pPr algn="l">
              <a:spcBef>
                <a:spcPct val="20000"/>
              </a:spcBef>
            </a:pPr>
            <a:r>
              <a:rPr lang="zh-CN" altLang="en-US"/>
              <a:t>应调用基类的构造函数，以初始化基类成员。 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76200" y="12065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CC0000"/>
                </a:solidFill>
              </a:rPr>
              <a:t>12.4 </a:t>
            </a:r>
            <a:r>
              <a:rPr lang="zh-CN" altLang="en-US">
                <a:solidFill>
                  <a:srgbClr val="CC0000"/>
                </a:solidFill>
              </a:rPr>
              <a:t>基类成员的初始化</a:t>
            </a:r>
          </a:p>
          <a:p>
            <a:pPr algn="l"/>
            <a:r>
              <a:rPr lang="en-US" altLang="zh-CN">
                <a:solidFill>
                  <a:srgbClr val="CC0000"/>
                </a:solidFill>
              </a:rPr>
              <a:t>12.4.1  </a:t>
            </a:r>
            <a:r>
              <a:rPr lang="zh-CN" altLang="en-US">
                <a:solidFill>
                  <a:srgbClr val="CC0000"/>
                </a:solidFill>
              </a:rPr>
              <a:t>基类的构造函数和析构函数的调用顺序 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250825" y="3429000"/>
            <a:ext cx="482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CC0000"/>
                </a:solidFill>
              </a:rPr>
              <a:t>派生类构造函数的一般格式：</a:t>
            </a:r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323850" y="3984625"/>
            <a:ext cx="7275513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ClassName :: ClassName(args) : Base1(arg1) , </a:t>
            </a:r>
          </a:p>
          <a:p>
            <a:pPr algn="l"/>
            <a:r>
              <a:rPr lang="en-US" altLang="zh-CN"/>
              <a:t>                                                        Base2(arg2) ,</a:t>
            </a:r>
          </a:p>
          <a:p>
            <a:pPr algn="l"/>
            <a:r>
              <a:rPr lang="en-US" altLang="zh-CN"/>
              <a:t>                                                         ......</a:t>
            </a:r>
          </a:p>
          <a:p>
            <a:pPr algn="l"/>
            <a:r>
              <a:rPr lang="en-US" altLang="zh-CN"/>
              <a:t>                                                        Basen(argn)</a:t>
            </a:r>
          </a:p>
          <a:p>
            <a:pPr algn="l"/>
            <a:r>
              <a:rPr lang="en-US" altLang="zh-CN"/>
              <a:t>{ &lt;</a:t>
            </a:r>
            <a:r>
              <a:rPr lang="zh-CN" altLang="en-US"/>
              <a:t>派生类自身的构造函数体</a:t>
            </a:r>
            <a:r>
              <a:rPr lang="en-US" altLang="zh-CN"/>
              <a:t>&gt;  } 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4" grpId="0" autoUpdateAnimBg="0"/>
      <p:bldP spid="81942" grpId="0" autoUpdateAnimBg="0"/>
      <p:bldP spid="8194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28600" y="479425"/>
            <a:ext cx="868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CC0000"/>
                </a:solidFill>
              </a:rPr>
              <a:t>其中</a:t>
            </a:r>
            <a:r>
              <a:rPr lang="en-US" altLang="zh-CN"/>
              <a:t>ClassName</a:t>
            </a:r>
            <a:r>
              <a:rPr lang="zh-CN" altLang="en-US"/>
              <a:t>是派生类名，</a:t>
            </a:r>
            <a:r>
              <a:rPr lang="en-US" altLang="zh-CN"/>
              <a:t>Base1</a:t>
            </a:r>
            <a:r>
              <a:rPr lang="zh-CN" altLang="en-US"/>
              <a:t>、</a:t>
            </a:r>
            <a:r>
              <a:rPr lang="en-US" altLang="zh-CN"/>
              <a:t>Base2</a:t>
            </a:r>
            <a:r>
              <a:rPr lang="zh-CN" altLang="en-US"/>
              <a:t>、</a:t>
            </a:r>
            <a:r>
              <a:rPr lang="en-US" altLang="zh-CN"/>
              <a:t>...Basen</a:t>
            </a:r>
            <a:r>
              <a:rPr lang="zh-CN" altLang="en-US"/>
              <a:t>为基类的类名。</a:t>
            </a:r>
            <a:r>
              <a:rPr lang="en-US" altLang="zh-CN"/>
              <a:t>args</a:t>
            </a:r>
            <a:r>
              <a:rPr lang="zh-CN" altLang="en-US"/>
              <a:t>是派生类自身的构造函数的形参列表，</a:t>
            </a:r>
            <a:r>
              <a:rPr lang="en-US" altLang="zh-CN"/>
              <a:t>arg1</a:t>
            </a:r>
            <a:r>
              <a:rPr lang="zh-CN" altLang="en-US"/>
              <a:t>、</a:t>
            </a:r>
            <a:r>
              <a:rPr lang="en-US" altLang="zh-CN"/>
              <a:t>arg2</a:t>
            </a:r>
            <a:r>
              <a:rPr lang="zh-CN" altLang="en-US"/>
              <a:t>、</a:t>
            </a:r>
            <a:r>
              <a:rPr lang="en-US" altLang="zh-CN"/>
              <a:t>...argn</a:t>
            </a:r>
            <a:r>
              <a:rPr lang="zh-CN" altLang="en-US"/>
              <a:t>是调用基类构造函数的实参列表。 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28600" y="4006850"/>
            <a:ext cx="891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CC0000"/>
                </a:solidFill>
              </a:rPr>
              <a:t>析构函数的调用顺序为：（相反）</a:t>
            </a:r>
          </a:p>
          <a:p>
            <a:pPr algn="l"/>
            <a:r>
              <a:rPr lang="zh-CN" altLang="en-US"/>
              <a:t>先执行派生类自身的析构函数体、然后按 </a:t>
            </a:r>
          </a:p>
          <a:p>
            <a:pPr algn="l"/>
            <a:r>
              <a:rPr lang="zh-CN" altLang="en-US"/>
              <a:t>   ～ </a:t>
            </a:r>
            <a:r>
              <a:rPr lang="en-US" altLang="zh-CN"/>
              <a:t>Basen( ) </a:t>
            </a:r>
            <a:r>
              <a:rPr lang="zh-CN" altLang="en-US"/>
              <a:t>、</a:t>
            </a:r>
            <a:r>
              <a:rPr lang="en-US" altLang="zh-CN"/>
              <a:t>...…</a:t>
            </a:r>
            <a:r>
              <a:rPr lang="zh-CN" altLang="en-US"/>
              <a:t>～</a:t>
            </a:r>
            <a:r>
              <a:rPr lang="en-US" altLang="zh-CN"/>
              <a:t>Base2( ) </a:t>
            </a:r>
            <a:r>
              <a:rPr lang="zh-CN" altLang="en-US"/>
              <a:t>、～</a:t>
            </a:r>
            <a:r>
              <a:rPr lang="en-US" altLang="zh-CN"/>
              <a:t>Base1( )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304800" y="5791200"/>
            <a:ext cx="815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rgbClr val="CC0000"/>
                </a:solidFill>
              </a:rPr>
              <a:t>[</a:t>
            </a:r>
            <a:r>
              <a:rPr lang="zh-CN" altLang="en-US" dirty="0">
                <a:solidFill>
                  <a:srgbClr val="CC0000"/>
                </a:solidFill>
              </a:rPr>
              <a:t>例</a:t>
            </a:r>
            <a:r>
              <a:rPr lang="en-US" altLang="zh-CN" dirty="0">
                <a:solidFill>
                  <a:srgbClr val="CC0000"/>
                </a:solidFill>
              </a:rPr>
              <a:t>12.3] </a:t>
            </a:r>
            <a:r>
              <a:rPr lang="zh-CN" altLang="en-US" dirty="0"/>
              <a:t>见 “第</a:t>
            </a:r>
            <a:r>
              <a:rPr lang="en-US" altLang="zh-CN" dirty="0"/>
              <a:t>12</a:t>
            </a:r>
            <a:r>
              <a:rPr lang="zh-CN" altLang="en-US" dirty="0"/>
              <a:t>章 继承和派生</a:t>
            </a:r>
            <a:r>
              <a:rPr lang="en-US" altLang="zh-CN" dirty="0"/>
              <a:t>(</a:t>
            </a:r>
            <a:r>
              <a:rPr lang="zh-CN" altLang="en-US" dirty="0"/>
              <a:t>例子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docx</a:t>
            </a:r>
            <a:r>
              <a:rPr lang="en-US" altLang="zh-CN" dirty="0" smtClean="0"/>
              <a:t>”</a:t>
            </a:r>
            <a:endParaRPr lang="en-US" altLang="zh-CN" dirty="0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315913" y="2286000"/>
            <a:ext cx="829468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CC0000"/>
                </a:solidFill>
              </a:rPr>
              <a:t>构造函数的调用顺序为：</a:t>
            </a:r>
            <a:endParaRPr lang="zh-CN" altLang="en-US"/>
          </a:p>
          <a:p>
            <a:pPr algn="l"/>
            <a:r>
              <a:rPr lang="zh-CN" altLang="en-US"/>
              <a:t>    </a:t>
            </a:r>
            <a:r>
              <a:rPr lang="en-US" altLang="zh-CN"/>
              <a:t>Base1( )</a:t>
            </a:r>
            <a:r>
              <a:rPr lang="zh-CN" altLang="en-US"/>
              <a:t>、 </a:t>
            </a:r>
            <a:r>
              <a:rPr lang="en-US" altLang="zh-CN"/>
              <a:t>Base2( )</a:t>
            </a:r>
            <a:r>
              <a:rPr lang="zh-CN" altLang="en-US"/>
              <a:t>、</a:t>
            </a:r>
            <a:r>
              <a:rPr lang="en-US" altLang="zh-CN"/>
              <a:t>...... Basen( )</a:t>
            </a:r>
            <a:r>
              <a:rPr lang="zh-CN" altLang="en-US"/>
              <a:t>、</a:t>
            </a:r>
          </a:p>
          <a:p>
            <a:pPr algn="l"/>
            <a:r>
              <a:rPr lang="zh-CN" altLang="en-US"/>
              <a:t>最后执行</a:t>
            </a:r>
            <a:r>
              <a:rPr lang="en-US" altLang="zh-CN"/>
              <a:t>&lt;</a:t>
            </a:r>
            <a:r>
              <a:rPr lang="zh-CN" altLang="en-US"/>
              <a:t>派生类自身的构造函数体</a:t>
            </a:r>
            <a:r>
              <a:rPr lang="en-US" altLang="zh-CN"/>
              <a:t>&gt;</a:t>
            </a:r>
            <a:r>
              <a:rPr lang="zh-CN" altLang="en-US"/>
              <a:t>。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utoUpdateAnimBg="0"/>
      <p:bldP spid="51206" grpId="0" autoUpdateAnimBg="0"/>
      <p:bldP spid="51207" grpId="0" autoUpdateAnimBg="0"/>
      <p:bldP spid="5120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28600" y="87313"/>
            <a:ext cx="8382000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CC0000"/>
                </a:solidFill>
              </a:rPr>
              <a:t>在例</a:t>
            </a:r>
            <a:r>
              <a:rPr lang="en-US" altLang="zh-CN">
                <a:solidFill>
                  <a:srgbClr val="CC0000"/>
                </a:solidFill>
              </a:rPr>
              <a:t>12.3</a:t>
            </a:r>
            <a:r>
              <a:rPr lang="zh-CN" altLang="en-US">
                <a:solidFill>
                  <a:srgbClr val="CC0000"/>
                </a:solidFill>
              </a:rPr>
              <a:t>中：</a:t>
            </a:r>
          </a:p>
          <a:p>
            <a:pPr algn="l">
              <a:lnSpc>
                <a:spcPct val="120000"/>
              </a:lnSpc>
            </a:pPr>
            <a:r>
              <a:rPr lang="zh-CN" altLang="en-US"/>
              <a:t>调用基类的构造函数的顺序并不是</a:t>
            </a:r>
            <a:r>
              <a:rPr lang="en-US" altLang="zh-CN"/>
              <a:t>B</a:t>
            </a:r>
            <a:r>
              <a:rPr lang="zh-CN" altLang="en-US"/>
              <a:t>行的书写顺序决定的，而是</a:t>
            </a:r>
            <a:r>
              <a:rPr lang="en-US" altLang="zh-CN"/>
              <a:t>A</a:t>
            </a:r>
            <a:r>
              <a:rPr lang="zh-CN" altLang="en-US"/>
              <a:t>行定义派生类时的派生顺序决定的，即使将</a:t>
            </a:r>
            <a:r>
              <a:rPr lang="en-US" altLang="zh-CN"/>
              <a:t>B</a:t>
            </a:r>
            <a:r>
              <a:rPr lang="zh-CN" altLang="en-US"/>
              <a:t>行改写成</a:t>
            </a:r>
            <a:r>
              <a:rPr lang="en-US" altLang="zh-CN"/>
              <a:t>Derived(int x, int y, int z) : Base2(y), Base1(x)</a:t>
            </a:r>
            <a:r>
              <a:rPr lang="zh-CN" altLang="en-US"/>
              <a:t>，程序的运行结果依然不变。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228600" y="87313"/>
            <a:ext cx="8382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CC0000"/>
                </a:solidFill>
              </a:rPr>
              <a:t>12.4.2  </a:t>
            </a:r>
            <a:r>
              <a:rPr lang="zh-CN" altLang="en-US">
                <a:solidFill>
                  <a:srgbClr val="CC0000"/>
                </a:solidFill>
              </a:rPr>
              <a:t>对象成员构造函数和析构函数的调用顺序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609600" y="3579813"/>
            <a:ext cx="785083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CC0000"/>
                </a:solidFill>
              </a:rPr>
              <a:t>[</a:t>
            </a:r>
            <a:r>
              <a:rPr lang="zh-CN" altLang="en-US" dirty="0">
                <a:solidFill>
                  <a:srgbClr val="CC0000"/>
                </a:solidFill>
              </a:rPr>
              <a:t>例</a:t>
            </a:r>
            <a:r>
              <a:rPr lang="en-US" altLang="zh-CN" dirty="0">
                <a:solidFill>
                  <a:srgbClr val="CC0000"/>
                </a:solidFill>
              </a:rPr>
              <a:t>12.4] </a:t>
            </a:r>
            <a:r>
              <a:rPr lang="zh-CN" altLang="en-US" dirty="0"/>
              <a:t>见 “第</a:t>
            </a:r>
            <a:r>
              <a:rPr lang="en-US" altLang="zh-CN" dirty="0"/>
              <a:t>12</a:t>
            </a:r>
            <a:r>
              <a:rPr lang="zh-CN" altLang="en-US" dirty="0"/>
              <a:t>章 继承和派生</a:t>
            </a:r>
            <a:r>
              <a:rPr lang="en-US" altLang="zh-CN" dirty="0"/>
              <a:t>(</a:t>
            </a:r>
            <a:r>
              <a:rPr lang="zh-CN" altLang="en-US" dirty="0"/>
              <a:t>例子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docx</a:t>
            </a:r>
            <a:r>
              <a:rPr lang="en-US" altLang="zh-CN" dirty="0" smtClean="0"/>
              <a:t>”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或见下一页简化例子：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8399463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/>
              <a:t>若</a:t>
            </a:r>
            <a:r>
              <a:rPr lang="zh-CN" altLang="en-US">
                <a:solidFill>
                  <a:srgbClr val="CC0000"/>
                </a:solidFill>
              </a:rPr>
              <a:t>派生类中包含对象成员</a:t>
            </a:r>
            <a:r>
              <a:rPr lang="zh-CN" altLang="en-US"/>
              <a:t>，则在派生类的构造函数的</a:t>
            </a:r>
          </a:p>
          <a:p>
            <a:pPr algn="l">
              <a:lnSpc>
                <a:spcPct val="120000"/>
              </a:lnSpc>
            </a:pPr>
            <a:r>
              <a:rPr lang="zh-CN" altLang="en-US"/>
              <a:t>初始化成员列表中：</a:t>
            </a:r>
          </a:p>
          <a:p>
            <a:pPr algn="l">
              <a:lnSpc>
                <a:spcPct val="120000"/>
              </a:lnSpc>
              <a:buClr>
                <a:srgbClr val="FF99FF"/>
              </a:buClr>
              <a:buFont typeface="Symbol" pitchFamily="18" charset="2"/>
              <a:buChar char="©"/>
            </a:pPr>
            <a:r>
              <a:rPr lang="zh-CN" altLang="en-US"/>
              <a:t>不仅要列举基类的构造函数，</a:t>
            </a:r>
          </a:p>
          <a:p>
            <a:pPr algn="l">
              <a:lnSpc>
                <a:spcPct val="120000"/>
              </a:lnSpc>
              <a:buClr>
                <a:srgbClr val="FF99FF"/>
              </a:buClr>
              <a:buFont typeface="Symbol" pitchFamily="18" charset="2"/>
              <a:buChar char="©"/>
            </a:pPr>
            <a:r>
              <a:rPr lang="zh-CN" altLang="en-US"/>
              <a:t>而且要列举对象成员的构造函数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88900"/>
            <a:ext cx="4165600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class  Base1</a:t>
            </a:r>
          </a:p>
          <a:p>
            <a:pPr algn="l"/>
            <a:r>
              <a:rPr lang="en-US" altLang="zh-CN"/>
              <a:t>{    int  data1;</a:t>
            </a:r>
          </a:p>
          <a:p>
            <a:pPr algn="l"/>
            <a:r>
              <a:rPr lang="en-US" altLang="zh-CN"/>
              <a:t>public:</a:t>
            </a:r>
          </a:p>
          <a:p>
            <a:pPr algn="l"/>
            <a:r>
              <a:rPr lang="en-US" altLang="zh-CN"/>
              <a:t>      Base1(int a){data1=a;}</a:t>
            </a:r>
          </a:p>
          <a:p>
            <a:pPr algn="l"/>
            <a:r>
              <a:rPr lang="en-US" altLang="zh-CN"/>
              <a:t>          ......</a:t>
            </a:r>
          </a:p>
          <a:p>
            <a:pPr algn="l"/>
            <a:r>
              <a:rPr lang="en-US" altLang="zh-CN"/>
              <a:t>};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0" y="76200"/>
            <a:ext cx="4165600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class  Base2</a:t>
            </a:r>
          </a:p>
          <a:p>
            <a:pPr algn="l"/>
            <a:r>
              <a:rPr lang="en-US" altLang="zh-CN"/>
              <a:t>{    int  data2;</a:t>
            </a:r>
          </a:p>
          <a:p>
            <a:pPr algn="l"/>
            <a:r>
              <a:rPr lang="en-US" altLang="zh-CN"/>
              <a:t>  public:</a:t>
            </a:r>
          </a:p>
          <a:p>
            <a:pPr algn="l"/>
            <a:r>
              <a:rPr lang="en-US" altLang="zh-CN"/>
              <a:t>      Base2(int a){data2=a;}</a:t>
            </a:r>
          </a:p>
          <a:p>
            <a:pPr algn="l"/>
            <a:r>
              <a:rPr lang="en-US" altLang="zh-CN"/>
              <a:t>          ......</a:t>
            </a:r>
          </a:p>
          <a:p>
            <a:pPr algn="l"/>
            <a:r>
              <a:rPr lang="en-US" altLang="zh-CN"/>
              <a:t> };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28600" y="2895600"/>
            <a:ext cx="8878888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class  Derived: </a:t>
            </a:r>
            <a:r>
              <a:rPr lang="en-US" altLang="zh-CN">
                <a:solidFill>
                  <a:schemeClr val="accent2"/>
                </a:solidFill>
              </a:rPr>
              <a:t>public  Base1, public  Base2</a:t>
            </a:r>
            <a:r>
              <a:rPr lang="en-US" altLang="zh-CN"/>
              <a:t> </a:t>
            </a:r>
            <a:r>
              <a:rPr lang="en-US" altLang="zh-CN" sz="2400">
                <a:solidFill>
                  <a:srgbClr val="FF0000"/>
                </a:solidFill>
              </a:rPr>
              <a:t>//</a:t>
            </a:r>
            <a:r>
              <a:rPr lang="zh-CN" altLang="zh-CN" sz="2400">
                <a:solidFill>
                  <a:srgbClr val="FF0000"/>
                </a:solidFill>
              </a:rPr>
              <a:t>公有继承</a:t>
            </a:r>
            <a:r>
              <a:rPr lang="zh-CN" altLang="en-US" sz="2400">
                <a:solidFill>
                  <a:srgbClr val="FF0000"/>
                </a:solidFill>
              </a:rPr>
              <a:t>基类</a:t>
            </a:r>
            <a:endParaRPr lang="zh-CN" altLang="zh-CN" sz="2400">
              <a:solidFill>
                <a:srgbClr val="FF0000"/>
              </a:solidFill>
            </a:endParaRPr>
          </a:p>
          <a:p>
            <a:pPr algn="l"/>
            <a:r>
              <a:rPr lang="zh-CN" altLang="zh-CN" sz="2400">
                <a:solidFill>
                  <a:srgbClr val="FF0000"/>
                </a:solidFill>
              </a:rPr>
              <a:t> </a:t>
            </a:r>
            <a:r>
              <a:rPr lang="en-US" altLang="zh-CN"/>
              <a:t>{</a:t>
            </a:r>
            <a:r>
              <a:rPr lang="zh-CN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        </a:t>
            </a:r>
            <a:r>
              <a:rPr lang="en-US" altLang="zh-CN"/>
              <a:t>int  d;</a:t>
            </a:r>
          </a:p>
          <a:p>
            <a:pPr algn="l"/>
            <a:r>
              <a:rPr lang="en-US" altLang="zh-CN"/>
              <a:t>          Base1   b1, b2; </a:t>
            </a:r>
            <a:r>
              <a:rPr lang="en-US" altLang="zh-CN" sz="2400">
                <a:solidFill>
                  <a:srgbClr val="FF0000"/>
                </a:solidFill>
              </a:rPr>
              <a:t>//</a:t>
            </a:r>
            <a:r>
              <a:rPr lang="zh-CN" altLang="zh-CN" sz="2400">
                <a:solidFill>
                  <a:srgbClr val="FF0000"/>
                </a:solidFill>
              </a:rPr>
              <a:t>对象成员</a:t>
            </a:r>
          </a:p>
          <a:p>
            <a:pPr algn="l"/>
            <a:r>
              <a:rPr lang="en-US" altLang="zh-CN"/>
              <a:t>public:</a:t>
            </a:r>
          </a:p>
          <a:p>
            <a:pPr algn="l"/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Derived(int a, int b):</a:t>
            </a:r>
            <a:r>
              <a:rPr lang="en-US" altLang="zh-CN">
                <a:solidFill>
                  <a:schemeClr val="accent2"/>
                </a:solidFill>
              </a:rPr>
              <a:t>Base1(a), Base2(20)</a:t>
            </a:r>
            <a:r>
              <a:rPr lang="en-US" altLang="zh-CN">
                <a:solidFill>
                  <a:srgbClr val="FF0000"/>
                </a:solidFill>
              </a:rPr>
              <a:t>,b1(200),b2(a+b)</a:t>
            </a:r>
          </a:p>
          <a:p>
            <a:pPr algn="l"/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{  d=a; }</a:t>
            </a:r>
          </a:p>
          <a:p>
            <a:pPr algn="l"/>
            <a:r>
              <a:rPr lang="en-US" altLang="zh-CN"/>
              <a:t>   ......</a:t>
            </a:r>
          </a:p>
          <a:p>
            <a:pPr algn="l"/>
            <a:r>
              <a:rPr lang="en-US" altLang="zh-CN"/>
              <a:t>}</a:t>
            </a:r>
          </a:p>
        </p:txBody>
      </p:sp>
      <p:grpSp>
        <p:nvGrpSpPr>
          <p:cNvPr id="53259" name="Group 11"/>
          <p:cNvGrpSpPr>
            <a:grpSpLocks/>
          </p:cNvGrpSpPr>
          <p:nvPr/>
        </p:nvGrpSpPr>
        <p:grpSpPr bwMode="auto">
          <a:xfrm>
            <a:off x="2133600" y="5105400"/>
            <a:ext cx="4267200" cy="1014413"/>
            <a:chOff x="1344" y="3216"/>
            <a:chExt cx="2688" cy="639"/>
          </a:xfrm>
        </p:grpSpPr>
        <p:sp>
          <p:nvSpPr>
            <p:cNvPr id="53255" name="Text Box 7"/>
            <p:cNvSpPr txBox="1">
              <a:spLocks noChangeArrowheads="1"/>
            </p:cNvSpPr>
            <p:nvPr/>
          </p:nvSpPr>
          <p:spPr bwMode="auto">
            <a:xfrm>
              <a:off x="1344" y="3504"/>
              <a:ext cx="2390" cy="351"/>
            </a:xfrm>
            <a:prstGeom prst="rect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先调用基类的构造函数</a:t>
              </a:r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 flipV="1">
              <a:off x="2496" y="3216"/>
              <a:ext cx="432" cy="28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Line 10"/>
            <p:cNvSpPr>
              <a:spLocks noChangeShapeType="1"/>
            </p:cNvSpPr>
            <p:nvPr/>
          </p:nvSpPr>
          <p:spPr bwMode="auto">
            <a:xfrm>
              <a:off x="2256" y="3216"/>
              <a:ext cx="177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4464050" y="5105400"/>
            <a:ext cx="4527550" cy="1014413"/>
            <a:chOff x="2812" y="3216"/>
            <a:chExt cx="2852" cy="639"/>
          </a:xfrm>
        </p:grpSpPr>
        <p:sp>
          <p:nvSpPr>
            <p:cNvPr id="53261" name="Text Box 13"/>
            <p:cNvSpPr txBox="1">
              <a:spLocks noChangeArrowheads="1"/>
            </p:cNvSpPr>
            <p:nvPr/>
          </p:nvSpPr>
          <p:spPr bwMode="auto">
            <a:xfrm>
              <a:off x="2812" y="3504"/>
              <a:ext cx="2840" cy="35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再调用对象成员的构造函数</a:t>
              </a:r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 flipV="1">
              <a:off x="4464" y="3216"/>
              <a:ext cx="432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>
              <a:off x="4080" y="3216"/>
              <a:ext cx="15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1355725" y="62166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grpSp>
        <p:nvGrpSpPr>
          <p:cNvPr id="53272" name="Group 24"/>
          <p:cNvGrpSpPr>
            <a:grpSpLocks/>
          </p:cNvGrpSpPr>
          <p:nvPr/>
        </p:nvGrpSpPr>
        <p:grpSpPr bwMode="auto">
          <a:xfrm>
            <a:off x="457200" y="5105400"/>
            <a:ext cx="5475288" cy="1014413"/>
            <a:chOff x="288" y="3216"/>
            <a:chExt cx="3449" cy="639"/>
          </a:xfrm>
        </p:grpSpPr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672" y="3504"/>
              <a:ext cx="3065" cy="35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最后执行对象自身的构造函数</a:t>
              </a:r>
            </a:p>
          </p:txBody>
        </p:sp>
        <p:sp>
          <p:nvSpPr>
            <p:cNvPr id="53269" name="Line 21"/>
            <p:cNvSpPr>
              <a:spLocks noChangeShapeType="1"/>
            </p:cNvSpPr>
            <p:nvPr/>
          </p:nvSpPr>
          <p:spPr bwMode="auto">
            <a:xfrm flipH="1" flipV="1">
              <a:off x="1392" y="3216"/>
              <a:ext cx="932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0" name="Line 22"/>
            <p:cNvSpPr>
              <a:spLocks noChangeShapeType="1"/>
            </p:cNvSpPr>
            <p:nvPr/>
          </p:nvSpPr>
          <p:spPr bwMode="auto">
            <a:xfrm>
              <a:off x="288" y="3216"/>
              <a:ext cx="15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73" name="Text Box 2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629400" y="3657600"/>
            <a:ext cx="196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>
                <a:solidFill>
                  <a:srgbClr val="FF3399"/>
                </a:solidFill>
              </a:rPr>
              <a:t>问题见下页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419100" y="728663"/>
            <a:ext cx="81915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/>
              <a:t>C++</a:t>
            </a:r>
            <a:r>
              <a:rPr lang="zh-CN" altLang="en-US"/>
              <a:t>规定同一个基类不可以被直接继承两次以上。</a:t>
            </a:r>
          </a:p>
          <a:p>
            <a:pPr algn="l"/>
            <a:r>
              <a:rPr lang="zh-CN" altLang="en-US"/>
              <a:t>那么有时在一个类中又必须具有两个已有类的对象，如何来解决这个问题呢？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请看例</a:t>
            </a:r>
            <a:r>
              <a:rPr lang="en-US" altLang="zh-CN"/>
              <a:t>12.12</a:t>
            </a:r>
            <a:r>
              <a:rPr lang="zh-CN" altLang="en-US"/>
              <a:t>，先定义一个点类</a:t>
            </a:r>
            <a:r>
              <a:rPr lang="en-US" altLang="zh-CN"/>
              <a:t>Point</a:t>
            </a:r>
            <a:r>
              <a:rPr lang="zh-CN" altLang="en-US"/>
              <a:t>，由于两点构成一条直线，那么可由两个点的对象构成线类</a:t>
            </a:r>
            <a:r>
              <a:rPr lang="en-US" altLang="zh-CN"/>
              <a:t>Line</a:t>
            </a:r>
            <a:r>
              <a:rPr lang="zh-CN" altLang="en-US"/>
              <a:t>。 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52400" y="152400"/>
            <a:ext cx="4640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12.7.1  </a:t>
            </a:r>
            <a:r>
              <a:rPr lang="zh-CN" altLang="en-US">
                <a:solidFill>
                  <a:srgbClr val="CC0000"/>
                </a:solidFill>
              </a:rPr>
              <a:t>访问对象成员的成员  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838200" y="4343400"/>
            <a:ext cx="80542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CC0000"/>
                </a:solidFill>
              </a:rPr>
              <a:t>[</a:t>
            </a:r>
            <a:r>
              <a:rPr lang="zh-CN" altLang="en-US" dirty="0">
                <a:solidFill>
                  <a:srgbClr val="CC0000"/>
                </a:solidFill>
              </a:rPr>
              <a:t>例</a:t>
            </a:r>
            <a:r>
              <a:rPr lang="en-US" altLang="zh-CN" dirty="0">
                <a:solidFill>
                  <a:srgbClr val="CC0000"/>
                </a:solidFill>
              </a:rPr>
              <a:t>12.12] </a:t>
            </a:r>
            <a:r>
              <a:rPr lang="zh-CN" altLang="en-US" dirty="0"/>
              <a:t>见 “第</a:t>
            </a:r>
            <a:r>
              <a:rPr lang="en-US" altLang="zh-CN" dirty="0"/>
              <a:t>12</a:t>
            </a:r>
            <a:r>
              <a:rPr lang="zh-CN" altLang="en-US" dirty="0"/>
              <a:t>章 继承和派生</a:t>
            </a:r>
            <a:r>
              <a:rPr lang="en-US" altLang="zh-CN" dirty="0"/>
              <a:t>(</a:t>
            </a:r>
            <a:r>
              <a:rPr lang="zh-CN" altLang="en-US" dirty="0"/>
              <a:t>例子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docx</a:t>
            </a:r>
            <a:r>
              <a:rPr lang="en-US" altLang="zh-CN" dirty="0" smtClean="0"/>
              <a:t>”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419100" y="728663"/>
            <a:ext cx="8191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有了</a:t>
            </a:r>
            <a:r>
              <a:rPr lang="en-US" altLang="zh-CN"/>
              <a:t>Point</a:t>
            </a:r>
            <a:r>
              <a:rPr lang="zh-CN" altLang="en-US"/>
              <a:t>类后，还可以使用继承的方法实现</a:t>
            </a:r>
            <a:r>
              <a:rPr lang="en-US" altLang="zh-CN"/>
              <a:t>Line</a:t>
            </a:r>
            <a:r>
              <a:rPr lang="zh-CN" altLang="en-US"/>
              <a:t>类 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81000" y="152400"/>
            <a:ext cx="347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12.7.2  </a:t>
            </a:r>
            <a:r>
              <a:rPr lang="zh-CN" altLang="en-US">
                <a:solidFill>
                  <a:srgbClr val="CC0000"/>
                </a:solidFill>
              </a:rPr>
              <a:t>访问基类成员 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838200" y="1828800"/>
            <a:ext cx="79822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CC0000"/>
                </a:solidFill>
              </a:rPr>
              <a:t>[</a:t>
            </a:r>
            <a:r>
              <a:rPr lang="zh-CN" altLang="en-US" dirty="0">
                <a:solidFill>
                  <a:srgbClr val="CC0000"/>
                </a:solidFill>
              </a:rPr>
              <a:t>例</a:t>
            </a:r>
            <a:r>
              <a:rPr lang="en-US" altLang="zh-CN" dirty="0">
                <a:solidFill>
                  <a:srgbClr val="CC0000"/>
                </a:solidFill>
              </a:rPr>
              <a:t>12.13] </a:t>
            </a:r>
            <a:r>
              <a:rPr lang="zh-CN" altLang="en-US" dirty="0"/>
              <a:t>见 “第</a:t>
            </a:r>
            <a:r>
              <a:rPr lang="en-US" altLang="zh-CN" dirty="0"/>
              <a:t>12</a:t>
            </a:r>
            <a:r>
              <a:rPr lang="zh-CN" altLang="en-US" dirty="0"/>
              <a:t>章 继承和派生</a:t>
            </a:r>
            <a:r>
              <a:rPr lang="en-US" altLang="zh-CN" dirty="0"/>
              <a:t>(</a:t>
            </a:r>
            <a:r>
              <a:rPr lang="zh-CN" altLang="en-US" dirty="0"/>
              <a:t>例子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docx</a:t>
            </a:r>
            <a:r>
              <a:rPr lang="en-US" altLang="zh-CN" dirty="0" smtClean="0"/>
              <a:t>”</a:t>
            </a:r>
            <a:endParaRPr lang="en-US" altLang="zh-CN" dirty="0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048000"/>
            <a:ext cx="8534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12.12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12.13</a:t>
            </a:r>
            <a:r>
              <a:rPr lang="zh-CN" altLang="en-US"/>
              <a:t>，在主函数中使用</a:t>
            </a:r>
            <a:r>
              <a:rPr lang="en-US" altLang="zh-CN"/>
              <a:t>Line</a:t>
            </a:r>
            <a:r>
              <a:rPr lang="zh-CN" altLang="en-US"/>
              <a:t>类的方式没有什么差别，运行结果也一样。但类的实现是不一样的，本例使用继承的方法实现</a:t>
            </a:r>
            <a:r>
              <a:rPr lang="en-US" altLang="zh-CN"/>
              <a:t>Line</a:t>
            </a:r>
            <a:r>
              <a:rPr lang="zh-CN" altLang="en-US"/>
              <a:t>类，在</a:t>
            </a:r>
            <a:r>
              <a:rPr lang="en-US" altLang="zh-CN"/>
              <a:t>Line</a:t>
            </a:r>
            <a:r>
              <a:rPr lang="zh-CN" altLang="en-US"/>
              <a:t>类中可以直接访问基类保护成员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（见程序</a:t>
            </a:r>
            <a:r>
              <a:rPr lang="en-US" altLang="zh-CN"/>
              <a:t>A</a:t>
            </a:r>
            <a:r>
              <a:rPr lang="zh-CN" altLang="en-US"/>
              <a:t>行的注释）。而在例</a:t>
            </a:r>
            <a:r>
              <a:rPr lang="en-US" altLang="zh-CN"/>
              <a:t>12.12 Line</a:t>
            </a:r>
            <a:r>
              <a:rPr lang="zh-CN" altLang="en-US"/>
              <a:t>类中是通过对象成员的公有函数接口访问对象成员的成员的。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utoUpdateAnimBg="0"/>
      <p:bldP spid="1065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228600" y="0"/>
            <a:ext cx="843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CC0000"/>
                </a:solidFill>
              </a:rPr>
              <a:t>第 </a:t>
            </a:r>
            <a:r>
              <a:rPr lang="en-US" altLang="zh-CN">
                <a:solidFill>
                  <a:srgbClr val="CC0000"/>
                </a:solidFill>
              </a:rPr>
              <a:t>12 </a:t>
            </a:r>
            <a:r>
              <a:rPr lang="zh-CN" altLang="en-US">
                <a:solidFill>
                  <a:srgbClr val="CC0000"/>
                </a:solidFill>
              </a:rPr>
              <a:t>章  继承和派生</a:t>
            </a:r>
            <a:endParaRPr lang="zh-CN" altLang="en-US" sz="2400" b="0"/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336550" y="1066800"/>
            <a:ext cx="8842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         </a:t>
            </a:r>
            <a:r>
              <a:rPr lang="zh-CN" altLang="en-US"/>
              <a:t>继承提供了在已有类的基础上开发出新类的机制，</a:t>
            </a:r>
          </a:p>
          <a:p>
            <a:pPr algn="l"/>
            <a:r>
              <a:rPr lang="zh-CN" altLang="en-US"/>
              <a:t>可以节省重复代码的编写工作，是软件重用的基础。</a:t>
            </a:r>
          </a:p>
        </p:txBody>
      </p:sp>
      <p:grpSp>
        <p:nvGrpSpPr>
          <p:cNvPr id="5159" name="Group 39"/>
          <p:cNvGrpSpPr>
            <a:grpSpLocks/>
          </p:cNvGrpSpPr>
          <p:nvPr/>
        </p:nvGrpSpPr>
        <p:grpSpPr bwMode="auto">
          <a:xfrm>
            <a:off x="1295400" y="2079625"/>
            <a:ext cx="2362200" cy="968375"/>
            <a:chOff x="816" y="3072"/>
            <a:chExt cx="1488" cy="610"/>
          </a:xfrm>
        </p:grpSpPr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1536" y="3072"/>
              <a:ext cx="768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       B              </a:t>
              </a:r>
            </a:p>
            <a:p>
              <a:pPr algn="l"/>
              <a:endParaRPr lang="en-US" altLang="zh-CN"/>
            </a:p>
          </p:txBody>
        </p:sp>
        <p:sp>
          <p:nvSpPr>
            <p:cNvPr id="5161" name="Text Box 41"/>
            <p:cNvSpPr txBox="1">
              <a:spLocks noChangeArrowheads="1"/>
            </p:cNvSpPr>
            <p:nvPr/>
          </p:nvSpPr>
          <p:spPr bwMode="auto">
            <a:xfrm>
              <a:off x="816" y="3349"/>
              <a:ext cx="28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A</a:t>
              </a: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1536" y="3349"/>
              <a:ext cx="28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A</a:t>
              </a:r>
            </a:p>
          </p:txBody>
        </p:sp>
      </p:grp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3962400" y="2460625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accent2"/>
                </a:solidFill>
              </a:rPr>
              <a:t>派生类是对基类的扩充</a:t>
            </a:r>
          </a:p>
        </p:txBody>
      </p:sp>
      <p:sp>
        <p:nvSpPr>
          <p:cNvPr id="5165" name="Text Box 45"/>
          <p:cNvSpPr txBox="1">
            <a:spLocks noChangeArrowheads="1"/>
          </p:cNvSpPr>
          <p:nvPr/>
        </p:nvSpPr>
        <p:spPr bwMode="auto">
          <a:xfrm>
            <a:off x="304800" y="4572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CC0000"/>
                </a:solidFill>
              </a:rPr>
              <a:t>12.1 </a:t>
            </a:r>
            <a:r>
              <a:rPr lang="zh-CN" altLang="en-US">
                <a:solidFill>
                  <a:srgbClr val="CC0000"/>
                </a:solidFill>
              </a:rPr>
              <a:t>继承的基本概念</a:t>
            </a:r>
          </a:p>
        </p:txBody>
      </p:sp>
      <p:sp>
        <p:nvSpPr>
          <p:cNvPr id="5166" name="Text Box 46"/>
          <p:cNvSpPr txBox="1">
            <a:spLocks noChangeArrowheads="1"/>
          </p:cNvSpPr>
          <p:nvPr/>
        </p:nvSpPr>
        <p:spPr bwMode="auto">
          <a:xfrm>
            <a:off x="381000" y="3381375"/>
            <a:ext cx="8458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已知一个类</a:t>
            </a:r>
            <a:r>
              <a:rPr lang="en-US" altLang="zh-CN"/>
              <a:t>A</a:t>
            </a:r>
            <a:r>
              <a:rPr lang="zh-CN" altLang="en-US"/>
              <a:t>，对</a:t>
            </a:r>
            <a:r>
              <a:rPr lang="en-US" altLang="zh-CN"/>
              <a:t>A</a:t>
            </a:r>
            <a:r>
              <a:rPr lang="zh-CN" altLang="en-US"/>
              <a:t>类加以扩展，即增加一些属性和行为，构成一个新类</a:t>
            </a:r>
            <a:r>
              <a:rPr lang="en-US" altLang="zh-CN"/>
              <a:t>B</a:t>
            </a:r>
            <a:r>
              <a:rPr lang="zh-CN" altLang="en-US"/>
              <a:t>，此时</a:t>
            </a:r>
            <a:r>
              <a:rPr lang="en-US" altLang="zh-CN"/>
              <a:t>B</a:t>
            </a:r>
            <a:r>
              <a:rPr lang="zh-CN" altLang="en-US"/>
              <a:t>类将</a:t>
            </a:r>
            <a:r>
              <a:rPr lang="en-US" altLang="zh-CN"/>
              <a:t>A</a:t>
            </a:r>
            <a:r>
              <a:rPr lang="zh-CN" altLang="en-US"/>
              <a:t>类已有的属性和行为继承下来。称类 </a:t>
            </a:r>
            <a:r>
              <a:rPr lang="en-US" altLang="zh-CN">
                <a:solidFill>
                  <a:srgbClr val="FF0000"/>
                </a:solidFill>
              </a:rPr>
              <a:t>B </a:t>
            </a:r>
            <a:r>
              <a:rPr lang="zh-CN" altLang="en-US">
                <a:solidFill>
                  <a:srgbClr val="FF0000"/>
                </a:solidFill>
              </a:rPr>
              <a:t>继承了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/>
              <a:t> </a:t>
            </a:r>
            <a:r>
              <a:rPr lang="zh-CN" altLang="en-US"/>
              <a:t>，或称类 </a:t>
            </a:r>
            <a:r>
              <a:rPr lang="en-US" altLang="zh-CN">
                <a:solidFill>
                  <a:srgbClr val="FF0000"/>
                </a:solidFill>
              </a:rPr>
              <a:t>A </a:t>
            </a:r>
            <a:r>
              <a:rPr lang="zh-CN" altLang="en-US">
                <a:solidFill>
                  <a:srgbClr val="FF0000"/>
                </a:solidFill>
              </a:rPr>
              <a:t>派生了 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/>
              <a:t> </a:t>
            </a:r>
            <a:r>
              <a:rPr lang="zh-CN" altLang="en-US"/>
              <a:t>。</a:t>
            </a:r>
          </a:p>
        </p:txBody>
      </p:sp>
      <p:sp>
        <p:nvSpPr>
          <p:cNvPr id="5167" name="Text Box 47"/>
          <p:cNvSpPr txBox="1">
            <a:spLocks noChangeArrowheads="1"/>
          </p:cNvSpPr>
          <p:nvPr/>
        </p:nvSpPr>
        <p:spPr bwMode="auto">
          <a:xfrm>
            <a:off x="1524000" y="5149850"/>
            <a:ext cx="5200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A 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父类，基类      </a:t>
            </a:r>
            <a:r>
              <a:rPr lang="en-US" altLang="zh-CN">
                <a:solidFill>
                  <a:srgbClr val="FF0000"/>
                </a:solidFill>
              </a:rPr>
              <a:t>BaseClass</a:t>
            </a:r>
          </a:p>
          <a:p>
            <a:pPr algn="l"/>
            <a:r>
              <a:rPr lang="en-US" altLang="zh-CN"/>
              <a:t>B 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子类，派生类  </a:t>
            </a:r>
            <a:r>
              <a:rPr lang="en-US" altLang="zh-CN">
                <a:solidFill>
                  <a:srgbClr val="FF0000"/>
                </a:solidFill>
              </a:rPr>
              <a:t>DerivedClass</a:t>
            </a:r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3" grpId="0" autoUpdateAnimBg="0"/>
      <p:bldP spid="5166" grpId="0" autoUpdateAnimBg="0"/>
      <p:bldP spid="51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4" name="Group 28"/>
          <p:cNvGrpSpPr>
            <a:grpSpLocks/>
          </p:cNvGrpSpPr>
          <p:nvPr/>
        </p:nvGrpSpPr>
        <p:grpSpPr bwMode="auto">
          <a:xfrm>
            <a:off x="101600" y="609600"/>
            <a:ext cx="7485063" cy="3201988"/>
            <a:chOff x="64" y="384"/>
            <a:chExt cx="4715" cy="2017"/>
          </a:xfrm>
        </p:grpSpPr>
        <p:grpSp>
          <p:nvGrpSpPr>
            <p:cNvPr id="39938" name="Group 2"/>
            <p:cNvGrpSpPr>
              <a:grpSpLocks/>
            </p:cNvGrpSpPr>
            <p:nvPr/>
          </p:nvGrpSpPr>
          <p:grpSpPr bwMode="auto">
            <a:xfrm>
              <a:off x="240" y="432"/>
              <a:ext cx="1997" cy="1070"/>
              <a:chOff x="144" y="2239"/>
              <a:chExt cx="1997" cy="1070"/>
            </a:xfrm>
          </p:grpSpPr>
          <p:sp>
            <p:nvSpPr>
              <p:cNvPr id="39939" name="Text Box 3"/>
              <p:cNvSpPr txBox="1">
                <a:spLocks noChangeArrowheads="1"/>
              </p:cNvSpPr>
              <p:nvPr/>
            </p:nvSpPr>
            <p:spPr bwMode="auto">
              <a:xfrm>
                <a:off x="528" y="2239"/>
                <a:ext cx="1247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/>
                  <a:t>在校人员类</a:t>
                </a:r>
              </a:p>
            </p:txBody>
          </p:sp>
          <p:sp>
            <p:nvSpPr>
              <p:cNvPr id="39940" name="Text Box 4"/>
              <p:cNvSpPr txBox="1">
                <a:spLocks noChangeArrowheads="1"/>
              </p:cNvSpPr>
              <p:nvPr/>
            </p:nvSpPr>
            <p:spPr bwMode="auto">
              <a:xfrm>
                <a:off x="144" y="2965"/>
                <a:ext cx="797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/>
                  <a:t>学生类</a:t>
                </a:r>
              </a:p>
            </p:txBody>
          </p:sp>
          <p:sp>
            <p:nvSpPr>
              <p:cNvPr id="39941" name="Line 5"/>
              <p:cNvSpPr>
                <a:spLocks noChangeShapeType="1"/>
              </p:cNvSpPr>
              <p:nvPr/>
            </p:nvSpPr>
            <p:spPr bwMode="auto">
              <a:xfrm flipV="1">
                <a:off x="576" y="2581"/>
                <a:ext cx="336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2" name="Text Box 6"/>
              <p:cNvSpPr txBox="1">
                <a:spLocks noChangeArrowheads="1"/>
              </p:cNvSpPr>
              <p:nvPr/>
            </p:nvSpPr>
            <p:spPr bwMode="auto">
              <a:xfrm>
                <a:off x="1344" y="2976"/>
                <a:ext cx="797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/>
                  <a:t>职工类</a:t>
                </a:r>
              </a:p>
            </p:txBody>
          </p:sp>
          <p:sp>
            <p:nvSpPr>
              <p:cNvPr id="39943" name="Line 7"/>
              <p:cNvSpPr>
                <a:spLocks noChangeShapeType="1"/>
              </p:cNvSpPr>
              <p:nvPr/>
            </p:nvSpPr>
            <p:spPr bwMode="auto">
              <a:xfrm flipH="1" flipV="1">
                <a:off x="1344" y="2592"/>
                <a:ext cx="38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44" name="Text Box 8"/>
            <p:cNvSpPr txBox="1">
              <a:spLocks noChangeArrowheads="1"/>
            </p:cNvSpPr>
            <p:nvPr/>
          </p:nvSpPr>
          <p:spPr bwMode="auto">
            <a:xfrm>
              <a:off x="1926" y="384"/>
              <a:ext cx="28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( </a:t>
              </a:r>
              <a:r>
                <a:rPr lang="zh-CN" altLang="en-US">
                  <a:solidFill>
                    <a:schemeClr val="accent2"/>
                  </a:solidFill>
                </a:rPr>
                <a:t>属性：</a:t>
              </a:r>
              <a:r>
                <a:rPr lang="zh-CN" altLang="en-US"/>
                <a:t>姓名，年龄，身高 </a:t>
              </a:r>
              <a:r>
                <a:rPr lang="en-US" altLang="zh-CN"/>
                <a:t>)</a:t>
              </a:r>
            </a:p>
          </p:txBody>
        </p:sp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64" y="1536"/>
              <a:ext cx="120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>
                  <a:solidFill>
                    <a:schemeClr val="accent2"/>
                  </a:solidFill>
                </a:rPr>
                <a:t>增加属性：</a:t>
              </a:r>
              <a:endParaRPr lang="zh-CN" altLang="en-US"/>
            </a:p>
            <a:p>
              <a:pPr algn="l"/>
              <a:r>
                <a:rPr lang="zh-CN" altLang="en-US"/>
                <a:t>      学号</a:t>
              </a:r>
            </a:p>
            <a:p>
              <a:pPr algn="l"/>
              <a:r>
                <a:rPr lang="zh-CN" altLang="en-US"/>
                <a:t>      成绩 </a:t>
              </a:r>
            </a:p>
          </p:txBody>
        </p:sp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1312" y="1536"/>
              <a:ext cx="120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>
                  <a:solidFill>
                    <a:schemeClr val="accent2"/>
                  </a:solidFill>
                </a:rPr>
                <a:t>增加属性：</a:t>
              </a:r>
              <a:endParaRPr lang="zh-CN" altLang="en-US"/>
            </a:p>
            <a:p>
              <a:pPr algn="l"/>
              <a:r>
                <a:rPr lang="zh-CN" altLang="en-US"/>
                <a:t>      部门</a:t>
              </a:r>
            </a:p>
            <a:p>
              <a:pPr algn="l"/>
              <a:r>
                <a:rPr lang="zh-CN" altLang="en-US"/>
                <a:t>      工资 </a:t>
              </a:r>
            </a:p>
          </p:txBody>
        </p:sp>
        <p:sp>
          <p:nvSpPr>
            <p:cNvPr id="39947" name="Text Box 11"/>
            <p:cNvSpPr txBox="1">
              <a:spLocks noChangeArrowheads="1"/>
            </p:cNvSpPr>
            <p:nvPr/>
          </p:nvSpPr>
          <p:spPr bwMode="auto">
            <a:xfrm>
              <a:off x="2976" y="153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单一继承</a:t>
              </a:r>
              <a:endParaRPr lang="zh-CN" altLang="en-US"/>
            </a:p>
          </p:txBody>
        </p:sp>
      </p:grpSp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0" y="3886200"/>
            <a:ext cx="9144000" cy="2971800"/>
            <a:chOff x="0" y="2448"/>
            <a:chExt cx="5760" cy="1872"/>
          </a:xfrm>
        </p:grpSpPr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62" name="Group 26"/>
            <p:cNvGrpSpPr>
              <a:grpSpLocks/>
            </p:cNvGrpSpPr>
            <p:nvPr/>
          </p:nvGrpSpPr>
          <p:grpSpPr bwMode="auto">
            <a:xfrm>
              <a:off x="0" y="2489"/>
              <a:ext cx="4729" cy="1831"/>
              <a:chOff x="0" y="2336"/>
              <a:chExt cx="4729" cy="1831"/>
            </a:xfrm>
          </p:grpSpPr>
          <p:sp>
            <p:nvSpPr>
              <p:cNvPr id="39955" name="Text Box 19"/>
              <p:cNvSpPr txBox="1">
                <a:spLocks noChangeArrowheads="1"/>
              </p:cNvSpPr>
              <p:nvPr/>
            </p:nvSpPr>
            <p:spPr bwMode="auto">
              <a:xfrm>
                <a:off x="3024" y="3072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>
                    <a:solidFill>
                      <a:srgbClr val="FF0000"/>
                    </a:solidFill>
                  </a:rPr>
                  <a:t>多重继承</a:t>
                </a:r>
                <a:endParaRPr lang="zh-CN" altLang="en-US"/>
              </a:p>
            </p:txBody>
          </p:sp>
          <p:grpSp>
            <p:nvGrpSpPr>
              <p:cNvPr id="39961" name="Group 25"/>
              <p:cNvGrpSpPr>
                <a:grpSpLocks/>
              </p:cNvGrpSpPr>
              <p:nvPr/>
            </p:nvGrpSpPr>
            <p:grpSpPr bwMode="auto">
              <a:xfrm>
                <a:off x="0" y="2336"/>
                <a:ext cx="4729" cy="1831"/>
                <a:chOff x="0" y="2336"/>
                <a:chExt cx="4729" cy="1831"/>
              </a:xfrm>
            </p:grpSpPr>
            <p:grpSp>
              <p:nvGrpSpPr>
                <p:cNvPr id="39958" name="Group 22"/>
                <p:cNvGrpSpPr>
                  <a:grpSpLocks/>
                </p:cNvGrpSpPr>
                <p:nvPr/>
              </p:nvGrpSpPr>
              <p:grpSpPr bwMode="auto">
                <a:xfrm>
                  <a:off x="576" y="2736"/>
                  <a:ext cx="2256" cy="1186"/>
                  <a:chOff x="384" y="2555"/>
                  <a:chExt cx="2256" cy="1186"/>
                </a:xfrm>
              </p:grpSpPr>
              <p:grpSp>
                <p:nvGrpSpPr>
                  <p:cNvPr id="39954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4" y="2555"/>
                    <a:ext cx="1853" cy="1186"/>
                    <a:chOff x="384" y="2555"/>
                    <a:chExt cx="1853" cy="1186"/>
                  </a:xfrm>
                </p:grpSpPr>
                <p:sp>
                  <p:nvSpPr>
                    <p:cNvPr id="39949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3408"/>
                      <a:ext cx="1022" cy="33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zh-CN" altLang="en-US"/>
                        <a:t>圆柱体类</a:t>
                      </a:r>
                    </a:p>
                  </p:txBody>
                </p:sp>
                <p:sp>
                  <p:nvSpPr>
                    <p:cNvPr id="39950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" y="2558"/>
                      <a:ext cx="684" cy="33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altLang="zh-CN"/>
                        <a:t> </a:t>
                      </a:r>
                      <a:r>
                        <a:rPr lang="zh-CN" altLang="en-US"/>
                        <a:t>圆类 </a:t>
                      </a:r>
                    </a:p>
                  </p:txBody>
                </p:sp>
                <p:sp>
                  <p:nvSpPr>
                    <p:cNvPr id="39951" name="Line 1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720" y="2880"/>
                      <a:ext cx="336" cy="52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52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40" y="2555"/>
                      <a:ext cx="797" cy="33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zh-CN" altLang="en-US"/>
                        <a:t>高度类</a:t>
                      </a:r>
                    </a:p>
                  </p:txBody>
                </p:sp>
                <p:sp>
                  <p:nvSpPr>
                    <p:cNvPr id="39953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88" y="2880"/>
                      <a:ext cx="288" cy="52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995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3408"/>
                    <a:ext cx="816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altLang="zh-CN"/>
                      <a:t> </a:t>
                    </a:r>
                    <a:r>
                      <a:rPr lang="zh-CN" altLang="en-US">
                        <a:solidFill>
                          <a:schemeClr val="accent2"/>
                        </a:solidFill>
                      </a:rPr>
                      <a:t>组合</a:t>
                    </a:r>
                    <a:endParaRPr lang="zh-CN" altLang="en-US"/>
                  </a:p>
                </p:txBody>
              </p:sp>
            </p:grpSp>
            <p:sp>
              <p:nvSpPr>
                <p:cNvPr id="3995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0" y="2336"/>
                  <a:ext cx="310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400"/>
                    <a:t>(</a:t>
                  </a:r>
                  <a:r>
                    <a:rPr lang="zh-CN" altLang="en-US" sz="2400">
                      <a:solidFill>
                        <a:schemeClr val="accent2"/>
                      </a:solidFill>
                    </a:rPr>
                    <a:t>属性</a:t>
                  </a:r>
                  <a:r>
                    <a:rPr lang="en-US" altLang="zh-CN" sz="2400">
                      <a:solidFill>
                        <a:schemeClr val="accent2"/>
                      </a:solidFill>
                    </a:rPr>
                    <a:t>:</a:t>
                  </a:r>
                  <a:r>
                    <a:rPr lang="en-US" altLang="zh-CN" sz="2400"/>
                    <a:t> </a:t>
                  </a:r>
                  <a:r>
                    <a:rPr lang="zh-CN" altLang="en-US" sz="2400"/>
                    <a:t>圆心坐标</a:t>
                  </a:r>
                  <a:r>
                    <a:rPr lang="en-US" altLang="zh-CN" sz="2400"/>
                    <a:t>,</a:t>
                  </a:r>
                  <a:r>
                    <a:rPr lang="zh-CN" altLang="en-US" sz="2400"/>
                    <a:t>半径</a:t>
                  </a:r>
                  <a:r>
                    <a:rPr lang="en-US" altLang="zh-CN" sz="2400"/>
                    <a:t>)   (</a:t>
                  </a:r>
                  <a:r>
                    <a:rPr lang="zh-CN" altLang="en-US" sz="2400">
                      <a:solidFill>
                        <a:schemeClr val="accent2"/>
                      </a:solidFill>
                    </a:rPr>
                    <a:t>属性</a:t>
                  </a:r>
                  <a:r>
                    <a:rPr lang="en-US" altLang="zh-CN" sz="2400">
                      <a:solidFill>
                        <a:schemeClr val="accent2"/>
                      </a:solidFill>
                    </a:rPr>
                    <a:t>:</a:t>
                  </a:r>
                  <a:r>
                    <a:rPr lang="en-US" altLang="zh-CN" sz="2400"/>
                    <a:t> </a:t>
                  </a:r>
                  <a:r>
                    <a:rPr lang="zh-CN" altLang="en-US" sz="2400"/>
                    <a:t>高度</a:t>
                  </a:r>
                  <a:r>
                    <a:rPr lang="en-US" altLang="zh-CN" sz="2400"/>
                    <a:t>)</a:t>
                  </a:r>
                </a:p>
              </p:txBody>
            </p:sp>
            <p:sp>
              <p:nvSpPr>
                <p:cNvPr id="3996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064" y="3840"/>
                  <a:ext cx="266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zh-CN" altLang="en-US">
                      <a:solidFill>
                        <a:schemeClr val="accent2"/>
                      </a:solidFill>
                    </a:rPr>
                    <a:t>属性</a:t>
                  </a:r>
                  <a:r>
                    <a:rPr lang="en-US" altLang="zh-CN">
                      <a:solidFill>
                        <a:schemeClr val="accent2"/>
                      </a:solidFill>
                    </a:rPr>
                    <a:t>:</a:t>
                  </a:r>
                  <a:r>
                    <a:rPr lang="en-US" altLang="zh-CN"/>
                    <a:t> </a:t>
                  </a:r>
                  <a:r>
                    <a:rPr lang="zh-CN" altLang="en-US"/>
                    <a:t>圆心坐标</a:t>
                  </a:r>
                  <a:r>
                    <a:rPr lang="en-US" altLang="zh-CN"/>
                    <a:t>,</a:t>
                  </a:r>
                  <a:r>
                    <a:rPr lang="zh-CN" altLang="en-US"/>
                    <a:t>半径 </a:t>
                  </a:r>
                  <a:r>
                    <a:rPr lang="en-US" altLang="zh-CN"/>
                    <a:t>,</a:t>
                  </a:r>
                  <a:r>
                    <a:rPr lang="zh-CN" altLang="en-US"/>
                    <a:t>高度</a:t>
                  </a:r>
                </a:p>
              </p:txBody>
            </p:sp>
          </p:grpSp>
        </p:grpSp>
      </p:grp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84138" y="22225"/>
            <a:ext cx="8169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在</a:t>
            </a:r>
            <a:r>
              <a:rPr lang="en-US" altLang="zh-CN"/>
              <a:t>C++</a:t>
            </a:r>
            <a:r>
              <a:rPr lang="zh-CN" altLang="en-US"/>
              <a:t>中</a:t>
            </a:r>
            <a:r>
              <a:rPr lang="en-US" altLang="zh-CN"/>
              <a:t>,</a:t>
            </a:r>
            <a:r>
              <a:rPr lang="zh-CN" altLang="en-US"/>
              <a:t>有</a:t>
            </a:r>
            <a:r>
              <a:rPr lang="zh-CN" altLang="en-US">
                <a:solidFill>
                  <a:srgbClr val="CC0000"/>
                </a:solidFill>
              </a:rPr>
              <a:t>两种</a:t>
            </a:r>
            <a:r>
              <a:rPr lang="zh-CN" altLang="en-US"/>
              <a:t>继承方式：</a:t>
            </a:r>
            <a:r>
              <a:rPr lang="zh-CN" altLang="en-US" u="sng"/>
              <a:t>单一继承</a:t>
            </a:r>
            <a:r>
              <a:rPr lang="zh-CN" altLang="en-US"/>
              <a:t>和</a:t>
            </a:r>
            <a:r>
              <a:rPr lang="zh-CN" altLang="en-US" u="sng"/>
              <a:t>多重继承</a:t>
            </a:r>
            <a:r>
              <a:rPr lang="zh-CN" altLang="en-US"/>
              <a:t>。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52400" y="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CC0000"/>
                </a:solidFill>
              </a:rPr>
              <a:t>12.2.1 </a:t>
            </a:r>
            <a:r>
              <a:rPr lang="zh-CN" altLang="en-US">
                <a:solidFill>
                  <a:srgbClr val="CC0000"/>
                </a:solidFill>
              </a:rPr>
              <a:t>公有继承（派生）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762000" y="757238"/>
            <a:ext cx="1339850" cy="1681162"/>
            <a:chOff x="470" y="858"/>
            <a:chExt cx="844" cy="1059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470" y="858"/>
              <a:ext cx="84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     A     </a:t>
              </a: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480" y="1584"/>
              <a:ext cx="831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     B     </a:t>
              </a:r>
            </a:p>
          </p:txBody>
        </p:sp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 flipV="1">
              <a:off x="864" y="120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260725" y="228600"/>
            <a:ext cx="5227638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class  A</a:t>
            </a:r>
          </a:p>
          <a:p>
            <a:pPr algn="l"/>
            <a:r>
              <a:rPr lang="en-US" altLang="zh-CN"/>
              <a:t>{  ......</a:t>
            </a:r>
          </a:p>
          <a:p>
            <a:pPr algn="l"/>
            <a:r>
              <a:rPr lang="en-US" altLang="zh-CN"/>
              <a:t> };</a:t>
            </a:r>
          </a:p>
          <a:p>
            <a:pPr algn="l"/>
            <a:r>
              <a:rPr lang="en-US" altLang="zh-CN"/>
              <a:t>class  B: </a:t>
            </a:r>
            <a:r>
              <a:rPr lang="en-US" altLang="zh-CN">
                <a:solidFill>
                  <a:srgbClr val="FF0000"/>
                </a:solidFill>
              </a:rPr>
              <a:t>public  A</a:t>
            </a:r>
            <a:r>
              <a:rPr lang="en-US" altLang="zh-CN"/>
              <a:t>    </a:t>
            </a:r>
            <a:r>
              <a:rPr lang="en-US" altLang="zh-CN">
                <a:solidFill>
                  <a:srgbClr val="339966"/>
                </a:solidFill>
              </a:rPr>
              <a:t>// </a:t>
            </a:r>
            <a:r>
              <a:rPr lang="zh-CN" altLang="en-US">
                <a:solidFill>
                  <a:srgbClr val="339966"/>
                </a:solidFill>
              </a:rPr>
              <a:t>公有继承</a:t>
            </a:r>
            <a:r>
              <a:rPr lang="en-US" altLang="zh-CN">
                <a:solidFill>
                  <a:srgbClr val="339966"/>
                </a:solidFill>
              </a:rPr>
              <a:t>A</a:t>
            </a:r>
          </a:p>
          <a:p>
            <a:pPr algn="l"/>
            <a:r>
              <a:rPr lang="en-US" altLang="zh-CN"/>
              <a:t> {   ......</a:t>
            </a:r>
          </a:p>
          <a:p>
            <a:pPr algn="l"/>
            <a:r>
              <a:rPr lang="en-US" altLang="zh-CN"/>
              <a:t> };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793750" y="4829175"/>
            <a:ext cx="61563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</a:rPr>
              <a:t>A </a:t>
            </a:r>
            <a:r>
              <a:rPr lang="zh-CN" altLang="en-US">
                <a:solidFill>
                  <a:srgbClr val="FF0000"/>
                </a:solidFill>
              </a:rPr>
              <a:t>类中的 </a:t>
            </a:r>
            <a:r>
              <a:rPr lang="en-US" altLang="zh-CN">
                <a:solidFill>
                  <a:srgbClr val="FF0000"/>
                </a:solidFill>
              </a:rPr>
              <a:t>public </a:t>
            </a:r>
            <a:r>
              <a:rPr lang="zh-CN" altLang="en-US">
                <a:solidFill>
                  <a:srgbClr val="FF0000"/>
                </a:solidFill>
              </a:rPr>
              <a:t>和 </a:t>
            </a:r>
            <a:r>
              <a:rPr lang="en-US" altLang="zh-CN">
                <a:solidFill>
                  <a:srgbClr val="FF0000"/>
                </a:solidFill>
              </a:rPr>
              <a:t>protected </a:t>
            </a:r>
            <a:r>
              <a:rPr lang="zh-CN" altLang="en-US">
                <a:solidFill>
                  <a:srgbClr val="FF0000"/>
                </a:solidFill>
              </a:rPr>
              <a:t>成员，</a:t>
            </a: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在</a:t>
            </a:r>
            <a:r>
              <a:rPr lang="en-US" altLang="zh-CN">
                <a:solidFill>
                  <a:srgbClr val="FF0000"/>
                </a:solidFill>
              </a:rPr>
              <a:t>B </a:t>
            </a:r>
            <a:r>
              <a:rPr lang="zh-CN" altLang="en-US">
                <a:solidFill>
                  <a:srgbClr val="FF0000"/>
                </a:solidFill>
              </a:rPr>
              <a:t>中仍然保持其原访问特性。</a:t>
            </a:r>
          </a:p>
          <a:p>
            <a:pPr algn="l"/>
            <a:r>
              <a:rPr lang="zh-CN" altLang="en-US"/>
              <a:t>虽然</a:t>
            </a:r>
            <a:r>
              <a:rPr lang="en-US" altLang="zh-CN"/>
              <a:t>A</a:t>
            </a:r>
            <a:r>
              <a:rPr lang="zh-CN" altLang="en-US"/>
              <a:t>中的私有成员也被继承下来了，</a:t>
            </a:r>
          </a:p>
          <a:p>
            <a:pPr algn="l"/>
            <a:r>
              <a:rPr lang="zh-CN" altLang="en-US"/>
              <a:t>但在</a:t>
            </a:r>
            <a:r>
              <a:rPr lang="en-US" altLang="zh-CN"/>
              <a:t>B</a:t>
            </a:r>
            <a:r>
              <a:rPr lang="zh-CN" altLang="en-US"/>
              <a:t>中不可直接访问。</a:t>
            </a:r>
          </a:p>
        </p:txBody>
      </p:sp>
      <p:grpSp>
        <p:nvGrpSpPr>
          <p:cNvPr id="42002" name="Group 18"/>
          <p:cNvGrpSpPr>
            <a:grpSpLocks/>
          </p:cNvGrpSpPr>
          <p:nvPr/>
        </p:nvGrpSpPr>
        <p:grpSpPr bwMode="auto">
          <a:xfrm>
            <a:off x="0" y="3048000"/>
            <a:ext cx="9144000" cy="1752600"/>
            <a:chOff x="0" y="1920"/>
            <a:chExt cx="5760" cy="1104"/>
          </a:xfrm>
        </p:grpSpPr>
        <p:grpSp>
          <p:nvGrpSpPr>
            <p:cNvPr id="41999" name="Group 15"/>
            <p:cNvGrpSpPr>
              <a:grpSpLocks/>
            </p:cNvGrpSpPr>
            <p:nvPr/>
          </p:nvGrpSpPr>
          <p:grpSpPr bwMode="auto">
            <a:xfrm>
              <a:off x="0" y="1920"/>
              <a:ext cx="5760" cy="1095"/>
              <a:chOff x="0" y="2162"/>
              <a:chExt cx="5760" cy="1095"/>
            </a:xfrm>
          </p:grpSpPr>
          <p:sp>
            <p:nvSpPr>
              <p:cNvPr id="41996" name="Text Box 12"/>
              <p:cNvSpPr txBox="1">
                <a:spLocks noChangeArrowheads="1"/>
              </p:cNvSpPr>
              <p:nvPr/>
            </p:nvSpPr>
            <p:spPr bwMode="auto">
              <a:xfrm>
                <a:off x="141" y="2162"/>
                <a:ext cx="5501" cy="1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/>
                  <a:t>A </a:t>
                </a:r>
                <a:r>
                  <a:rPr lang="zh-CN" altLang="en-US" sz="2400"/>
                  <a:t>中的：                在 </a:t>
                </a:r>
                <a:r>
                  <a:rPr lang="en-US" altLang="zh-CN" sz="2400"/>
                  <a:t>B </a:t>
                </a:r>
                <a:r>
                  <a:rPr lang="zh-CN" altLang="en-US" sz="2400"/>
                  <a:t>中：                        在</a:t>
                </a:r>
                <a:r>
                  <a:rPr lang="en-US" altLang="zh-CN" sz="2400"/>
                  <a:t>B</a:t>
                </a:r>
                <a:r>
                  <a:rPr lang="zh-CN" altLang="en-US" sz="2400"/>
                  <a:t>的类外</a:t>
                </a:r>
                <a:r>
                  <a:rPr lang="en-US" altLang="zh-CN" sz="2400"/>
                  <a:t>(</a:t>
                </a:r>
                <a:r>
                  <a:rPr lang="zh-CN" altLang="en-US" sz="2400"/>
                  <a:t>通过对象</a:t>
                </a:r>
                <a:r>
                  <a:rPr lang="en-US" altLang="zh-CN" sz="2400"/>
                  <a:t>)  </a:t>
                </a:r>
              </a:p>
              <a:p>
                <a:pPr algn="l"/>
                <a:r>
                  <a:rPr lang="en-US" altLang="zh-CN"/>
                  <a:t>private </a:t>
                </a:r>
                <a:r>
                  <a:rPr lang="zh-CN" altLang="en-US" sz="2400"/>
                  <a:t>成员</a:t>
                </a:r>
                <a:r>
                  <a:rPr lang="zh-CN" altLang="en-US"/>
                  <a:t>       </a:t>
                </a:r>
                <a:r>
                  <a:rPr lang="zh-CN" altLang="en-US" sz="2400"/>
                  <a:t>不可访问                         不可访问</a:t>
                </a:r>
              </a:p>
              <a:p>
                <a:pPr algn="l"/>
                <a:r>
                  <a:rPr lang="en-US" altLang="zh-CN"/>
                  <a:t>public</a:t>
                </a:r>
                <a:r>
                  <a:rPr lang="zh-CN" altLang="en-US" sz="2400"/>
                  <a:t>成员            仍为 </a:t>
                </a:r>
                <a:r>
                  <a:rPr lang="en-US" altLang="zh-CN"/>
                  <a:t>public </a:t>
                </a:r>
                <a:r>
                  <a:rPr lang="zh-CN" altLang="en-US" sz="2400"/>
                  <a:t>成员          可访问</a:t>
                </a:r>
                <a:endParaRPr lang="zh-CN" altLang="en-US"/>
              </a:p>
              <a:p>
                <a:pPr algn="l"/>
                <a:r>
                  <a:rPr lang="en-US" altLang="zh-CN"/>
                  <a:t>protected</a:t>
                </a:r>
                <a:r>
                  <a:rPr lang="zh-CN" altLang="en-US" sz="2400"/>
                  <a:t>成员      仍为 </a:t>
                </a:r>
                <a:r>
                  <a:rPr lang="en-US" altLang="zh-CN"/>
                  <a:t>protected </a:t>
                </a:r>
                <a:r>
                  <a:rPr lang="zh-CN" altLang="en-US" sz="2400"/>
                  <a:t>成员   不可访问</a:t>
                </a:r>
              </a:p>
            </p:txBody>
          </p:sp>
          <p:sp>
            <p:nvSpPr>
              <p:cNvPr id="41997" name="Line 13"/>
              <p:cNvSpPr>
                <a:spLocks noChangeShapeType="1"/>
              </p:cNvSpPr>
              <p:nvPr/>
            </p:nvSpPr>
            <p:spPr bwMode="auto">
              <a:xfrm>
                <a:off x="0" y="244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0" y="3024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2"/>
          <p:cNvGrpSpPr>
            <a:grpSpLocks/>
          </p:cNvGrpSpPr>
          <p:nvPr/>
        </p:nvGrpSpPr>
        <p:grpSpPr bwMode="auto">
          <a:xfrm>
            <a:off x="4114800" y="0"/>
            <a:ext cx="4649788" cy="6858000"/>
            <a:chOff x="2784" y="0"/>
            <a:chExt cx="2929" cy="4320"/>
          </a:xfrm>
        </p:grpSpPr>
        <p:sp>
          <p:nvSpPr>
            <p:cNvPr id="107523" name="Text Box 3"/>
            <p:cNvSpPr txBox="1">
              <a:spLocks noChangeArrowheads="1"/>
            </p:cNvSpPr>
            <p:nvPr/>
          </p:nvSpPr>
          <p:spPr bwMode="auto">
            <a:xfrm>
              <a:off x="2928" y="14"/>
              <a:ext cx="2785" cy="3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相当于对</a:t>
              </a:r>
              <a:r>
                <a:rPr lang="en-US" altLang="zh-CN">
                  <a:solidFill>
                    <a:srgbClr val="FF0000"/>
                  </a:solidFill>
                </a:rPr>
                <a:t>B</a:t>
              </a:r>
              <a:r>
                <a:rPr lang="zh-CN" altLang="en-US">
                  <a:solidFill>
                    <a:srgbClr val="FF0000"/>
                  </a:solidFill>
                </a:rPr>
                <a:t>类做如下定义： </a:t>
              </a:r>
              <a:endParaRPr lang="en-US" altLang="en-US"/>
            </a:p>
            <a:p>
              <a:pPr algn="l"/>
              <a:r>
                <a:rPr lang="en-US" altLang="zh-CN"/>
                <a:t>class  B: { </a:t>
              </a:r>
            </a:p>
            <a:p>
              <a:pPr algn="l"/>
              <a:r>
                <a:rPr lang="en-US" altLang="zh-CN"/>
                <a:t>private:     int bx;</a:t>
              </a:r>
            </a:p>
            <a:p>
              <a:pPr algn="l"/>
              <a:r>
                <a:rPr lang="en-US" altLang="zh-CN"/>
                <a:t>protected: </a:t>
              </a:r>
              <a:r>
                <a:rPr lang="en-US" altLang="zh-CN" i="1">
                  <a:solidFill>
                    <a:schemeClr val="accent2"/>
                  </a:solidFill>
                </a:rPr>
                <a:t>int  ay;</a:t>
              </a:r>
            </a:p>
            <a:p>
              <a:pPr algn="l"/>
              <a:r>
                <a:rPr lang="en-US" altLang="zh-CN"/>
                <a:t>                   int by;</a:t>
              </a:r>
            </a:p>
            <a:p>
              <a:pPr algn="l"/>
              <a:r>
                <a:rPr lang="en-US" altLang="zh-CN"/>
                <a:t>public:      </a:t>
              </a:r>
              <a:r>
                <a:rPr lang="en-US" altLang="zh-CN" i="1">
                  <a:solidFill>
                    <a:schemeClr val="accent2"/>
                  </a:solidFill>
                </a:rPr>
                <a:t>int  az;</a:t>
              </a:r>
            </a:p>
            <a:p>
              <a:pPr algn="l"/>
              <a:r>
                <a:rPr lang="en-US" altLang="zh-CN"/>
                <a:t>                  int bz;</a:t>
              </a:r>
            </a:p>
            <a:p>
              <a:pPr algn="l"/>
              <a:r>
                <a:rPr lang="en-US" altLang="zh-CN"/>
                <a:t>                  </a:t>
              </a:r>
              <a:r>
                <a:rPr lang="en-US" altLang="zh-CN" i="1">
                  <a:solidFill>
                    <a:schemeClr val="accent2"/>
                  </a:solidFill>
                </a:rPr>
                <a:t>void f1( ){...};</a:t>
              </a:r>
              <a:endParaRPr lang="en-US" altLang="zh-CN"/>
            </a:p>
            <a:p>
              <a:pPr algn="l"/>
              <a:r>
                <a:rPr lang="en-US" altLang="zh-CN" i="1">
                  <a:solidFill>
                    <a:schemeClr val="accent2"/>
                  </a:solidFill>
                </a:rPr>
                <a:t>                  int  Getax( ){...}</a:t>
              </a:r>
            </a:p>
            <a:p>
              <a:pPr algn="l"/>
              <a:r>
                <a:rPr lang="en-US" altLang="zh-CN" i="1">
                  <a:solidFill>
                    <a:schemeClr val="accent2"/>
                  </a:solidFill>
                </a:rPr>
                <a:t>  void Setax( int x ) {ax = x; }</a:t>
              </a:r>
            </a:p>
            <a:p>
              <a:pPr algn="l"/>
              <a:r>
                <a:rPr lang="en-US" altLang="zh-CN"/>
                <a:t>                  void f2( ){...};</a:t>
              </a:r>
            </a:p>
            <a:p>
              <a:pPr algn="l"/>
              <a:r>
                <a:rPr lang="en-US" altLang="zh-CN"/>
                <a:t>                  float f3( ){...};</a:t>
              </a:r>
            </a:p>
            <a:p>
              <a:pPr algn="l"/>
              <a:r>
                <a:rPr lang="en-US" altLang="zh-CN"/>
                <a:t>};</a:t>
              </a:r>
            </a:p>
          </p:txBody>
        </p:sp>
        <p:sp>
          <p:nvSpPr>
            <p:cNvPr id="107524" name="Line 4"/>
            <p:cNvSpPr>
              <a:spLocks noChangeShapeType="1"/>
            </p:cNvSpPr>
            <p:nvPr/>
          </p:nvSpPr>
          <p:spPr bwMode="auto">
            <a:xfrm>
              <a:off x="2784" y="0"/>
              <a:ext cx="0" cy="4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5" name="Text Box 5"/>
            <p:cNvSpPr txBox="1">
              <a:spLocks noChangeArrowheads="1"/>
            </p:cNvSpPr>
            <p:nvPr/>
          </p:nvSpPr>
          <p:spPr bwMode="auto">
            <a:xfrm>
              <a:off x="3974" y="243"/>
              <a:ext cx="1415" cy="333"/>
            </a:xfrm>
            <a:prstGeom prst="rect">
              <a:avLst/>
            </a:prstGeom>
            <a:solidFill>
              <a:srgbClr val="D6D6D6"/>
            </a:solidFill>
            <a:ln w="9525">
              <a:solidFill>
                <a:srgbClr val="9E9E9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>
                  <a:solidFill>
                    <a:schemeClr val="accent2"/>
                  </a:solidFill>
                </a:rPr>
                <a:t>private int ax;</a:t>
              </a:r>
            </a:p>
          </p:txBody>
        </p:sp>
      </p:grp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98438" y="9525"/>
            <a:ext cx="3854450" cy="680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accent2"/>
                </a:solidFill>
              </a:rPr>
              <a:t>例如</a:t>
            </a:r>
            <a:r>
              <a:rPr lang="en-US" altLang="zh-CN">
                <a:solidFill>
                  <a:schemeClr val="accent2"/>
                </a:solidFill>
              </a:rPr>
              <a:t>:</a:t>
            </a:r>
            <a:r>
              <a:rPr lang="en-US" altLang="zh-CN">
                <a:solidFill>
                  <a:srgbClr val="CC0000"/>
                </a:solidFill>
              </a:rPr>
              <a:t> </a:t>
            </a:r>
            <a:r>
              <a:rPr lang="zh-CN" altLang="en-US">
                <a:solidFill>
                  <a:srgbClr val="CC0000"/>
                </a:solidFill>
              </a:rPr>
              <a:t>继承关系如下：</a:t>
            </a:r>
            <a:endParaRPr lang="zh-CN" altLang="en-US"/>
          </a:p>
          <a:p>
            <a:pPr algn="l"/>
            <a:r>
              <a:rPr lang="en-US" altLang="zh-CN"/>
              <a:t>class  A</a:t>
            </a:r>
          </a:p>
          <a:p>
            <a:pPr algn="l"/>
            <a:r>
              <a:rPr lang="en-US" altLang="zh-CN"/>
              <a:t>{ private: </a:t>
            </a:r>
            <a:r>
              <a:rPr lang="en-US" altLang="zh-CN">
                <a:solidFill>
                  <a:schemeClr val="accent2"/>
                </a:solidFill>
              </a:rPr>
              <a:t>int  ax;</a:t>
            </a:r>
          </a:p>
          <a:p>
            <a:pPr algn="l"/>
            <a:r>
              <a:rPr lang="en-US" altLang="zh-CN"/>
              <a:t>protected: </a:t>
            </a:r>
            <a:r>
              <a:rPr lang="en-US" altLang="zh-CN">
                <a:solidFill>
                  <a:schemeClr val="accent2"/>
                </a:solidFill>
              </a:rPr>
              <a:t>int ay;</a:t>
            </a:r>
          </a:p>
          <a:p>
            <a:pPr algn="l"/>
            <a:r>
              <a:rPr lang="en-US" altLang="zh-CN"/>
              <a:t>public:      </a:t>
            </a:r>
            <a:r>
              <a:rPr lang="en-US" altLang="zh-CN">
                <a:solidFill>
                  <a:schemeClr val="accent2"/>
                </a:solidFill>
              </a:rPr>
              <a:t>int az;</a:t>
            </a:r>
          </a:p>
          <a:p>
            <a:pPr algn="l"/>
            <a:r>
              <a:rPr lang="en-US" altLang="zh-CN">
                <a:solidFill>
                  <a:schemeClr val="accent2"/>
                </a:solidFill>
              </a:rPr>
              <a:t>                  void f1( ){...};</a:t>
            </a:r>
          </a:p>
          <a:p>
            <a:pPr algn="l"/>
            <a:r>
              <a:rPr lang="en-US" altLang="zh-CN" sz="2400">
                <a:solidFill>
                  <a:schemeClr val="accent2"/>
                </a:solidFill>
              </a:rPr>
              <a:t>      int  Getax( ){return ax;}</a:t>
            </a:r>
          </a:p>
          <a:p>
            <a:pPr algn="l"/>
            <a:r>
              <a:rPr lang="en-US" altLang="zh-CN" sz="2400">
                <a:solidFill>
                  <a:schemeClr val="accent2"/>
                </a:solidFill>
              </a:rPr>
              <a:t> void Setax( int x ) {ax = x; }</a:t>
            </a:r>
          </a:p>
          <a:p>
            <a:pPr algn="l"/>
            <a:r>
              <a:rPr lang="en-US" altLang="zh-CN"/>
              <a:t>};</a:t>
            </a:r>
          </a:p>
          <a:p>
            <a:pPr algn="l"/>
            <a:r>
              <a:rPr lang="en-US" altLang="zh-CN"/>
              <a:t>class  B: </a:t>
            </a:r>
            <a:r>
              <a:rPr lang="en-US" altLang="zh-CN">
                <a:solidFill>
                  <a:srgbClr val="FF0000"/>
                </a:solidFill>
              </a:rPr>
              <a:t>public A</a:t>
            </a:r>
            <a:endParaRPr lang="en-US" altLang="zh-CN"/>
          </a:p>
          <a:p>
            <a:pPr algn="l"/>
            <a:r>
              <a:rPr lang="en-US" altLang="zh-CN"/>
              <a:t>{ private:  int bx;</a:t>
            </a:r>
          </a:p>
          <a:p>
            <a:pPr algn="l"/>
            <a:r>
              <a:rPr lang="en-US" altLang="zh-CN"/>
              <a:t>protected: int by;</a:t>
            </a:r>
          </a:p>
          <a:p>
            <a:pPr algn="l"/>
            <a:r>
              <a:rPr lang="en-US" altLang="zh-CN"/>
              <a:t>public:      int bz;</a:t>
            </a:r>
          </a:p>
          <a:p>
            <a:pPr algn="l"/>
            <a:r>
              <a:rPr lang="en-US" altLang="zh-CN"/>
              <a:t>                  void f2( ){...};</a:t>
            </a:r>
          </a:p>
          <a:p>
            <a:pPr algn="l"/>
            <a:r>
              <a:rPr lang="en-US" altLang="zh-CN"/>
              <a:t>                  float f3( ){...};</a:t>
            </a:r>
          </a:p>
          <a:p>
            <a:pPr algn="l"/>
            <a:r>
              <a:rPr lang="en-US" altLang="zh-CN"/>
              <a:t>};</a:t>
            </a:r>
          </a:p>
        </p:txBody>
      </p:sp>
      <p:sp>
        <p:nvSpPr>
          <p:cNvPr id="107527" name="AutoShape 7"/>
          <p:cNvSpPr>
            <a:spLocks noChangeArrowheads="1"/>
          </p:cNvSpPr>
          <p:nvPr/>
        </p:nvSpPr>
        <p:spPr bwMode="auto">
          <a:xfrm>
            <a:off x="2484438" y="3505200"/>
            <a:ext cx="3306762" cy="1524000"/>
          </a:xfrm>
          <a:prstGeom prst="wedgeEllipseCallout">
            <a:avLst>
              <a:gd name="adj1" fmla="val 57199"/>
              <a:gd name="adj2" fmla="val -11614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/>
              <a:t>蓝色斜体是从</a:t>
            </a:r>
            <a:r>
              <a:rPr lang="en-US" altLang="zh-CN"/>
              <a:t>A</a:t>
            </a:r>
            <a:r>
              <a:rPr lang="zh-CN" altLang="en-US"/>
              <a:t>类</a:t>
            </a:r>
          </a:p>
          <a:p>
            <a:r>
              <a:rPr lang="zh-CN" altLang="en-US"/>
              <a:t>继承的成员</a:t>
            </a:r>
          </a:p>
        </p:txBody>
      </p:sp>
      <p:sp>
        <p:nvSpPr>
          <p:cNvPr id="107528" name="AutoShape 8"/>
          <p:cNvSpPr>
            <a:spLocks noChangeArrowheads="1"/>
          </p:cNvSpPr>
          <p:nvPr/>
        </p:nvSpPr>
        <p:spPr bwMode="auto">
          <a:xfrm>
            <a:off x="1752600" y="5334000"/>
            <a:ext cx="6477000" cy="1524000"/>
          </a:xfrm>
          <a:prstGeom prst="wedgeEllipseCallout">
            <a:avLst>
              <a:gd name="adj1" fmla="val 17648"/>
              <a:gd name="adj2" fmla="val -8760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/>
              <a:t>在 </a:t>
            </a:r>
            <a:r>
              <a:rPr lang="en-US" altLang="zh-CN"/>
              <a:t>B </a:t>
            </a:r>
            <a:r>
              <a:rPr lang="zh-CN" altLang="en-US"/>
              <a:t>的成员函数中可直接</a:t>
            </a:r>
          </a:p>
          <a:p>
            <a:r>
              <a:rPr lang="zh-CN" altLang="en-US"/>
              <a:t>访问</a:t>
            </a:r>
            <a:r>
              <a:rPr lang="en-US" altLang="zh-CN"/>
              <a:t>A</a:t>
            </a:r>
            <a:r>
              <a:rPr lang="zh-CN" altLang="en-US"/>
              <a:t>类的</a:t>
            </a:r>
            <a:r>
              <a:rPr lang="en-US" altLang="zh-CN">
                <a:solidFill>
                  <a:schemeClr val="accent2"/>
                </a:solidFill>
              </a:rPr>
              <a:t>ay,az,f1( ),Getax( ),Setax( )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7" grpId="0" animBg="1" autoUpdateAnimBg="0"/>
      <p:bldP spid="10752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/>
          <p:cNvGrpSpPr>
            <a:grpSpLocks/>
          </p:cNvGrpSpPr>
          <p:nvPr/>
        </p:nvGrpSpPr>
        <p:grpSpPr bwMode="auto">
          <a:xfrm>
            <a:off x="4114800" y="0"/>
            <a:ext cx="4649788" cy="6858000"/>
            <a:chOff x="2784" y="0"/>
            <a:chExt cx="2929" cy="4320"/>
          </a:xfrm>
        </p:grpSpPr>
        <p:sp>
          <p:nvSpPr>
            <p:cNvPr id="108547" name="Text Box 3"/>
            <p:cNvSpPr txBox="1">
              <a:spLocks noChangeArrowheads="1"/>
            </p:cNvSpPr>
            <p:nvPr/>
          </p:nvSpPr>
          <p:spPr bwMode="auto">
            <a:xfrm>
              <a:off x="2928" y="14"/>
              <a:ext cx="2785" cy="3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相当于对</a:t>
              </a:r>
              <a:r>
                <a:rPr lang="en-US" altLang="zh-CN">
                  <a:solidFill>
                    <a:srgbClr val="FF0000"/>
                  </a:solidFill>
                </a:rPr>
                <a:t>B</a:t>
              </a:r>
              <a:r>
                <a:rPr lang="zh-CN" altLang="en-US">
                  <a:solidFill>
                    <a:srgbClr val="FF0000"/>
                  </a:solidFill>
                </a:rPr>
                <a:t>类做如下定义： </a:t>
              </a:r>
              <a:endParaRPr lang="en-US" altLang="en-US"/>
            </a:p>
            <a:p>
              <a:pPr algn="l"/>
              <a:r>
                <a:rPr lang="en-US" altLang="zh-CN"/>
                <a:t>class  B: { </a:t>
              </a:r>
            </a:p>
            <a:p>
              <a:pPr algn="l"/>
              <a:r>
                <a:rPr lang="en-US" altLang="zh-CN"/>
                <a:t>private:     int bx;</a:t>
              </a:r>
            </a:p>
            <a:p>
              <a:pPr algn="l"/>
              <a:r>
                <a:rPr lang="en-US" altLang="zh-CN"/>
                <a:t>protected: </a:t>
              </a:r>
              <a:r>
                <a:rPr lang="en-US" altLang="zh-CN" i="1">
                  <a:solidFill>
                    <a:schemeClr val="accent2"/>
                  </a:solidFill>
                </a:rPr>
                <a:t>int  ay;</a:t>
              </a:r>
            </a:p>
            <a:p>
              <a:pPr algn="l"/>
              <a:r>
                <a:rPr lang="en-US" altLang="zh-CN"/>
                <a:t>                   int by;</a:t>
              </a:r>
            </a:p>
            <a:p>
              <a:pPr algn="l"/>
              <a:r>
                <a:rPr lang="en-US" altLang="zh-CN"/>
                <a:t>public:      </a:t>
              </a:r>
              <a:r>
                <a:rPr lang="en-US" altLang="zh-CN" i="1">
                  <a:solidFill>
                    <a:schemeClr val="accent2"/>
                  </a:solidFill>
                </a:rPr>
                <a:t>int  az;</a:t>
              </a:r>
            </a:p>
            <a:p>
              <a:pPr algn="l"/>
              <a:r>
                <a:rPr lang="en-US" altLang="zh-CN"/>
                <a:t>                  int bz;</a:t>
              </a:r>
            </a:p>
            <a:p>
              <a:pPr algn="l"/>
              <a:r>
                <a:rPr lang="en-US" altLang="zh-CN"/>
                <a:t>                  </a:t>
              </a:r>
              <a:r>
                <a:rPr lang="en-US" altLang="zh-CN" i="1">
                  <a:solidFill>
                    <a:schemeClr val="accent2"/>
                  </a:solidFill>
                </a:rPr>
                <a:t>void f1( ){...};</a:t>
              </a:r>
              <a:endParaRPr lang="en-US" altLang="zh-CN"/>
            </a:p>
            <a:p>
              <a:pPr algn="l"/>
              <a:r>
                <a:rPr lang="en-US" altLang="zh-CN" i="1">
                  <a:solidFill>
                    <a:schemeClr val="accent2"/>
                  </a:solidFill>
                </a:rPr>
                <a:t>                  int  Getax( ){...}</a:t>
              </a:r>
            </a:p>
            <a:p>
              <a:pPr algn="l"/>
              <a:r>
                <a:rPr lang="en-US" altLang="zh-CN" i="1">
                  <a:solidFill>
                    <a:schemeClr val="accent2"/>
                  </a:solidFill>
                </a:rPr>
                <a:t>  void Setax( int x ) {ax = x; }</a:t>
              </a:r>
            </a:p>
            <a:p>
              <a:pPr algn="l"/>
              <a:r>
                <a:rPr lang="en-US" altLang="zh-CN"/>
                <a:t>                  void f2( ){...};</a:t>
              </a:r>
            </a:p>
            <a:p>
              <a:pPr algn="l"/>
              <a:r>
                <a:rPr lang="en-US" altLang="zh-CN"/>
                <a:t>                  float f3( ){...};</a:t>
              </a:r>
            </a:p>
            <a:p>
              <a:pPr algn="l"/>
              <a:r>
                <a:rPr lang="en-US" altLang="zh-CN"/>
                <a:t>};</a:t>
              </a:r>
            </a:p>
          </p:txBody>
        </p:sp>
        <p:sp>
          <p:nvSpPr>
            <p:cNvPr id="108548" name="Line 4"/>
            <p:cNvSpPr>
              <a:spLocks noChangeShapeType="1"/>
            </p:cNvSpPr>
            <p:nvPr/>
          </p:nvSpPr>
          <p:spPr bwMode="auto">
            <a:xfrm>
              <a:off x="2784" y="0"/>
              <a:ext cx="0" cy="4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49" name="Text Box 5"/>
            <p:cNvSpPr txBox="1">
              <a:spLocks noChangeArrowheads="1"/>
            </p:cNvSpPr>
            <p:nvPr/>
          </p:nvSpPr>
          <p:spPr bwMode="auto">
            <a:xfrm>
              <a:off x="3974" y="243"/>
              <a:ext cx="1415" cy="333"/>
            </a:xfrm>
            <a:prstGeom prst="rect">
              <a:avLst/>
            </a:prstGeom>
            <a:solidFill>
              <a:srgbClr val="D6D6D6"/>
            </a:solidFill>
            <a:ln w="9525">
              <a:solidFill>
                <a:srgbClr val="9E9E9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>
                  <a:solidFill>
                    <a:schemeClr val="accent2"/>
                  </a:solidFill>
                </a:rPr>
                <a:t>private int ax;</a:t>
              </a:r>
            </a:p>
          </p:txBody>
        </p:sp>
      </p:grp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98438" y="9525"/>
            <a:ext cx="3854450" cy="680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accent2"/>
                </a:solidFill>
              </a:rPr>
              <a:t>例如</a:t>
            </a:r>
            <a:r>
              <a:rPr lang="en-US" altLang="zh-CN">
                <a:solidFill>
                  <a:schemeClr val="accent2"/>
                </a:solidFill>
              </a:rPr>
              <a:t>:</a:t>
            </a:r>
            <a:r>
              <a:rPr lang="en-US" altLang="zh-CN">
                <a:solidFill>
                  <a:srgbClr val="CC0000"/>
                </a:solidFill>
              </a:rPr>
              <a:t> </a:t>
            </a:r>
            <a:r>
              <a:rPr lang="zh-CN" altLang="en-US">
                <a:solidFill>
                  <a:srgbClr val="CC0000"/>
                </a:solidFill>
              </a:rPr>
              <a:t>继承关系如下：</a:t>
            </a:r>
            <a:endParaRPr lang="zh-CN" altLang="en-US"/>
          </a:p>
          <a:p>
            <a:pPr algn="l"/>
            <a:r>
              <a:rPr lang="en-US" altLang="zh-CN"/>
              <a:t>class  A</a:t>
            </a:r>
          </a:p>
          <a:p>
            <a:pPr algn="l"/>
            <a:r>
              <a:rPr lang="en-US" altLang="zh-CN"/>
              <a:t>{ private: </a:t>
            </a:r>
            <a:r>
              <a:rPr lang="en-US" altLang="zh-CN">
                <a:solidFill>
                  <a:schemeClr val="accent2"/>
                </a:solidFill>
              </a:rPr>
              <a:t>int  ax;</a:t>
            </a:r>
          </a:p>
          <a:p>
            <a:pPr algn="l"/>
            <a:r>
              <a:rPr lang="en-US" altLang="zh-CN"/>
              <a:t>protected: </a:t>
            </a:r>
            <a:r>
              <a:rPr lang="en-US" altLang="zh-CN">
                <a:solidFill>
                  <a:schemeClr val="accent2"/>
                </a:solidFill>
              </a:rPr>
              <a:t>int ay;</a:t>
            </a:r>
          </a:p>
          <a:p>
            <a:pPr algn="l"/>
            <a:r>
              <a:rPr lang="en-US" altLang="zh-CN"/>
              <a:t>public:      </a:t>
            </a:r>
            <a:r>
              <a:rPr lang="en-US" altLang="zh-CN">
                <a:solidFill>
                  <a:schemeClr val="accent2"/>
                </a:solidFill>
              </a:rPr>
              <a:t>int az;</a:t>
            </a:r>
          </a:p>
          <a:p>
            <a:pPr algn="l"/>
            <a:r>
              <a:rPr lang="en-US" altLang="zh-CN">
                <a:solidFill>
                  <a:schemeClr val="accent2"/>
                </a:solidFill>
              </a:rPr>
              <a:t>                  void f1( ){...};</a:t>
            </a:r>
          </a:p>
          <a:p>
            <a:pPr algn="l"/>
            <a:r>
              <a:rPr lang="en-US" altLang="zh-CN" sz="2400">
                <a:solidFill>
                  <a:schemeClr val="accent2"/>
                </a:solidFill>
              </a:rPr>
              <a:t>      int  Getax( ){return ax;}</a:t>
            </a:r>
          </a:p>
          <a:p>
            <a:pPr algn="l"/>
            <a:r>
              <a:rPr lang="en-US" altLang="zh-CN" sz="2400">
                <a:solidFill>
                  <a:schemeClr val="accent2"/>
                </a:solidFill>
              </a:rPr>
              <a:t> void Setax( int x ) {ax = x; }</a:t>
            </a:r>
          </a:p>
          <a:p>
            <a:pPr algn="l"/>
            <a:r>
              <a:rPr lang="en-US" altLang="zh-CN"/>
              <a:t>};</a:t>
            </a:r>
          </a:p>
          <a:p>
            <a:pPr algn="l"/>
            <a:r>
              <a:rPr lang="en-US" altLang="zh-CN"/>
              <a:t>class  B: </a:t>
            </a:r>
            <a:r>
              <a:rPr lang="en-US" altLang="zh-CN">
                <a:solidFill>
                  <a:srgbClr val="FF0000"/>
                </a:solidFill>
              </a:rPr>
              <a:t>public A</a:t>
            </a:r>
            <a:endParaRPr lang="en-US" altLang="zh-CN"/>
          </a:p>
          <a:p>
            <a:pPr algn="l"/>
            <a:r>
              <a:rPr lang="en-US" altLang="zh-CN"/>
              <a:t>{ private:  int bx;</a:t>
            </a:r>
          </a:p>
          <a:p>
            <a:pPr algn="l"/>
            <a:r>
              <a:rPr lang="en-US" altLang="zh-CN"/>
              <a:t>protected: int by;</a:t>
            </a:r>
          </a:p>
          <a:p>
            <a:pPr algn="l"/>
            <a:r>
              <a:rPr lang="en-US" altLang="zh-CN"/>
              <a:t>public:      int bz;</a:t>
            </a:r>
          </a:p>
          <a:p>
            <a:pPr algn="l"/>
            <a:r>
              <a:rPr lang="en-US" altLang="zh-CN"/>
              <a:t>                  void f2( ){...};</a:t>
            </a:r>
          </a:p>
          <a:p>
            <a:pPr algn="l"/>
            <a:r>
              <a:rPr lang="en-US" altLang="zh-CN"/>
              <a:t>                  float f3( ){...};</a:t>
            </a:r>
          </a:p>
          <a:p>
            <a:pPr algn="l"/>
            <a:r>
              <a:rPr lang="en-US" altLang="zh-CN"/>
              <a:t>};</a:t>
            </a:r>
          </a:p>
        </p:txBody>
      </p:sp>
      <p:sp>
        <p:nvSpPr>
          <p:cNvPr id="108551" name="AutoShape 7"/>
          <p:cNvSpPr>
            <a:spLocks noChangeArrowheads="1"/>
          </p:cNvSpPr>
          <p:nvPr/>
        </p:nvSpPr>
        <p:spPr bwMode="auto">
          <a:xfrm>
            <a:off x="2133600" y="3276600"/>
            <a:ext cx="3352800" cy="1524000"/>
          </a:xfrm>
          <a:prstGeom prst="wedgeEllipseCallout">
            <a:avLst>
              <a:gd name="adj1" fmla="val 119319"/>
              <a:gd name="adj2" fmla="val -213231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/>
              <a:t>在</a:t>
            </a:r>
            <a:r>
              <a:rPr lang="en-US" altLang="zh-CN"/>
              <a:t>B</a:t>
            </a:r>
            <a:r>
              <a:rPr lang="zh-CN" altLang="en-US"/>
              <a:t>类中不可直接</a:t>
            </a:r>
          </a:p>
          <a:p>
            <a:r>
              <a:rPr lang="zh-CN" altLang="en-US"/>
              <a:t>访问</a:t>
            </a:r>
            <a:r>
              <a:rPr lang="en-US" altLang="zh-CN"/>
              <a:t>A</a:t>
            </a:r>
            <a:r>
              <a:rPr lang="zh-CN" altLang="en-US"/>
              <a:t>类的成员</a:t>
            </a:r>
            <a:r>
              <a:rPr lang="en-US" altLang="zh-CN"/>
              <a:t>ax</a:t>
            </a:r>
          </a:p>
        </p:txBody>
      </p:sp>
      <p:sp>
        <p:nvSpPr>
          <p:cNvPr id="108552" name="AutoShape 8"/>
          <p:cNvSpPr>
            <a:spLocks noChangeArrowheads="1"/>
          </p:cNvSpPr>
          <p:nvPr/>
        </p:nvSpPr>
        <p:spPr bwMode="auto">
          <a:xfrm>
            <a:off x="3886200" y="5105400"/>
            <a:ext cx="4953000" cy="1524000"/>
          </a:xfrm>
          <a:prstGeom prst="wedgeEllipseCallout">
            <a:avLst>
              <a:gd name="adj1" fmla="val 17116"/>
              <a:gd name="adj2" fmla="val -10260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/>
              <a:t>可通过 </a:t>
            </a:r>
            <a:r>
              <a:rPr lang="en-US" altLang="zh-CN"/>
              <a:t>Getax( )</a:t>
            </a:r>
            <a:r>
              <a:rPr lang="zh-CN" altLang="en-US"/>
              <a:t>、</a:t>
            </a:r>
            <a:r>
              <a:rPr lang="en-US" altLang="zh-CN"/>
              <a:t>Setax( )</a:t>
            </a:r>
            <a:r>
              <a:rPr lang="zh-CN" altLang="en-US"/>
              <a:t>访问</a:t>
            </a:r>
            <a:br>
              <a:rPr lang="zh-CN" altLang="en-US"/>
            </a:br>
            <a:r>
              <a:rPr lang="en-US" altLang="zh-CN"/>
              <a:t>A</a:t>
            </a:r>
            <a:r>
              <a:rPr lang="zh-CN" altLang="en-US"/>
              <a:t>类的私有成员 </a:t>
            </a:r>
            <a:r>
              <a:rPr lang="en-US" altLang="zh-CN"/>
              <a:t>ax </a:t>
            </a:r>
            <a:r>
              <a:rPr lang="zh-CN" altLang="en-US"/>
              <a:t>的值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 animBg="1" autoUpdateAnimBg="0"/>
      <p:bldP spid="10855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0" y="1124744"/>
            <a:ext cx="7271478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chemeClr val="accent2"/>
                </a:solidFill>
              </a:rPr>
              <a:t>注意：</a:t>
            </a:r>
          </a:p>
          <a:p>
            <a:pPr algn="l"/>
            <a:r>
              <a:rPr lang="zh-CN" altLang="en-US" dirty="0">
                <a:solidFill>
                  <a:srgbClr val="CC0000"/>
                </a:solidFill>
              </a:rPr>
              <a:t>在</a:t>
            </a:r>
            <a:r>
              <a:rPr lang="en-US" altLang="zh-CN" dirty="0">
                <a:solidFill>
                  <a:srgbClr val="CC0000"/>
                </a:solidFill>
              </a:rPr>
              <a:t>main( )</a:t>
            </a:r>
            <a:r>
              <a:rPr lang="zh-CN" altLang="en-US" dirty="0">
                <a:solidFill>
                  <a:srgbClr val="CC0000"/>
                </a:solidFill>
              </a:rPr>
              <a:t>函数中，只定义一个</a:t>
            </a:r>
            <a:r>
              <a:rPr lang="en-US" altLang="zh-CN" dirty="0">
                <a:solidFill>
                  <a:srgbClr val="CC0000"/>
                </a:solidFill>
              </a:rPr>
              <a:t>Circle</a:t>
            </a:r>
            <a:r>
              <a:rPr lang="zh-CN" altLang="en-US" dirty="0">
                <a:solidFill>
                  <a:srgbClr val="CC0000"/>
                </a:solidFill>
              </a:rPr>
              <a:t>类对象：</a:t>
            </a:r>
          </a:p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 )</a:t>
            </a:r>
          </a:p>
          <a:p>
            <a:pPr algn="l"/>
            <a:r>
              <a:rPr lang="en-US" altLang="zh-CN" dirty="0"/>
              <a:t>{</a:t>
            </a:r>
          </a:p>
          <a:p>
            <a:pPr algn="l"/>
            <a:r>
              <a:rPr lang="en-US" altLang="zh-CN" dirty="0"/>
              <a:t>	Circle </a:t>
            </a:r>
            <a:r>
              <a:rPr lang="en-US" altLang="zh-CN" dirty="0" smtClean="0"/>
              <a:t>c(0, 0, 2);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en-US" altLang="zh-CN" dirty="0" err="1"/>
              <a:t>c.ShowCircle</a:t>
            </a:r>
            <a:r>
              <a:rPr lang="en-US" altLang="zh-CN" dirty="0"/>
              <a:t>( );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err="1" smtClean="0"/>
              <a:t>c.Move</a:t>
            </a:r>
            <a:r>
              <a:rPr lang="en-US" altLang="zh-CN" dirty="0" smtClean="0"/>
              <a:t>(2, </a:t>
            </a:r>
            <a:r>
              <a:rPr lang="en-US" altLang="zh-CN" dirty="0"/>
              <a:t>2);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err="1"/>
              <a:t>c.ShowCircle</a:t>
            </a:r>
            <a:r>
              <a:rPr lang="en-US" altLang="zh-CN" dirty="0"/>
              <a:t>( );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c.Setxy</a:t>
            </a:r>
            <a:r>
              <a:rPr lang="en-US" altLang="zh-CN" dirty="0" smtClean="0">
                <a:solidFill>
                  <a:srgbClr val="FF0000"/>
                </a:solidFill>
              </a:rPr>
              <a:t>(0, 0);</a:t>
            </a:r>
            <a:r>
              <a:rPr lang="en-US" altLang="zh-CN" dirty="0" smtClean="0"/>
              <a:t>      </a:t>
            </a:r>
            <a:r>
              <a:rPr lang="en-US" altLang="zh-CN" dirty="0">
                <a:solidFill>
                  <a:srgbClr val="339966"/>
                </a:solidFill>
              </a:rPr>
              <a:t>//</a:t>
            </a:r>
            <a:r>
              <a:rPr lang="zh-CN" altLang="en-US" dirty="0">
                <a:solidFill>
                  <a:srgbClr val="339966"/>
                </a:solidFill>
              </a:rPr>
              <a:t>重新置圆心坐标  </a:t>
            </a:r>
          </a:p>
          <a:p>
            <a:pPr algn="l"/>
            <a:r>
              <a:rPr lang="zh-CN" altLang="en-US" dirty="0"/>
              <a:t>	</a:t>
            </a:r>
            <a:r>
              <a:rPr lang="en-US" altLang="zh-CN" dirty="0" err="1" smtClean="0"/>
              <a:t>c.Setr</a:t>
            </a:r>
            <a:r>
              <a:rPr lang="en-US" altLang="zh-CN" dirty="0" smtClean="0"/>
              <a:t>(1);            </a:t>
            </a:r>
            <a:r>
              <a:rPr lang="en-US" altLang="zh-CN" dirty="0">
                <a:solidFill>
                  <a:srgbClr val="339966"/>
                </a:solidFill>
              </a:rPr>
              <a:t>//</a:t>
            </a:r>
            <a:r>
              <a:rPr lang="zh-CN" altLang="en-US" dirty="0">
                <a:solidFill>
                  <a:srgbClr val="339966"/>
                </a:solidFill>
              </a:rPr>
              <a:t>重新置半径值</a:t>
            </a:r>
          </a:p>
          <a:p>
            <a:pPr algn="l"/>
            <a:r>
              <a:rPr lang="zh-CN" altLang="en-US" dirty="0"/>
              <a:t>	</a:t>
            </a:r>
            <a:r>
              <a:rPr lang="en-US" altLang="zh-CN" dirty="0" err="1"/>
              <a:t>c.ShowCircle</a:t>
            </a:r>
            <a:r>
              <a:rPr lang="en-US" altLang="zh-CN" dirty="0"/>
              <a:t>( </a:t>
            </a:r>
            <a:r>
              <a:rPr lang="en-US" altLang="zh-CN" dirty="0" smtClean="0"/>
              <a:t>);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/>
              <a:t>0;</a:t>
            </a:r>
          </a:p>
          <a:p>
            <a:pPr algn="l"/>
            <a:r>
              <a:rPr lang="en-US" altLang="zh-CN" dirty="0"/>
              <a:t>  }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657600" y="914400"/>
            <a:ext cx="5486400" cy="3565525"/>
          </a:xfrm>
          <a:prstGeom prst="rect">
            <a:avLst/>
          </a:prstGeom>
          <a:solidFill>
            <a:srgbClr val="FFFFCC"/>
          </a:solidFill>
          <a:ln w="57150">
            <a:solidFill>
              <a:srgbClr val="CC66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/>
              <a:t>使用一个</a:t>
            </a:r>
            <a:r>
              <a:rPr lang="en-US" altLang="zh-CN"/>
              <a:t>Circle</a:t>
            </a:r>
            <a:r>
              <a:rPr lang="zh-CN" altLang="en-US"/>
              <a:t>类对象 </a:t>
            </a:r>
            <a:r>
              <a:rPr lang="en-US" altLang="zh-CN"/>
              <a:t>c </a:t>
            </a:r>
            <a:r>
              <a:rPr lang="zh-CN" altLang="en-US"/>
              <a:t>时，</a:t>
            </a:r>
          </a:p>
          <a:p>
            <a:pPr algn="l"/>
            <a:r>
              <a:rPr lang="zh-CN" altLang="en-US"/>
              <a:t>感觉</a:t>
            </a:r>
            <a:r>
              <a:rPr lang="en-US" altLang="zh-CN"/>
              <a:t>Circle</a:t>
            </a:r>
            <a:r>
              <a:rPr lang="zh-CN" altLang="en-US"/>
              <a:t>类是一个完整的类，</a:t>
            </a:r>
          </a:p>
          <a:p>
            <a:pPr algn="l"/>
            <a:r>
              <a:rPr lang="zh-CN" altLang="en-US"/>
              <a:t>就象 </a:t>
            </a:r>
            <a:r>
              <a:rPr lang="en-US" altLang="zh-CN"/>
              <a:t>Point </a:t>
            </a:r>
            <a:r>
              <a:rPr lang="zh-CN" altLang="en-US"/>
              <a:t>类不存在一样。 </a:t>
            </a:r>
          </a:p>
          <a:p>
            <a:pPr algn="l"/>
            <a:r>
              <a:rPr lang="zh-CN" altLang="en-US"/>
              <a:t>如</a:t>
            </a:r>
            <a:r>
              <a:rPr lang="en-US" altLang="zh-CN">
                <a:solidFill>
                  <a:srgbClr val="FF0000"/>
                </a:solidFill>
              </a:rPr>
              <a:t>Setxy( ) </a:t>
            </a:r>
            <a:r>
              <a:rPr lang="zh-CN" altLang="en-US"/>
              <a:t>函数，它是在基类中</a:t>
            </a:r>
          </a:p>
          <a:p>
            <a:pPr algn="l"/>
            <a:r>
              <a:rPr lang="zh-CN" altLang="en-US"/>
              <a:t>被定义的，现在它</a:t>
            </a:r>
            <a:r>
              <a:rPr lang="zh-CN" altLang="en-US">
                <a:solidFill>
                  <a:srgbClr val="FF0000"/>
                </a:solidFill>
              </a:rPr>
              <a:t>就是</a:t>
            </a:r>
            <a:r>
              <a:rPr lang="en-US" altLang="zh-CN"/>
              <a:t>Circle</a:t>
            </a:r>
            <a:r>
              <a:rPr lang="zh-CN" altLang="en-US"/>
              <a:t>类的</a:t>
            </a:r>
          </a:p>
          <a:p>
            <a:pPr algn="l"/>
            <a:r>
              <a:rPr lang="zh-CN" altLang="en-US"/>
              <a:t>成员了，但在</a:t>
            </a:r>
            <a:r>
              <a:rPr lang="en-US" altLang="zh-CN"/>
              <a:t>Circle</a:t>
            </a:r>
            <a:r>
              <a:rPr lang="zh-CN" altLang="en-US"/>
              <a:t>类中并没有</a:t>
            </a:r>
          </a:p>
          <a:p>
            <a:pPr algn="l"/>
            <a:r>
              <a:rPr lang="zh-CN" altLang="en-US"/>
              <a:t>写出它的实现函数，代码是被继承下来的。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304800" y="228600"/>
            <a:ext cx="815563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 eaLnBrk="0" hangingPunct="0"/>
            <a:r>
              <a:rPr lang="en-US" altLang="zh-CN" dirty="0">
                <a:solidFill>
                  <a:srgbClr val="CC0000"/>
                </a:solidFill>
              </a:rPr>
              <a:t>[</a:t>
            </a:r>
            <a:r>
              <a:rPr lang="zh-CN" altLang="en-US" dirty="0">
                <a:solidFill>
                  <a:srgbClr val="CC0000"/>
                </a:solidFill>
              </a:rPr>
              <a:t>例</a:t>
            </a:r>
            <a:r>
              <a:rPr lang="en-US" altLang="zh-CN" dirty="0">
                <a:solidFill>
                  <a:srgbClr val="CC0000"/>
                </a:solidFill>
              </a:rPr>
              <a:t>12.1]</a:t>
            </a:r>
            <a:r>
              <a:rPr lang="zh-CN" altLang="en-US" dirty="0"/>
              <a:t>见 “第</a:t>
            </a:r>
            <a:r>
              <a:rPr lang="en-US" altLang="zh-CN" dirty="0"/>
              <a:t>12</a:t>
            </a:r>
            <a:r>
              <a:rPr lang="zh-CN" altLang="en-US" dirty="0"/>
              <a:t>章 继承和派生</a:t>
            </a:r>
            <a:r>
              <a:rPr lang="en-US" altLang="zh-CN" dirty="0"/>
              <a:t>(</a:t>
            </a:r>
            <a:r>
              <a:rPr lang="zh-CN" altLang="en-US" dirty="0"/>
              <a:t>例子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docx</a:t>
            </a:r>
            <a:r>
              <a:rPr lang="en-US" altLang="zh-CN" dirty="0" smtClean="0"/>
              <a:t>”</a:t>
            </a:r>
            <a:endParaRPr lang="en-US" altLang="zh-CN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utoUpdateAnimBg="0"/>
      <p:bldP spid="860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762000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3200"/>
              <a:t>        </a:t>
            </a:r>
            <a:r>
              <a:rPr lang="zh-CN" altLang="en-US" sz="3200"/>
              <a:t>面向对象程序设计中</a:t>
            </a:r>
            <a:r>
              <a:rPr lang="zh-CN" altLang="en-US" sz="3200">
                <a:solidFill>
                  <a:srgbClr val="FF0000"/>
                </a:solidFill>
              </a:rPr>
              <a:t>继承性</a:t>
            </a:r>
            <a:r>
              <a:rPr lang="zh-CN" altLang="en-US" sz="3200"/>
              <a:t>的</a:t>
            </a:r>
            <a:r>
              <a:rPr lang="zh-CN" altLang="en-US" sz="3200">
                <a:solidFill>
                  <a:srgbClr val="FF0000"/>
                </a:solidFill>
              </a:rPr>
              <a:t>优点</a:t>
            </a:r>
            <a:r>
              <a:rPr lang="zh-CN" altLang="en-US" sz="3200"/>
              <a:t>就在于此，系统提供了相当多的已定义好的基类，用户可以根据具体的应用，</a:t>
            </a:r>
            <a:r>
              <a:rPr lang="zh-CN" altLang="en-US" sz="3200">
                <a:solidFill>
                  <a:srgbClr val="FF0000"/>
                </a:solidFill>
              </a:rPr>
              <a:t>在已有类的基础上构架新类</a:t>
            </a:r>
            <a:r>
              <a:rPr lang="zh-CN" altLang="en-US" sz="3200"/>
              <a:t>，在派生类中，可以直接使用父类部分的代码，但却</a:t>
            </a:r>
            <a:r>
              <a:rPr lang="zh-CN" altLang="en-US" sz="3200">
                <a:solidFill>
                  <a:srgbClr val="FF0000"/>
                </a:solidFill>
              </a:rPr>
              <a:t>不需要重新编写父类的代码</a:t>
            </a:r>
            <a:r>
              <a:rPr lang="zh-CN" altLang="en-US" sz="3200"/>
              <a:t>。这样可以加速软件开发的速度，保障软件开发的质量。继承性</a:t>
            </a:r>
            <a:r>
              <a:rPr lang="zh-CN" altLang="en-US" sz="3200">
                <a:solidFill>
                  <a:srgbClr val="FF0000"/>
                </a:solidFill>
              </a:rPr>
              <a:t>是软件重用的基础</a:t>
            </a:r>
            <a:r>
              <a:rPr lang="zh-CN" altLang="en-US" sz="3200"/>
              <a:t>。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00200" y="2971800"/>
            <a:ext cx="6553200" cy="3368675"/>
          </a:xfrm>
          <a:prstGeom prst="rect">
            <a:avLst/>
          </a:prstGeom>
          <a:solidFill>
            <a:srgbClr val="FFFFCC"/>
          </a:solidFill>
          <a:ln w="57150">
            <a:solidFill>
              <a:srgbClr val="CC66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3200"/>
              <a:t>   </a:t>
            </a:r>
            <a:r>
              <a:rPr lang="zh-CN" altLang="en-US" sz="3200"/>
              <a:t>在一个类上仅构架一个新类，意义并不大。但如果构架多个新类，那么就可以减少大量相同代码的重复编写工作。如从一个</a:t>
            </a:r>
            <a:r>
              <a:rPr lang="zh-CN" altLang="en-US" sz="3200">
                <a:solidFill>
                  <a:srgbClr val="FF0000"/>
                </a:solidFill>
              </a:rPr>
              <a:t>“点”</a:t>
            </a:r>
            <a:r>
              <a:rPr lang="zh-CN" altLang="en-US" sz="3200"/>
              <a:t>类可以派生出</a:t>
            </a:r>
            <a:r>
              <a:rPr lang="zh-CN" altLang="en-US" sz="3200">
                <a:solidFill>
                  <a:srgbClr val="FF0000"/>
                </a:solidFill>
              </a:rPr>
              <a:t>“线”</a:t>
            </a:r>
            <a:r>
              <a:rPr lang="zh-CN" altLang="en-US" sz="3200"/>
              <a:t>类、</a:t>
            </a:r>
            <a:r>
              <a:rPr lang="zh-CN" altLang="en-US" sz="3200">
                <a:solidFill>
                  <a:srgbClr val="FF0000"/>
                </a:solidFill>
              </a:rPr>
              <a:t>“圆”</a:t>
            </a:r>
            <a:r>
              <a:rPr lang="zh-CN" altLang="en-US" sz="3200"/>
              <a:t>类、</a:t>
            </a:r>
            <a:r>
              <a:rPr lang="zh-CN" altLang="en-US" sz="3200">
                <a:solidFill>
                  <a:srgbClr val="FF0000"/>
                </a:solidFill>
              </a:rPr>
              <a:t>“长方形”</a:t>
            </a:r>
            <a:r>
              <a:rPr lang="zh-CN" altLang="en-US" sz="3200"/>
              <a:t>类等。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7696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/>
              <a:t>        </a:t>
            </a:r>
            <a:r>
              <a:rPr lang="zh-CN" altLang="en-US" sz="3200"/>
              <a:t>从本例中，还可以看出另一个问题：为了实现数据保护，在基类中将 </a:t>
            </a:r>
            <a:r>
              <a:rPr lang="en-US" altLang="zh-CN" sz="3200"/>
              <a:t>x, y </a:t>
            </a:r>
            <a:r>
              <a:rPr lang="zh-CN" altLang="en-US" sz="3200"/>
              <a:t>定义为私有成员，但是带来一个问题，即在派生类中需通过公有成员函数</a:t>
            </a:r>
            <a:r>
              <a:rPr lang="en-US" altLang="zh-CN" sz="3200">
                <a:solidFill>
                  <a:srgbClr val="FF0000"/>
                </a:solidFill>
              </a:rPr>
              <a:t>Getx( )</a:t>
            </a:r>
            <a:r>
              <a:rPr lang="en-US" altLang="zh-CN" sz="3200"/>
              <a:t> </a:t>
            </a:r>
            <a:r>
              <a:rPr lang="zh-CN" altLang="en-US" sz="3200"/>
              <a:t>，</a:t>
            </a:r>
            <a:r>
              <a:rPr lang="en-US" altLang="zh-CN" sz="3200">
                <a:solidFill>
                  <a:srgbClr val="FF0000"/>
                </a:solidFill>
              </a:rPr>
              <a:t>Setxy(x1, y1)</a:t>
            </a:r>
            <a:r>
              <a:rPr lang="en-US" altLang="zh-CN" sz="3200"/>
              <a:t> </a:t>
            </a:r>
            <a:r>
              <a:rPr lang="zh-CN" altLang="en-US" sz="3200"/>
              <a:t>等来访为基类的私有成员。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1600200" y="2971800"/>
            <a:ext cx="7010400" cy="3368675"/>
          </a:xfrm>
          <a:prstGeom prst="rect">
            <a:avLst/>
          </a:prstGeom>
          <a:solidFill>
            <a:srgbClr val="FFFFCC"/>
          </a:solidFill>
          <a:ln w="57150">
            <a:solidFill>
              <a:srgbClr val="CC66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3200"/>
              <a:t>       </a:t>
            </a:r>
            <a:r>
              <a:rPr lang="zh-CN" altLang="en-US" sz="3200"/>
              <a:t>如果在基类中将 </a:t>
            </a:r>
            <a:r>
              <a:rPr lang="en-US" altLang="zh-CN" sz="3200"/>
              <a:t>x, y </a:t>
            </a:r>
            <a:r>
              <a:rPr lang="zh-CN" altLang="en-US" sz="3200"/>
              <a:t>定义为保护成员，则公有继承后，在派生类中</a:t>
            </a:r>
            <a:r>
              <a:rPr lang="en-US" altLang="zh-CN" sz="3200"/>
              <a:t>x, y </a:t>
            </a:r>
            <a:r>
              <a:rPr lang="zh-CN" altLang="en-US" sz="3200"/>
              <a:t>仍然是保护成员，在派生类内可直接访问。这样</a:t>
            </a:r>
            <a:r>
              <a:rPr lang="zh-CN" altLang="en-US" sz="3200">
                <a:solidFill>
                  <a:srgbClr val="FF0000"/>
                </a:solidFill>
              </a:rPr>
              <a:t>既可以</a:t>
            </a:r>
            <a:r>
              <a:rPr lang="zh-CN" altLang="en-US" sz="3200"/>
              <a:t>保护基类数据成员，</a:t>
            </a:r>
            <a:r>
              <a:rPr lang="zh-CN" altLang="en-US" sz="3200">
                <a:solidFill>
                  <a:srgbClr val="FF0000"/>
                </a:solidFill>
              </a:rPr>
              <a:t>又可以</a:t>
            </a:r>
            <a:r>
              <a:rPr lang="zh-CN" altLang="en-US" sz="3200"/>
              <a:t>在派生类中提供访问基类数据成员的方便性。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1929</Words>
  <Application>Microsoft Office PowerPoint</Application>
  <PresentationFormat>全屏显示(4:3)</PresentationFormat>
  <Paragraphs>234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wss</dc:creator>
  <cp:lastModifiedBy>Administrator</cp:lastModifiedBy>
  <cp:revision>262</cp:revision>
  <dcterms:created xsi:type="dcterms:W3CDTF">2001-03-23T02:16:21Z</dcterms:created>
  <dcterms:modified xsi:type="dcterms:W3CDTF">2022-09-30T09:21:15Z</dcterms:modified>
</cp:coreProperties>
</file>