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9" r:id="rId2"/>
    <p:sldMasterId id="2147483678" r:id="rId3"/>
    <p:sldMasterId id="2147483687" r:id="rId4"/>
    <p:sldMasterId id="2147483696" r:id="rId5"/>
  </p:sldMasterIdLst>
  <p:notesMasterIdLst>
    <p:notesMasterId r:id="rId37"/>
  </p:notesMasterIdLst>
  <p:handoutMasterIdLst>
    <p:handoutMasterId r:id="rId38"/>
  </p:handoutMasterIdLst>
  <p:sldIdLst>
    <p:sldId id="256" r:id="rId6"/>
    <p:sldId id="264" r:id="rId7"/>
    <p:sldId id="260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8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5" r:id="rId31"/>
    <p:sldId id="286" r:id="rId32"/>
    <p:sldId id="287" r:id="rId33"/>
    <p:sldId id="289" r:id="rId34"/>
    <p:sldId id="263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  <a:srgbClr val="999999"/>
    <a:srgbClr val="C1C1C1"/>
    <a:srgbClr val="D2D2D2"/>
    <a:srgbClr val="FF3300"/>
    <a:srgbClr val="00409A"/>
    <a:srgbClr val="A90000"/>
    <a:srgbClr val="33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ējs stils 2 - izcēlum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Vidējs stils 2 - izcēlum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050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1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81BECAB0-FACD-4B5C-983E-DC155FA350DC}" type="slidenum">
              <a:rPr lang="en-GB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GB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3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134302"/>
            <a:ext cx="5930900" cy="444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BEA2CEF-D7C9-4636-812D-2F428AE058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5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9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lv-LV" smtClean="0"/>
              <a:t>Rediģēt šablona apakšvirsraksta stilu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91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E628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15666"/>
            <a:ext cx="3914775" cy="18466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4250"/>
            <a:ext cx="3914775" cy="8532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3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E628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1828800" y="1741488"/>
            <a:ext cx="2057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7774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0" y="1494000"/>
            <a:ext cx="3956050" cy="42300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0" y="1494000"/>
            <a:ext cx="4386630" cy="4078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1939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987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1"/>
            <a:ext cx="8514000" cy="496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7841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5206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495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15666"/>
            <a:ext cx="3914775" cy="18466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4250"/>
            <a:ext cx="3914775" cy="8532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692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1828800" y="1741488"/>
            <a:ext cx="2057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225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99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lv-LV" smtClean="0"/>
              <a:t>Rediģēt šablona apakšvirsraksta stilu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3123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164447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0" y="1494000"/>
            <a:ext cx="3956050" cy="42300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69" y="1494000"/>
            <a:ext cx="4388400" cy="4078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650047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65166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1"/>
            <a:ext cx="8514000" cy="496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94330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262295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470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15666"/>
            <a:ext cx="3914775" cy="18466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4250"/>
            <a:ext cx="3914775" cy="8532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540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1828800" y="1741488"/>
            <a:ext cx="2057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6364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13568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0" y="1494000"/>
            <a:ext cx="3956050" cy="42300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69" y="1494000"/>
            <a:ext cx="4388400" cy="4078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1506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bg>
      <p:bgPr>
        <a:solidFill>
          <a:srgbClr val="99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loga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1828800" y="1741488"/>
            <a:ext cx="2057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317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075973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1"/>
            <a:ext cx="8514000" cy="496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516398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887742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5889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15666"/>
            <a:ext cx="3914775" cy="18466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4250"/>
            <a:ext cx="3914775" cy="8532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580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1828800" y="1741488"/>
            <a:ext cx="2057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4461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088086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0" y="1494000"/>
            <a:ext cx="3956050" cy="42300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69" y="1494000"/>
            <a:ext cx="4388400" cy="4078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523066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164159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1"/>
            <a:ext cx="8514000" cy="496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82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25810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54493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0" y="1494000"/>
            <a:ext cx="3956050" cy="42300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0" y="1494000"/>
            <a:ext cx="4386630" cy="4078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6347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665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1"/>
            <a:ext cx="8514000" cy="4968000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747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00" y="6540500"/>
            <a:ext cx="228600" cy="152400"/>
          </a:xfrm>
        </p:spPr>
        <p:txBody>
          <a:bodyPr/>
          <a:lstStyle/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048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E628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555200"/>
            <a:ext cx="3914775" cy="18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20800"/>
            <a:ext cx="3914775" cy="622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330200" y="5753100"/>
            <a:ext cx="14478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© Tieto Corporation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835900" y="1155700"/>
            <a:ext cx="18034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GB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97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000" y="154800"/>
            <a:ext cx="8514000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lv-LV" smtClean="0"/>
              <a:t>Rediģēt šablona virsraksta stilu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899" y="1494000"/>
            <a:ext cx="8514000" cy="40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540500"/>
            <a:ext cx="359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sz="1000"/>
            </a:lvl1pPr>
          </a:lstStyle>
          <a:p>
            <a:r>
              <a:rPr lang="en-GB" smtClean="0"/>
              <a:t> 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405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D5BF249B-9F3D-4A57-AAF2-3BA64581731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black">
          <a:xfrm>
            <a:off x="7854950" y="5722938"/>
            <a:ext cx="1084263" cy="963612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99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57200">
              <a:defRPr/>
            </a:pPr>
            <a:endParaRPr lang="fi-FI" sz="1800" dirty="0">
              <a:latin typeface="Arial" pitchFamily="-105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/>
          </a:p>
        </p:txBody>
      </p:sp>
      <p:sp>
        <p:nvSpPr>
          <p:cNvPr id="2" name="TIETOCOPYRIGHT"/>
          <p:cNvSpPr txBox="1"/>
          <p:nvPr/>
        </p:nvSpPr>
        <p:spPr>
          <a:xfrm>
            <a:off x="927100" y="6540500"/>
            <a:ext cx="14478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0" spc="0" baseline="0">
          <a:solidFill>
            <a:srgbClr val="99CC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000" y="154800"/>
            <a:ext cx="8514000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899" y="1494000"/>
            <a:ext cx="8514000" cy="40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540500"/>
            <a:ext cx="359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sz="1000"/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405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black">
          <a:xfrm>
            <a:off x="7854950" y="5722938"/>
            <a:ext cx="1084263" cy="963612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E62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57200">
              <a:defRPr/>
            </a:pPr>
            <a:endParaRPr lang="fi-FI" sz="1800" dirty="0">
              <a:latin typeface="Arial" pitchFamily="-105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2" name="TIETOCOPYRIGHT"/>
          <p:cNvSpPr txBox="1"/>
          <p:nvPr/>
        </p:nvSpPr>
        <p:spPr>
          <a:xfrm>
            <a:off x="927100" y="6540500"/>
            <a:ext cx="14478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0" spc="0" baseline="0">
          <a:solidFill>
            <a:srgbClr val="E6285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000" y="154800"/>
            <a:ext cx="8514000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899" y="1494000"/>
            <a:ext cx="8514000" cy="40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540500"/>
            <a:ext cx="359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sz="1000"/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405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black">
          <a:xfrm>
            <a:off x="7854950" y="5722938"/>
            <a:ext cx="1084263" cy="963612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57200">
              <a:defRPr/>
            </a:pPr>
            <a:endParaRPr lang="fi-FI" sz="1800" dirty="0">
              <a:latin typeface="Arial" pitchFamily="-105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2" name="TIETOCOPYRIGHT"/>
          <p:cNvSpPr txBox="1"/>
          <p:nvPr/>
        </p:nvSpPr>
        <p:spPr>
          <a:xfrm>
            <a:off x="927100" y="6540500"/>
            <a:ext cx="14478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0" spc="0" baseline="0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000" y="154800"/>
            <a:ext cx="8514000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899" y="1494000"/>
            <a:ext cx="8514000" cy="40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540500"/>
            <a:ext cx="359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sz="1000"/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405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black">
          <a:xfrm>
            <a:off x="7854950" y="5722938"/>
            <a:ext cx="1084263" cy="963612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57200">
              <a:defRPr/>
            </a:pPr>
            <a:endParaRPr lang="fi-FI" sz="1800" dirty="0">
              <a:latin typeface="Arial" pitchFamily="-105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2" name="TIETOCOPYRIGHT"/>
          <p:cNvSpPr txBox="1"/>
          <p:nvPr/>
        </p:nvSpPr>
        <p:spPr>
          <a:xfrm>
            <a:off x="927100" y="6540500"/>
            <a:ext cx="14478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3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0" spc="0" baseline="0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000" y="154800"/>
            <a:ext cx="8514000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899" y="1494000"/>
            <a:ext cx="8514000" cy="40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540500"/>
            <a:ext cx="359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sz="1000"/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405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black">
          <a:xfrm>
            <a:off x="7854950" y="5722938"/>
            <a:ext cx="1084263" cy="963612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76CE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57200">
              <a:defRPr/>
            </a:pPr>
            <a:endParaRPr lang="fi-FI" sz="1800" dirty="0">
              <a:latin typeface="Arial" pitchFamily="-105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540499"/>
            <a:ext cx="1435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2" name="TIETOCOPYRIGHT"/>
          <p:cNvSpPr txBox="1"/>
          <p:nvPr/>
        </p:nvSpPr>
        <p:spPr>
          <a:xfrm>
            <a:off x="927100" y="6540500"/>
            <a:ext cx="14478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GB" sz="100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0" spc="0" baseline="0">
          <a:solidFill>
            <a:srgbClr val="76CEE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faq.com/papers/locking.pdf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1218" y="1555200"/>
            <a:ext cx="7765558" cy="1800000"/>
          </a:xfrm>
        </p:spPr>
        <p:txBody>
          <a:bodyPr>
            <a:normAutofit/>
          </a:bodyPr>
          <a:lstStyle/>
          <a:p>
            <a:r>
              <a:rPr lang="en-GB" dirty="0" smtClean="0"/>
              <a:t>Shared Database Concurrency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ACTINFO"/>
          <p:cNvSpPr txBox="1"/>
          <p:nvPr/>
        </p:nvSpPr>
        <p:spPr>
          <a:xfrm>
            <a:off x="4572000" y="5702300"/>
            <a:ext cx="1457130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Aivars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Kalvāns</a:t>
            </a:r>
            <a:endParaRPr lang="en-US" sz="1400" b="1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sym typeface="Arial" panose="020B0604020202020204" pitchFamily="34" charset="0"/>
              </a:rPr>
              <a:t>Lead Software Architect</a:t>
            </a:r>
          </a:p>
          <a:p>
            <a:r>
              <a:rPr lang="en-US" sz="1000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endParaRPr lang="en-US" sz="10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sym typeface="Arial" panose="020B0604020202020204" pitchFamily="34" charset="0"/>
              </a:rPr>
              <a:t>ivars.kalvans@tieto.com</a:t>
            </a:r>
            <a:endParaRPr lang="en-GB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in a database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 locking and Optimistic locking</a:t>
            </a:r>
          </a:p>
          <a:p>
            <a:r>
              <a:rPr lang="en-GB" dirty="0" smtClean="0">
                <a:hlinkClick r:id="rId2"/>
              </a:rPr>
              <a:t>http://www.orafaq.com/papers/locking.pdf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More </a:t>
            </a:r>
            <a:r>
              <a:rPr lang="en-US" i="1" dirty="0"/>
              <a:t>challenging than the technology is overcoming resistance from seasoned </a:t>
            </a:r>
            <a:r>
              <a:rPr lang="en-US" i="1" dirty="0" smtClean="0"/>
              <a:t>development professionals </a:t>
            </a:r>
            <a:r>
              <a:rPr lang="en-US" i="1" dirty="0"/>
              <a:t>who have been using the trusted SELECT… FOR UPDATE for all of their Oracle careers.</a:t>
            </a:r>
          </a:p>
          <a:p>
            <a:pPr marL="0" indent="0">
              <a:buNone/>
            </a:pPr>
            <a:r>
              <a:rPr lang="en-US" i="1" dirty="0"/>
              <a:t>These individuals may need to be convinced of the benefits of using optimistic and on large </a:t>
            </a:r>
            <a:r>
              <a:rPr lang="en-US" i="1" dirty="0" smtClean="0"/>
              <a:t>development projects </a:t>
            </a:r>
            <a:r>
              <a:rPr lang="en-US" i="1" dirty="0"/>
              <a:t>their support will be crucial.</a:t>
            </a:r>
            <a:endParaRPr lang="en-GB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been tried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best practices, architecture, patterns for the </a:t>
            </a:r>
            <a:r>
              <a:rPr lang="en-GB" b="1" dirty="0" smtClean="0"/>
              <a:t>application</a:t>
            </a:r>
          </a:p>
          <a:p>
            <a:endParaRPr lang="en-GB" dirty="0" smtClean="0"/>
          </a:p>
          <a:p>
            <a:r>
              <a:rPr lang="en-GB" dirty="0" smtClean="0"/>
              <a:t>Leave </a:t>
            </a:r>
            <a:r>
              <a:rPr lang="en-GB" b="1" dirty="0" smtClean="0"/>
              <a:t>database concurrency </a:t>
            </a:r>
            <a:r>
              <a:rPr lang="en-GB" dirty="0" smtClean="0"/>
              <a:t>to optimistic locking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not </a:t>
            </a:r>
            <a:r>
              <a:rPr lang="en-GB" dirty="0" smtClean="0"/>
              <a:t>work as expected*</a:t>
            </a:r>
            <a:endParaRPr lang="en-GB" dirty="0" smtClean="0"/>
          </a:p>
          <a:p>
            <a:pPr lvl="1"/>
            <a:r>
              <a:rPr lang="en-GB" dirty="0" smtClean="0"/>
              <a:t>Acceptable until </a:t>
            </a:r>
            <a:r>
              <a:rPr lang="en-GB" i="1" dirty="0" smtClean="0"/>
              <a:t>x </a:t>
            </a:r>
            <a:r>
              <a:rPr lang="en-GB" dirty="0" smtClean="0"/>
              <a:t>transactions per second</a:t>
            </a:r>
            <a:endParaRPr lang="en-GB" i="1" dirty="0" smtClean="0"/>
          </a:p>
          <a:p>
            <a:pPr lvl="1"/>
            <a:r>
              <a:rPr lang="en-GB" dirty="0" smtClean="0"/>
              <a:t>System </a:t>
            </a:r>
            <a:r>
              <a:rPr lang="en-GB" dirty="0" smtClean="0"/>
              <a:t>gets slower when concurrency increases</a:t>
            </a:r>
          </a:p>
          <a:p>
            <a:endParaRPr lang="en-GB" dirty="0" smtClean="0"/>
          </a:p>
          <a:p>
            <a:r>
              <a:rPr lang="en-GB" dirty="0" smtClean="0"/>
              <a:t>Optimistic </a:t>
            </a:r>
            <a:r>
              <a:rPr lang="en-GB" dirty="0" smtClean="0"/>
              <a:t>= hope nobody modifies the same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r>
              <a:rPr lang="en-GB" sz="1400" dirty="0" smtClean="0"/>
              <a:t>* for our use case, your experience may differ</a:t>
            </a:r>
            <a:endParaRPr lang="en-GB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Oracle 101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Row-level (TX) locks</a:t>
            </a:r>
          </a:p>
          <a:p>
            <a:r>
              <a:rPr lang="en-GB" dirty="0" smtClean="0"/>
              <a:t>LOCK TABLE …</a:t>
            </a:r>
          </a:p>
          <a:p>
            <a:r>
              <a:rPr lang="en-GB" dirty="0" smtClean="0"/>
              <a:t>Locks are held until COMMIT or ROLLBACK</a:t>
            </a:r>
          </a:p>
          <a:p>
            <a:pPr lvl="1"/>
            <a:r>
              <a:rPr lang="en-GB" dirty="0" smtClean="0"/>
              <a:t>Not in case of ROLLBACK TO SAVEPOINT</a:t>
            </a:r>
          </a:p>
          <a:p>
            <a:endParaRPr lang="en-GB" dirty="0" smtClean="0"/>
          </a:p>
          <a:p>
            <a:r>
              <a:rPr lang="en-GB" dirty="0" smtClean="0"/>
              <a:t>Writes </a:t>
            </a:r>
            <a:r>
              <a:rPr lang="en-GB" dirty="0" smtClean="0"/>
              <a:t>don’t block reads</a:t>
            </a:r>
          </a:p>
          <a:p>
            <a:r>
              <a:rPr lang="en-GB" dirty="0" smtClean="0"/>
              <a:t>Reads don’t block writes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Placing a row-level lock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UPDATE,  DELETE, SELECT … FOR UDATE [NOWAIT]</a:t>
            </a:r>
          </a:p>
          <a:p>
            <a:r>
              <a:rPr lang="en-GB" dirty="0" smtClean="0"/>
              <a:t>INSERT</a:t>
            </a:r>
          </a:p>
          <a:p>
            <a:pPr lvl="1"/>
            <a:r>
              <a:rPr lang="en-GB" dirty="0" smtClean="0"/>
              <a:t>Primary key or unique constraint violation</a:t>
            </a:r>
          </a:p>
          <a:p>
            <a:endParaRPr lang="en-GB" dirty="0" smtClean="0"/>
          </a:p>
          <a:p>
            <a:r>
              <a:rPr lang="en-GB" dirty="0" smtClean="0"/>
              <a:t>Every </a:t>
            </a:r>
            <a:r>
              <a:rPr lang="en-GB" dirty="0" smtClean="0"/>
              <a:t>modification implies locking</a:t>
            </a:r>
          </a:p>
          <a:p>
            <a:pPr lvl="1"/>
            <a:r>
              <a:rPr lang="en-GB" dirty="0" smtClean="0"/>
              <a:t>To guarantee ACID properties</a:t>
            </a:r>
          </a:p>
          <a:p>
            <a:pPr lvl="1"/>
            <a:r>
              <a:rPr lang="en-GB" dirty="0" smtClean="0"/>
              <a:t>Let’s call it “implicit locking”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Few years later…</a:t>
            </a:r>
            <a:endParaRPr lang="en-GB" dirty="0"/>
          </a:p>
        </p:txBody>
      </p:sp>
      <p:pic>
        <p:nvPicPr>
          <p:cNvPr id="5" name="Satura vietturis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54" y="1493838"/>
            <a:ext cx="3295255" cy="407828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Pessimistic vs. Optimistic</a:t>
            </a:r>
            <a:endParaRPr lang="en-GB" dirty="0"/>
          </a:p>
        </p:txBody>
      </p:sp>
      <p:graphicFrame>
        <p:nvGraphicFramePr>
          <p:cNvPr id="5" name="Satura vietturis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07905"/>
              </p:ext>
            </p:extLst>
          </p:nvPr>
        </p:nvGraphicFramePr>
        <p:xfrm>
          <a:off x="342900" y="1493838"/>
          <a:ext cx="8513763" cy="384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320"/>
                <a:gridCol w="3309870"/>
                <a:gridCol w="4400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Pessimistic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…</a:t>
                      </a:r>
                    </a:p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version, …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</a:t>
                      </a:r>
                      <a:r>
                        <a:rPr lang="en-US" baseline="0" dirty="0" smtClean="0"/>
                        <a:t>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</a:p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version = :</a:t>
                      </a:r>
                      <a:r>
                        <a:rPr lang="en-US" baseline="0" dirty="0" err="1" smtClean="0"/>
                        <a:t>next_version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WHERE version = :</a:t>
                      </a:r>
                      <a:r>
                        <a:rPr lang="en-US" baseline="0" dirty="0" err="1" smtClean="0"/>
                        <a:t>known_version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Retry if ROWCOUNT=0</a:t>
                      </a:r>
                    </a:p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cxnSp>
        <p:nvCxnSpPr>
          <p:cNvPr id="7" name="Taisns bultveida savienotājs 6"/>
          <p:cNvCxnSpPr/>
          <p:nvPr/>
        </p:nvCxnSpPr>
        <p:spPr bwMode="auto">
          <a:xfrm>
            <a:off x="4314418" y="2163651"/>
            <a:ext cx="0" cy="30007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680292" y="3769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LOCK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1" name="Taisns bultveida savienotājs 10"/>
          <p:cNvCxnSpPr/>
          <p:nvPr/>
        </p:nvCxnSpPr>
        <p:spPr bwMode="auto">
          <a:xfrm>
            <a:off x="8742609" y="3606088"/>
            <a:ext cx="0" cy="1558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095604" y="40846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LOCK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“Implicit” vs. Optimistic</a:t>
            </a:r>
            <a:endParaRPr lang="en-GB" dirty="0"/>
          </a:p>
        </p:txBody>
      </p:sp>
      <p:graphicFrame>
        <p:nvGraphicFramePr>
          <p:cNvPr id="5" name="Satura vietturis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16600"/>
              </p:ext>
            </p:extLst>
          </p:nvPr>
        </p:nvGraphicFramePr>
        <p:xfrm>
          <a:off x="342900" y="1493838"/>
          <a:ext cx="8513763" cy="384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320"/>
                <a:gridCol w="3309870"/>
                <a:gridCol w="4400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“Implicit”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version, …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</a:t>
                      </a:r>
                      <a:r>
                        <a:rPr lang="en-US" baseline="0" dirty="0" smtClean="0"/>
                        <a:t>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</a:p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version = :</a:t>
                      </a:r>
                      <a:r>
                        <a:rPr lang="en-US" baseline="0" dirty="0" err="1" smtClean="0"/>
                        <a:t>next_version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WHERE version = :</a:t>
                      </a:r>
                      <a:r>
                        <a:rPr lang="en-US" baseline="0" dirty="0" err="1" smtClean="0"/>
                        <a:t>known_version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Retry if ROWCOUNT=0</a:t>
                      </a:r>
                    </a:p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cxnSp>
        <p:nvCxnSpPr>
          <p:cNvPr id="11" name="Taisns bultveida savienotājs 10"/>
          <p:cNvCxnSpPr/>
          <p:nvPr/>
        </p:nvCxnSpPr>
        <p:spPr bwMode="auto">
          <a:xfrm>
            <a:off x="8742609" y="3606088"/>
            <a:ext cx="0" cy="1558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095604" y="40846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LOCK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3" name="Taisns bultveida savienotājs 12"/>
          <p:cNvCxnSpPr/>
          <p:nvPr/>
        </p:nvCxnSpPr>
        <p:spPr bwMode="auto">
          <a:xfrm>
            <a:off x="4310085" y="3603940"/>
            <a:ext cx="0" cy="1558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663080" y="40825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LOCK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aisnstūris 6"/>
          <p:cNvSpPr/>
          <p:nvPr/>
        </p:nvSpPr>
        <p:spPr>
          <a:xfrm>
            <a:off x="379927" y="5449790"/>
            <a:ext cx="7424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Additional consistency control!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control consistency?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There are 10 kinds of </a:t>
            </a:r>
            <a:r>
              <a:rPr lang="en-GB" dirty="0" smtClean="0"/>
              <a:t>updates</a:t>
            </a:r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graphicFrame>
        <p:nvGraphicFramePr>
          <p:cNvPr id="5" name="Tabu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06788"/>
              </p:ext>
            </p:extLst>
          </p:nvPr>
        </p:nvGraphicFramePr>
        <p:xfrm>
          <a:off x="558083" y="2079580"/>
          <a:ext cx="7954851" cy="3368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9049"/>
                <a:gridCol w="3206840"/>
                <a:gridCol w="3618962"/>
              </a:tblGrid>
              <a:tr h="454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need 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consistency</a:t>
                      </a:r>
                      <a:endParaRPr lang="en-US" dirty="0"/>
                    </a:p>
                  </a:txBody>
                  <a:tcPr/>
                </a:tc>
              </a:tr>
              <a:tr h="1456849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balance = balance + :deposit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accent6"/>
                          </a:solidFill>
                        </a:rPr>
                        <a:t>balance = balance - :withdraw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456849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name = :</a:t>
                      </a:r>
                      <a:r>
                        <a:rPr lang="en-GB" dirty="0" err="1" smtClean="0"/>
                        <a:t>new_name</a:t>
                      </a:r>
                      <a:endParaRPr lang="en-GB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accent6"/>
                          </a:solidFill>
                        </a:rPr>
                        <a:t>balance = :</a:t>
                      </a:r>
                      <a:r>
                        <a:rPr lang="en-GB" dirty="0" err="1" smtClean="0">
                          <a:solidFill>
                            <a:schemeClr val="accent6"/>
                          </a:solidFill>
                        </a:rPr>
                        <a:t>new_balance</a:t>
                      </a:r>
                      <a:endParaRPr lang="en-GB" dirty="0" smtClean="0">
                        <a:solidFill>
                          <a:schemeClr val="accent6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about locking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</a:t>
            </a:r>
            <a:r>
              <a:rPr lang="en-GB" b="1" dirty="0" smtClean="0"/>
              <a:t>don’t have </a:t>
            </a:r>
            <a:r>
              <a:rPr lang="en-GB" dirty="0" smtClean="0"/>
              <a:t>concurrent updates on the same data</a:t>
            </a:r>
          </a:p>
          <a:p>
            <a:pPr lvl="1"/>
            <a:r>
              <a:rPr lang="en-GB" dirty="0" smtClean="0"/>
              <a:t>Does not matter which locking you use</a:t>
            </a:r>
          </a:p>
          <a:p>
            <a:pPr lvl="1"/>
            <a:r>
              <a:rPr lang="en-GB" dirty="0" smtClean="0"/>
              <a:t>Every modification places row-level locks</a:t>
            </a:r>
          </a:p>
          <a:p>
            <a:endParaRPr lang="en-GB" dirty="0" smtClean="0"/>
          </a:p>
          <a:p>
            <a:r>
              <a:rPr lang="en-GB" dirty="0" smtClean="0"/>
              <a:t>If you </a:t>
            </a:r>
            <a:r>
              <a:rPr lang="en-GB" b="1" dirty="0" smtClean="0"/>
              <a:t>do have </a:t>
            </a:r>
            <a:r>
              <a:rPr lang="en-GB" dirty="0" smtClean="0"/>
              <a:t>concurrent updates on the same data</a:t>
            </a:r>
          </a:p>
          <a:p>
            <a:pPr lvl="1"/>
            <a:r>
              <a:rPr lang="en-GB" dirty="0" smtClean="0"/>
              <a:t>There is nothing “optimistic” about optimistic locking in Oracle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essimistic </a:t>
            </a:r>
            <a:r>
              <a:rPr lang="en-GB" dirty="0" smtClean="0"/>
              <a:t>is better</a:t>
            </a:r>
          </a:p>
          <a:p>
            <a:pPr lvl="1"/>
            <a:r>
              <a:rPr lang="en-GB" dirty="0" smtClean="0"/>
              <a:t>Optimistic locking burns more cycles due to retries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Working at “</a:t>
            </a:r>
            <a:r>
              <a:rPr lang="en-GB" dirty="0" err="1" smtClean="0"/>
              <a:t>Tieto</a:t>
            </a:r>
            <a:r>
              <a:rPr lang="en-GB" dirty="0" smtClean="0"/>
              <a:t> Cards” &gt; 11 years</a:t>
            </a:r>
          </a:p>
          <a:p>
            <a:pPr lvl="1"/>
            <a:r>
              <a:rPr lang="en-GB" dirty="0" smtClean="0"/>
              <a:t>Junior developer </a:t>
            </a:r>
            <a:r>
              <a:rPr lang="en-US" dirty="0"/>
              <a:t>→ </a:t>
            </a:r>
            <a:r>
              <a:rPr lang="en-US" dirty="0" smtClean="0"/>
              <a:t>Lead Software Architect</a:t>
            </a:r>
          </a:p>
          <a:p>
            <a:r>
              <a:rPr lang="en-US" dirty="0" smtClean="0"/>
              <a:t>C and C++, Python</a:t>
            </a:r>
          </a:p>
          <a:p>
            <a:r>
              <a:rPr lang="en-US" dirty="0" smtClean="0"/>
              <a:t>Oracle database</a:t>
            </a:r>
          </a:p>
          <a:p>
            <a:pPr lvl="1"/>
            <a:r>
              <a:rPr lang="en-GB" dirty="0"/>
              <a:t>C++ library for working with Oracle </a:t>
            </a:r>
            <a:r>
              <a:rPr lang="en-GB" dirty="0" smtClean="0"/>
              <a:t>OCI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for Developers certificate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choose locking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“Implicit locking” by default</a:t>
            </a:r>
          </a:p>
          <a:p>
            <a:pPr lvl="1"/>
            <a:r>
              <a:rPr lang="en-GB" dirty="0" smtClean="0"/>
              <a:t>Relative updates</a:t>
            </a:r>
          </a:p>
          <a:p>
            <a:pPr lvl="1"/>
            <a:r>
              <a:rPr lang="en-GB" dirty="0" smtClean="0"/>
              <a:t>Last update wins for absolute updates</a:t>
            </a:r>
          </a:p>
          <a:p>
            <a:pPr lvl="1"/>
            <a:endParaRPr lang="en-GB" dirty="0"/>
          </a:p>
          <a:p>
            <a:r>
              <a:rPr lang="en-GB" dirty="0" smtClean="0"/>
              <a:t>Pessimistic locking</a:t>
            </a:r>
          </a:p>
          <a:p>
            <a:pPr lvl="1"/>
            <a:r>
              <a:rPr lang="en-GB" dirty="0" smtClean="0"/>
              <a:t>To prevent concurrency</a:t>
            </a:r>
          </a:p>
          <a:p>
            <a:r>
              <a:rPr lang="en-GB" dirty="0" smtClean="0"/>
              <a:t>Optimistic locking</a:t>
            </a:r>
            <a:endParaRPr lang="en-GB" dirty="0"/>
          </a:p>
          <a:p>
            <a:pPr lvl="1"/>
            <a:r>
              <a:rPr lang="en-GB" dirty="0" smtClean="0"/>
              <a:t>Stateless applications</a:t>
            </a:r>
          </a:p>
          <a:p>
            <a:pPr lvl="1"/>
            <a:r>
              <a:rPr lang="en-GB" dirty="0" smtClean="0"/>
              <a:t>“Conditional consistency”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have chosen locking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Cards – pessimistic locking</a:t>
            </a:r>
          </a:p>
          <a:p>
            <a:pPr lvl="1"/>
            <a:r>
              <a:rPr lang="en-GB" dirty="0" smtClean="0"/>
              <a:t>Historic reasons, unlikely concurrent updates</a:t>
            </a:r>
          </a:p>
          <a:p>
            <a:r>
              <a:rPr lang="en-GB" dirty="0" smtClean="0"/>
              <a:t>Statistics – “implicit locking”</a:t>
            </a:r>
          </a:p>
          <a:p>
            <a:r>
              <a:rPr lang="en-GB" dirty="0" smtClean="0"/>
              <a:t>Accounts</a:t>
            </a:r>
          </a:p>
          <a:p>
            <a:pPr lvl="1"/>
            <a:r>
              <a:rPr lang="en-GB" dirty="0" smtClean="0"/>
              <a:t>Optimistic locking for “conditional consistency”</a:t>
            </a:r>
          </a:p>
          <a:p>
            <a:pPr lvl="1"/>
            <a:r>
              <a:rPr lang="en-GB" dirty="0" smtClean="0"/>
              <a:t>Ensure consistency </a:t>
            </a:r>
            <a:r>
              <a:rPr lang="en-GB" b="1" dirty="0" smtClean="0"/>
              <a:t>sometimes</a:t>
            </a:r>
            <a:endParaRPr lang="en-GB" dirty="0"/>
          </a:p>
          <a:p>
            <a:pPr lvl="2"/>
            <a:r>
              <a:rPr lang="en-GB" dirty="0" smtClean="0"/>
              <a:t>for </a:t>
            </a:r>
            <a:r>
              <a:rPr lang="en-GB" dirty="0" smtClean="0"/>
              <a:t>withdrawals and complex interest </a:t>
            </a:r>
            <a:r>
              <a:rPr lang="en-GB" dirty="0" smtClean="0"/>
              <a:t>calculations</a:t>
            </a:r>
          </a:p>
          <a:p>
            <a:pPr lvl="1"/>
            <a:r>
              <a:rPr lang="en-GB" dirty="0" smtClean="0"/>
              <a:t>“Implicit locking” otherwise</a:t>
            </a:r>
            <a:endParaRPr lang="en-GB" dirty="0" smtClean="0"/>
          </a:p>
          <a:p>
            <a:r>
              <a:rPr lang="en-GB" dirty="0" smtClean="0"/>
              <a:t>…and few more tricks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increase concurrency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Same as with shared memory concurrency</a:t>
            </a:r>
          </a:p>
          <a:p>
            <a:r>
              <a:rPr lang="en-GB" dirty="0" smtClean="0"/>
              <a:t>Reduce the time locks are held</a:t>
            </a:r>
          </a:p>
          <a:p>
            <a:r>
              <a:rPr lang="en-GB" dirty="0" smtClean="0"/>
              <a:t>Reduce lock granularity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 an option</a:t>
            </a:r>
            <a:endParaRPr lang="en-GB" dirty="0"/>
          </a:p>
          <a:p>
            <a:r>
              <a:rPr lang="en-GB" dirty="0" smtClean="0"/>
              <a:t>Lock-less …</a:t>
            </a:r>
          </a:p>
          <a:p>
            <a:r>
              <a:rPr lang="en-GB" dirty="0" err="1" smtClean="0"/>
              <a:t>NoSQL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 (b)locking time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as little work as possible between locking DML and COMMIT</a:t>
            </a:r>
          </a:p>
          <a:p>
            <a:r>
              <a:rPr lang="en-GB" dirty="0" smtClean="0"/>
              <a:t>Reorder to perform locking DML last</a:t>
            </a:r>
          </a:p>
          <a:p>
            <a:pPr lvl="1"/>
            <a:r>
              <a:rPr lang="en-GB" dirty="0" smtClean="0"/>
              <a:t>UPDATE, INSERT, COMMIT</a:t>
            </a:r>
          </a:p>
          <a:p>
            <a:pPr marL="457200" lvl="1" indent="0">
              <a:buNone/>
            </a:pPr>
            <a:r>
              <a:rPr lang="en-GB" dirty="0"/>
              <a:t>v</a:t>
            </a:r>
            <a:r>
              <a:rPr lang="en-GB" dirty="0" smtClean="0"/>
              <a:t>s.</a:t>
            </a:r>
          </a:p>
          <a:p>
            <a:pPr lvl="1"/>
            <a:r>
              <a:rPr lang="en-GB" dirty="0" smtClean="0"/>
              <a:t>INSERT, UPDATE, </a:t>
            </a:r>
            <a:r>
              <a:rPr lang="en-GB" dirty="0" smtClean="0"/>
              <a:t>COMMIT</a:t>
            </a:r>
          </a:p>
          <a:p>
            <a:pPr lvl="1"/>
            <a:r>
              <a:rPr lang="en-GB" dirty="0" smtClean="0"/>
              <a:t>Up to 50% improvement</a:t>
            </a:r>
            <a:endParaRPr lang="en-GB" dirty="0" smtClean="0"/>
          </a:p>
          <a:p>
            <a:r>
              <a:rPr lang="en-GB" dirty="0"/>
              <a:t>Not all DML have equal possibility of blocking</a:t>
            </a:r>
          </a:p>
          <a:p>
            <a:pPr lvl="1"/>
            <a:r>
              <a:rPr lang="en-GB" dirty="0"/>
              <a:t>Update card account – 10 times / month</a:t>
            </a:r>
          </a:p>
          <a:p>
            <a:pPr lvl="1"/>
            <a:r>
              <a:rPr lang="en-GB" dirty="0"/>
              <a:t>Update bank account – 10 times / second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Increase performance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Bulk operations</a:t>
            </a:r>
          </a:p>
          <a:p>
            <a:pPr lvl="1"/>
            <a:r>
              <a:rPr lang="en-GB" dirty="0" smtClean="0"/>
              <a:t>Multiple rows with one DML</a:t>
            </a:r>
          </a:p>
          <a:p>
            <a:pPr lvl="1"/>
            <a:r>
              <a:rPr lang="en-GB" dirty="0" smtClean="0"/>
              <a:t>SELECT … WHERE id IN (:id1, :id2, :id3)</a:t>
            </a:r>
          </a:p>
          <a:p>
            <a:r>
              <a:rPr lang="en-GB" dirty="0" smtClean="0"/>
              <a:t>ROWID within transaction boundaries</a:t>
            </a:r>
          </a:p>
          <a:p>
            <a:pPr lvl="1"/>
            <a:r>
              <a:rPr lang="en-GB" dirty="0" smtClean="0"/>
              <a:t>Physical address of the row</a:t>
            </a:r>
          </a:p>
          <a:p>
            <a:pPr lvl="2"/>
            <a:r>
              <a:rPr lang="en-GB" dirty="0" smtClean="0"/>
              <a:t>Index maps values to ROWIDs</a:t>
            </a:r>
          </a:p>
          <a:p>
            <a:pPr lvl="1"/>
            <a:r>
              <a:rPr lang="en-GB" dirty="0" smtClean="0"/>
              <a:t>Except:</a:t>
            </a:r>
          </a:p>
          <a:p>
            <a:pPr lvl="2"/>
            <a:r>
              <a:rPr lang="en-GB" dirty="0" smtClean="0"/>
              <a:t>Index-Organized Tables</a:t>
            </a:r>
          </a:p>
          <a:p>
            <a:pPr lvl="2"/>
            <a:r>
              <a:rPr lang="en-GB" dirty="0" smtClean="0"/>
              <a:t>Table management (shrink, flashback, partition key change)</a:t>
            </a:r>
            <a:endParaRPr lang="en-GB" dirty="0" smtClean="0"/>
          </a:p>
          <a:p>
            <a:pPr lvl="1"/>
            <a:r>
              <a:rPr lang="en-GB" dirty="0" smtClean="0"/>
              <a:t>SELECT ROWID, …</a:t>
            </a:r>
          </a:p>
          <a:p>
            <a:pPr lvl="1"/>
            <a:r>
              <a:rPr lang="en-GB" dirty="0" smtClean="0"/>
              <a:t>UPDATE / DELETE … WHERE ROWID = :</a:t>
            </a:r>
            <a:r>
              <a:rPr lang="en-GB" dirty="0" err="1" smtClean="0"/>
              <a:t>rowid</a:t>
            </a:r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Increase performance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Faster </a:t>
            </a:r>
            <a:r>
              <a:rPr lang="en-GB" dirty="0" smtClean="0"/>
              <a:t>servers</a:t>
            </a:r>
          </a:p>
          <a:p>
            <a:pPr lvl="1"/>
            <a:r>
              <a:rPr lang="en-GB" dirty="0" smtClean="0"/>
              <a:t>Faster CPU (memory, disk) → shorter locking time</a:t>
            </a:r>
          </a:p>
          <a:p>
            <a:pPr lvl="1"/>
            <a:r>
              <a:rPr lang="en-GB" dirty="0" smtClean="0"/>
              <a:t>Few fast CPUs are better than many slow </a:t>
            </a:r>
            <a:r>
              <a:rPr lang="en-GB" dirty="0" smtClean="0"/>
              <a:t>CPUs</a:t>
            </a:r>
          </a:p>
          <a:p>
            <a:pPr lvl="2"/>
            <a:r>
              <a:rPr lang="en-GB" dirty="0" smtClean="0"/>
              <a:t>Locking time can be reduced by </a:t>
            </a:r>
            <a:r>
              <a:rPr lang="en-GB" b="1" dirty="0" smtClean="0"/>
              <a:t>faster</a:t>
            </a:r>
            <a:r>
              <a:rPr lang="en-GB" dirty="0" smtClean="0"/>
              <a:t> not </a:t>
            </a:r>
            <a:r>
              <a:rPr lang="en-GB" b="1" dirty="0" smtClean="0"/>
              <a:t>more</a:t>
            </a:r>
            <a:r>
              <a:rPr lang="en-GB" dirty="0" smtClean="0"/>
              <a:t> processes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more with less DML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… RETURNING … INTO …</a:t>
            </a:r>
          </a:p>
          <a:p>
            <a:pPr lvl="1"/>
            <a:r>
              <a:rPr lang="en-GB" dirty="0" smtClean="0"/>
              <a:t>UPDATE and DELETE as well</a:t>
            </a:r>
          </a:p>
          <a:p>
            <a:r>
              <a:rPr lang="en-GB" dirty="0" smtClean="0"/>
              <a:t>INSERT ALL … / INSERT WHEN …</a:t>
            </a:r>
          </a:p>
          <a:p>
            <a:r>
              <a:rPr lang="en-GB" dirty="0" smtClean="0"/>
              <a:t>MERGE …</a:t>
            </a:r>
          </a:p>
          <a:p>
            <a:pPr lvl="1"/>
            <a:r>
              <a:rPr lang="en-GB" dirty="0" smtClean="0"/>
              <a:t>USING (SELECT … FROM DUAL)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locks faster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distributed transactions</a:t>
            </a:r>
          </a:p>
          <a:p>
            <a:pPr lvl="1"/>
            <a:r>
              <a:rPr lang="en-GB" dirty="0" smtClean="0"/>
              <a:t>Often too easy to use</a:t>
            </a:r>
          </a:p>
          <a:p>
            <a:pPr lvl="1"/>
            <a:r>
              <a:rPr lang="en-GB" dirty="0" smtClean="0"/>
              <a:t>Two-phase commit: prepare and commit</a:t>
            </a:r>
          </a:p>
          <a:p>
            <a:pPr lvl="1"/>
            <a:r>
              <a:rPr lang="en-GB" dirty="0" smtClean="0"/>
              <a:t>Extra step and coordination overhead before locks are released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COMMIT on DML success</a:t>
            </a:r>
          </a:p>
          <a:p>
            <a:pPr lvl="1"/>
            <a:r>
              <a:rPr lang="en-GB" dirty="0" smtClean="0"/>
              <a:t>DML+COMMIT in single </a:t>
            </a:r>
            <a:r>
              <a:rPr lang="en-GB" dirty="0" smtClean="0"/>
              <a:t>round-trip</a:t>
            </a:r>
            <a:endParaRPr lang="en-GB" dirty="0" smtClean="0"/>
          </a:p>
          <a:p>
            <a:pPr lvl="1"/>
            <a:r>
              <a:rPr lang="en-GB" dirty="0" smtClean="0"/>
              <a:t>INSERT, COMMIT vs. INSERT+COMMIT – 10% </a:t>
            </a:r>
            <a:r>
              <a:rPr lang="en-GB" dirty="0" smtClean="0"/>
              <a:t>improvement</a:t>
            </a:r>
          </a:p>
          <a:p>
            <a:pPr lvl="1"/>
            <a:r>
              <a:rPr lang="en-GB" dirty="0" smtClean="0"/>
              <a:t>Up to 50% improvement in case of blocking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graphicFrame>
        <p:nvGraphicFramePr>
          <p:cNvPr id="5" name="Tabu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6250"/>
              </p:ext>
            </p:extLst>
          </p:nvPr>
        </p:nvGraphicFramePr>
        <p:xfrm>
          <a:off x="1150513" y="300686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9504"/>
                <a:gridCol w="266449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TPS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dirty="0" smtClean="0"/>
                        <a:t>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TPS / Local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1070 (+28%)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1260 (+29%)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 lock granularity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smtClean="0"/>
              <a:t>Partition” rows</a:t>
            </a:r>
          </a:p>
          <a:p>
            <a:pPr lvl="1"/>
            <a:r>
              <a:rPr lang="en-GB" dirty="0" smtClean="0"/>
              <a:t>Multiple rows instead of one</a:t>
            </a:r>
          </a:p>
          <a:p>
            <a:pPr lvl="1"/>
            <a:r>
              <a:rPr lang="en-GB" dirty="0" smtClean="0"/>
              <a:t>Update row based on random or hash</a:t>
            </a:r>
          </a:p>
          <a:p>
            <a:pPr lvl="1"/>
            <a:r>
              <a:rPr lang="en-GB" dirty="0" smtClean="0"/>
              <a:t>Aggregate rows when reading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graphicFrame>
        <p:nvGraphicFramePr>
          <p:cNvPr id="5" name="Tabu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13950"/>
              </p:ext>
            </p:extLst>
          </p:nvPr>
        </p:nvGraphicFramePr>
        <p:xfrm>
          <a:off x="957328" y="3943576"/>
          <a:ext cx="199193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3893"/>
                <a:gridCol w="137803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u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92754"/>
              </p:ext>
            </p:extLst>
          </p:nvPr>
        </p:nvGraphicFramePr>
        <p:xfrm>
          <a:off x="4741571" y="3506987"/>
          <a:ext cx="351378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0091"/>
                <a:gridCol w="1436847"/>
                <a:gridCol w="143684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abā bultiņa 5"/>
          <p:cNvSpPr/>
          <p:nvPr/>
        </p:nvSpPr>
        <p:spPr bwMode="auto">
          <a:xfrm>
            <a:off x="3258354" y="3477289"/>
            <a:ext cx="1171977" cy="167425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 lock granularity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</a:t>
            </a:r>
            <a:r>
              <a:rPr lang="en-GB" dirty="0" smtClean="0"/>
              <a:t>instead of UPDATE</a:t>
            </a:r>
          </a:p>
          <a:p>
            <a:pPr lvl="1"/>
            <a:r>
              <a:rPr lang="en-GB" dirty="0" smtClean="0"/>
              <a:t>Create a change journal</a:t>
            </a:r>
          </a:p>
          <a:p>
            <a:pPr lvl="1"/>
            <a:r>
              <a:rPr lang="en-GB" dirty="0" smtClean="0"/>
              <a:t>INSERT offsets</a:t>
            </a:r>
            <a:endParaRPr lang="en-GB" dirty="0" smtClean="0"/>
          </a:p>
          <a:p>
            <a:pPr lvl="1"/>
            <a:r>
              <a:rPr lang="en-GB" dirty="0" smtClean="0"/>
              <a:t>Aggregate </a:t>
            </a:r>
            <a:r>
              <a:rPr lang="en-GB" dirty="0" smtClean="0"/>
              <a:t>and UPDATE once </a:t>
            </a:r>
            <a:r>
              <a:rPr lang="en-GB" dirty="0" smtClean="0"/>
              <a:t>in a while</a:t>
            </a:r>
          </a:p>
          <a:p>
            <a:pPr lvl="1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</a:t>
            </a:r>
            <a:r>
              <a:rPr lang="en-GB" dirty="0" err="1" smtClean="0"/>
              <a:t>Tieto</a:t>
            </a:r>
            <a:r>
              <a:rPr lang="en-GB" dirty="0" smtClean="0"/>
              <a:t> Cards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Payment card systems</a:t>
            </a:r>
          </a:p>
          <a:p>
            <a:pPr lvl="1"/>
            <a:r>
              <a:rPr lang="en-GB" dirty="0" smtClean="0"/>
              <a:t>Both on-line and batch processing</a:t>
            </a:r>
          </a:p>
          <a:p>
            <a:pPr lvl="1"/>
            <a:r>
              <a:rPr lang="en-GB" dirty="0" smtClean="0"/>
              <a:t>Linux, AIX, HP-UX, Solaris, Windows</a:t>
            </a:r>
          </a:p>
          <a:p>
            <a:pPr lvl="1"/>
            <a:r>
              <a:rPr lang="en-GB" dirty="0" smtClean="0"/>
              <a:t>Oracle Tuxedo middleware (C++)</a:t>
            </a:r>
          </a:p>
          <a:p>
            <a:pPr lvl="1"/>
            <a:r>
              <a:rPr lang="en-GB" dirty="0"/>
              <a:t>Oracle database (PL/SQL, PRO*C, OCI)</a:t>
            </a:r>
          </a:p>
          <a:p>
            <a:pPr lvl="1"/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irsraksts 4"/>
          <p:cNvSpPr>
            <a:spLocks noGrp="1"/>
          </p:cNvSpPr>
          <p:nvPr>
            <p:ph type="ctrTitle"/>
          </p:nvPr>
        </p:nvSpPr>
        <p:spPr>
          <a:xfrm>
            <a:off x="437882" y="1515666"/>
            <a:ext cx="8048893" cy="18466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a happy programmers’ day!</a:t>
            </a:r>
            <a:endParaRPr lang="en-US" dirty="0"/>
          </a:p>
        </p:txBody>
      </p:sp>
      <p:sp>
        <p:nvSpPr>
          <p:cNvPr id="6" name="Apakšvirsrakst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7708900" y="6540500"/>
            <a:ext cx="1435100" cy="152400"/>
          </a:xfrm>
        </p:spPr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40500"/>
            <a:ext cx="228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40500"/>
            <a:ext cx="3594100" cy="152400"/>
          </a:xfrm>
        </p:spPr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9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ACTINFO"/>
          <p:cNvSpPr txBox="1"/>
          <p:nvPr/>
        </p:nvSpPr>
        <p:spPr>
          <a:xfrm>
            <a:off x="1854200" y="5295900"/>
            <a:ext cx="1750479" cy="101566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Aivars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Kalvān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sym typeface="Arial" panose="020B0604020202020204" pitchFamily="34" charset="0"/>
              </a:rPr>
              <a:t>Lead Software Architect</a:t>
            </a:r>
          </a:p>
          <a:p>
            <a:r>
              <a:rPr lang="en-US" sz="1200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endParaRPr lang="en-US" sz="12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sym typeface="Arial" panose="020B0604020202020204" pitchFamily="34" charset="0"/>
              </a:rPr>
              <a:t>ivars.kalvans@tieto.com</a:t>
            </a:r>
            <a:endParaRPr lang="en-GB" sz="12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Largest customers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31,000,000 cards</a:t>
            </a:r>
          </a:p>
          <a:p>
            <a:r>
              <a:rPr lang="en-GB" dirty="0" smtClean="0"/>
              <a:t>1,000,000,000 </a:t>
            </a:r>
            <a:r>
              <a:rPr lang="en-GB" b="1" dirty="0" smtClean="0"/>
              <a:t>financial</a:t>
            </a:r>
            <a:r>
              <a:rPr lang="en-GB" dirty="0" smtClean="0"/>
              <a:t> transactions/year</a:t>
            </a:r>
          </a:p>
          <a:p>
            <a:r>
              <a:rPr lang="en-GB" dirty="0" smtClean="0"/>
              <a:t>160,000 POS terminals</a:t>
            </a:r>
          </a:p>
          <a:p>
            <a:r>
              <a:rPr lang="en-GB" dirty="0" smtClean="0"/>
              <a:t>3,700 ATM</a:t>
            </a:r>
          </a:p>
          <a:p>
            <a:endParaRPr lang="en-GB" dirty="0" smtClean="0"/>
          </a:p>
          <a:p>
            <a:r>
              <a:rPr lang="en-GB" dirty="0" smtClean="0"/>
              <a:t>250 </a:t>
            </a:r>
            <a:r>
              <a:rPr lang="en-GB" b="1" dirty="0" smtClean="0"/>
              <a:t>financial</a:t>
            </a:r>
            <a:r>
              <a:rPr lang="en-GB" dirty="0" smtClean="0"/>
              <a:t> transactions/second </a:t>
            </a:r>
            <a:r>
              <a:rPr lang="en-GB" b="1" dirty="0" smtClean="0"/>
              <a:t>on-line</a:t>
            </a:r>
          </a:p>
          <a:p>
            <a:pPr lvl="1"/>
            <a:r>
              <a:rPr lang="en-GB" dirty="0" smtClean="0"/>
              <a:t>More for batch </a:t>
            </a:r>
            <a:r>
              <a:rPr lang="en-GB" dirty="0" smtClean="0"/>
              <a:t>processing: 24h data within 8h</a:t>
            </a:r>
            <a:endParaRPr lang="en-GB" dirty="0" smtClean="0"/>
          </a:p>
          <a:p>
            <a:pPr lvl="1"/>
            <a:r>
              <a:rPr lang="en-GB" dirty="0"/>
              <a:t>Thousands </a:t>
            </a:r>
            <a:r>
              <a:rPr lang="en-GB" dirty="0" smtClean="0"/>
              <a:t>in </a:t>
            </a:r>
            <a:r>
              <a:rPr lang="en-GB" dirty="0"/>
              <a:t>case of spherical cards in a vacuum</a:t>
            </a:r>
          </a:p>
          <a:p>
            <a:pPr lvl="1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5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</a:p>
          <a:p>
            <a:r>
              <a:rPr lang="en-GB" b="1" dirty="0" smtClean="0"/>
              <a:t>Consistency</a:t>
            </a:r>
          </a:p>
          <a:p>
            <a:r>
              <a:rPr lang="en-GB" dirty="0" smtClean="0"/>
              <a:t>Locks</a:t>
            </a:r>
          </a:p>
          <a:p>
            <a:r>
              <a:rPr lang="en-GB" dirty="0" smtClean="0"/>
              <a:t>Blocking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concurrency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Concurrent components communicate by altering the contents of </a:t>
            </a:r>
            <a:r>
              <a:rPr lang="en-GB" i="1" dirty="0" smtClean="0"/>
              <a:t>shared memory locations</a:t>
            </a:r>
          </a:p>
          <a:p>
            <a:endParaRPr lang="en-GB" i="1" dirty="0"/>
          </a:p>
          <a:p>
            <a:r>
              <a:rPr lang="en-GB" dirty="0" smtClean="0"/>
              <a:t>Threads (C++, Java, C#, …)</a:t>
            </a:r>
          </a:p>
          <a:p>
            <a:r>
              <a:rPr lang="en-GB" dirty="0" smtClean="0"/>
              <a:t>Processes (Oracle on Unix)</a:t>
            </a:r>
          </a:p>
          <a:p>
            <a:r>
              <a:rPr lang="en-GB" dirty="0" smtClean="0"/>
              <a:t>Popular topic at developer conferences</a:t>
            </a:r>
          </a:p>
          <a:p>
            <a:pPr lvl="1"/>
            <a:r>
              <a:rPr lang="en-GB" dirty="0" smtClean="0"/>
              <a:t>Lock-free</a:t>
            </a:r>
          </a:p>
          <a:p>
            <a:pPr lvl="1"/>
            <a:r>
              <a:rPr lang="en-GB" dirty="0" smtClean="0"/>
              <a:t>Actor model, …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smtClean="0">
                <a:solidFill>
                  <a:schemeClr val="accent6"/>
                </a:solidFill>
              </a:rPr>
              <a:t>database</a:t>
            </a:r>
            <a:r>
              <a:rPr lang="en-GB" dirty="0" smtClean="0"/>
              <a:t> concurrency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Concurrent components communicate by altering the contents of </a:t>
            </a:r>
            <a:r>
              <a:rPr lang="en-GB" i="1" dirty="0"/>
              <a:t>shared memory </a:t>
            </a:r>
            <a:r>
              <a:rPr lang="en-GB" i="1" dirty="0" smtClean="0"/>
              <a:t>locations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Concurrent </a:t>
            </a:r>
            <a:r>
              <a:rPr lang="en-GB" dirty="0"/>
              <a:t>components communicate by altering </a:t>
            </a:r>
            <a:r>
              <a:rPr lang="en-GB" i="1" dirty="0" smtClean="0"/>
              <a:t>shared data in a </a:t>
            </a:r>
            <a:r>
              <a:rPr lang="en-GB" i="1" dirty="0" smtClean="0">
                <a:solidFill>
                  <a:schemeClr val="accent6"/>
                </a:solidFill>
              </a:rPr>
              <a:t>database</a:t>
            </a:r>
            <a:endParaRPr lang="en-GB" i="1" dirty="0">
              <a:solidFill>
                <a:schemeClr val="accent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5" name="Lejupvērstā bultiņa 4"/>
          <p:cNvSpPr/>
          <p:nvPr/>
        </p:nvSpPr>
        <p:spPr bwMode="auto">
          <a:xfrm>
            <a:off x="3541690" y="2305319"/>
            <a:ext cx="1661375" cy="118485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important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in application server →</a:t>
            </a:r>
          </a:p>
          <a:p>
            <a:pPr marL="0" indent="0" algn="r">
              <a:buNone/>
            </a:pPr>
            <a:r>
              <a:rPr lang="en-GB" dirty="0" smtClean="0"/>
              <a:t>Concurrency in database server</a:t>
            </a:r>
          </a:p>
          <a:p>
            <a:r>
              <a:rPr lang="en-GB" dirty="0" smtClean="0"/>
              <a:t>Database is the bottleneck</a:t>
            </a:r>
          </a:p>
          <a:p>
            <a:r>
              <a:rPr lang="en-GB" dirty="0" smtClean="0"/>
              <a:t>Mixing functionality of batch and online processing</a:t>
            </a:r>
          </a:p>
          <a:p>
            <a:r>
              <a:rPr lang="en-GB" dirty="0" smtClean="0"/>
              <a:t>Design for concurrency</a:t>
            </a:r>
          </a:p>
          <a:p>
            <a:pPr lvl="1"/>
            <a:r>
              <a:rPr lang="en-GB" dirty="0" smtClean="0"/>
              <a:t>Hard to fix afterwards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shared data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Accounts and limits</a:t>
            </a:r>
          </a:p>
          <a:p>
            <a:pPr lvl="1"/>
            <a:r>
              <a:rPr lang="en-GB" dirty="0" smtClean="0"/>
              <a:t>Card</a:t>
            </a:r>
          </a:p>
          <a:p>
            <a:pPr lvl="1"/>
            <a:r>
              <a:rPr lang="en-GB" dirty="0" smtClean="0"/>
              <a:t>Merchant</a:t>
            </a:r>
          </a:p>
          <a:p>
            <a:pPr lvl="1"/>
            <a:r>
              <a:rPr lang="en-GB" dirty="0" smtClean="0"/>
              <a:t>Bank</a:t>
            </a:r>
          </a:p>
          <a:p>
            <a:endParaRPr lang="en-GB" dirty="0" smtClean="0"/>
          </a:p>
          <a:p>
            <a:r>
              <a:rPr lang="en-GB" dirty="0" smtClean="0"/>
              <a:t>Real-time </a:t>
            </a:r>
            <a:r>
              <a:rPr lang="en-GB" dirty="0" smtClean="0"/>
              <a:t>statistics for fraud detection</a:t>
            </a:r>
          </a:p>
          <a:p>
            <a:pPr lvl="1"/>
            <a:r>
              <a:rPr lang="en-GB" dirty="0" smtClean="0"/>
              <a:t>Country</a:t>
            </a:r>
          </a:p>
          <a:p>
            <a:pPr lvl="1"/>
            <a:r>
              <a:rPr lang="en-GB" dirty="0" smtClean="0"/>
              <a:t>Merchant category (hotel, casino, escort service)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2013-09-09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toPublic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ietoPublic.potx" id="{D4681D37-C7E8-4C95-AAD7-5BBDC58F520D}" vid="{8B285FA2-A851-4984-B115-B49FC515E2C1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ietoPublic.potx" id="{D4681D37-C7E8-4C95-AAD7-5BBDC58F520D}" vid="{B981C209-02F6-437B-961B-F1719ADA5C47}"/>
    </a:ext>
  </a:extLst>
</a:theme>
</file>

<file path=ppt/theme/theme3.xml><?xml version="1.0" encoding="utf-8"?>
<a:theme xmlns:a="http://schemas.openxmlformats.org/drawingml/2006/main" name="Content page orang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ietoPublic.potx" id="{D4681D37-C7E8-4C95-AAD7-5BBDC58F520D}" vid="{C54254A8-A278-48A2-8199-92FD6B701E5B}"/>
    </a:ext>
  </a:extLst>
</a:theme>
</file>

<file path=ppt/theme/theme4.xml><?xml version="1.0" encoding="utf-8"?>
<a:theme xmlns:a="http://schemas.openxmlformats.org/drawingml/2006/main" name="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ietoPublic.potx" id="{D4681D37-C7E8-4C95-AAD7-5BBDC58F520D}" vid="{8DA259E9-6C54-4A1C-8A7D-59CC0F36E0C6}"/>
    </a:ext>
  </a:extLst>
</a:theme>
</file>

<file path=ppt/theme/theme5.xml><?xml version="1.0" encoding="utf-8"?>
<a:theme xmlns:a="http://schemas.openxmlformats.org/drawingml/2006/main" name="Content page light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ietoPublic.potx" id="{D4681D37-C7E8-4C95-AAD7-5BBDC58F520D}" vid="{93AC1083-9BF8-4C1B-994C-BA8F8AD4B96B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FFFFFF"/>
      </a:accent3>
      <a:accent4>
        <a:srgbClr val="000000"/>
      </a:accent4>
      <a:accent5>
        <a:srgbClr val="F0ACB5"/>
      </a:accent5>
      <a:accent6>
        <a:srgbClr val="6ABAD4"/>
      </a:accent6>
      <a:hlink>
        <a:srgbClr val="0080C6"/>
      </a:hlink>
      <a:folHlink>
        <a:srgbClr val="0080C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FFFFFF"/>
      </a:accent3>
      <a:accent4>
        <a:srgbClr val="000000"/>
      </a:accent4>
      <a:accent5>
        <a:srgbClr val="F0ACB5"/>
      </a:accent5>
      <a:accent6>
        <a:srgbClr val="6ABAD4"/>
      </a:accent6>
      <a:hlink>
        <a:srgbClr val="0080C6"/>
      </a:hlink>
      <a:folHlink>
        <a:srgbClr val="0080C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TietoPublic</Template>
  <TotalTime>3322</TotalTime>
  <Words>1154</Words>
  <Application>Microsoft Office PowerPoint</Application>
  <PresentationFormat>Slaidrāde ekrānā (4:3)</PresentationFormat>
  <Paragraphs>371</Paragraphs>
  <Slides>31</Slides>
  <Notes>0</Notes>
  <HiddenSlides>0</HiddenSlides>
  <MMClips>0</MMClips>
  <ScaleCrop>false</ScaleCrop>
  <HeadingPairs>
    <vt:vector size="4" baseType="variant">
      <vt:variant>
        <vt:lpstr>Dizains</vt:lpstr>
      </vt:variant>
      <vt:variant>
        <vt:i4>5</vt:i4>
      </vt:variant>
      <vt:variant>
        <vt:lpstr>Slaidu virsraksti</vt:lpstr>
      </vt:variant>
      <vt:variant>
        <vt:i4>31</vt:i4>
      </vt:variant>
    </vt:vector>
  </HeadingPairs>
  <TitlesOfParts>
    <vt:vector size="36" baseType="lpstr">
      <vt:lpstr>TietoPublic</vt:lpstr>
      <vt:lpstr>Content page red</vt:lpstr>
      <vt:lpstr>Content page orange</vt:lpstr>
      <vt:lpstr>Content page blue</vt:lpstr>
      <vt:lpstr>Content page lightblue</vt:lpstr>
      <vt:lpstr>Shared Database Concurrency</vt:lpstr>
      <vt:lpstr>Who am I</vt:lpstr>
      <vt:lpstr>About Tieto Cards</vt:lpstr>
      <vt:lpstr>Largest customers</vt:lpstr>
      <vt:lpstr>Terms</vt:lpstr>
      <vt:lpstr>Shared memory concurrency</vt:lpstr>
      <vt:lpstr>Shared database concurrency</vt:lpstr>
      <vt:lpstr>Why is it important</vt:lpstr>
      <vt:lpstr>Concurrently shared data</vt:lpstr>
      <vt:lpstr>Locking in a database</vt:lpstr>
      <vt:lpstr>What has been tried</vt:lpstr>
      <vt:lpstr>PowerPoint prezentācija</vt:lpstr>
      <vt:lpstr>Oracle 101</vt:lpstr>
      <vt:lpstr>Placing a row-level lock</vt:lpstr>
      <vt:lpstr>Few years later…</vt:lpstr>
      <vt:lpstr>Pessimistic vs. Optimistic</vt:lpstr>
      <vt:lpstr>“Implicit” vs. Optimistic</vt:lpstr>
      <vt:lpstr>When to control consistency?</vt:lpstr>
      <vt:lpstr>Conclusions about locking</vt:lpstr>
      <vt:lpstr>How to choose locking</vt:lpstr>
      <vt:lpstr>How we have chosen locking</vt:lpstr>
      <vt:lpstr>How to increase concurrency</vt:lpstr>
      <vt:lpstr>Reduce (b)locking time</vt:lpstr>
      <vt:lpstr>Increase performance</vt:lpstr>
      <vt:lpstr>Increase performance</vt:lpstr>
      <vt:lpstr>Do more with less DML</vt:lpstr>
      <vt:lpstr>Release locks faster</vt:lpstr>
      <vt:lpstr>Reduce lock granularity</vt:lpstr>
      <vt:lpstr>Reduce lock granularity</vt:lpstr>
      <vt:lpstr>Thank you and a happy programmers’ day!</vt:lpstr>
      <vt:lpstr>PowerPoint prezentācija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aivarsk</dc:creator>
  <cp:lastModifiedBy>aivarsk</cp:lastModifiedBy>
  <cp:revision>56</cp:revision>
  <dcterms:created xsi:type="dcterms:W3CDTF">2013-09-10T12:14:27Z</dcterms:created>
  <dcterms:modified xsi:type="dcterms:W3CDTF">2013-09-12T20:34:52Z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1">
    <vt:lpwstr>51,130,0</vt:lpwstr>
  </property>
  <property fmtid="{D5CDD505-2E9C-101B-9397-08002B2CF9AE}" pid="3" name="Colour2">
    <vt:lpwstr>169,0,0</vt:lpwstr>
  </property>
  <property fmtid="{D5CDD505-2E9C-101B-9397-08002B2CF9AE}" pid="4" name="Colour3">
    <vt:lpwstr>0,64,154</vt:lpwstr>
  </property>
  <property fmtid="{D5CDD505-2E9C-101B-9397-08002B2CF9AE}" pid="5" name="Colour4">
    <vt:lpwstr>255,51,0</vt:lpwstr>
  </property>
  <property fmtid="{D5CDD505-2E9C-101B-9397-08002B2CF9AE}" pid="6" name="Colour5">
    <vt:lpwstr>210,210,210</vt:lpwstr>
  </property>
  <property fmtid="{D5CDD505-2E9C-101B-9397-08002B2CF9AE}" pid="7" name="Colour6">
    <vt:lpwstr>193,193,193</vt:lpwstr>
  </property>
  <property fmtid="{D5CDD505-2E9C-101B-9397-08002B2CF9AE}" pid="8" name="Colour7">
    <vt:lpwstr>153,153,153</vt:lpwstr>
  </property>
  <property fmtid="{D5CDD505-2E9C-101B-9397-08002B2CF9AE}" pid="9" name="Colour8">
    <vt:lpwstr>123,123,123</vt:lpwstr>
  </property>
</Properties>
</file>