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79" r:id="rId6"/>
    <p:sldId id="260" r:id="rId7"/>
    <p:sldId id="264" r:id="rId8"/>
    <p:sldId id="274" r:id="rId9"/>
    <p:sldId id="280" r:id="rId10"/>
    <p:sldId id="281" r:id="rId11"/>
    <p:sldId id="282" r:id="rId12"/>
    <p:sldId id="283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edko, Artem" initials="F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89" autoAdjust="0"/>
  </p:normalViewPr>
  <p:slideViewPr>
    <p:cSldViewPr>
      <p:cViewPr varScale="1">
        <p:scale>
          <a:sx n="81" d="100"/>
          <a:sy n="81" d="100"/>
        </p:scale>
        <p:origin x="-163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9B76-8A47-4BBB-98AA-C11D835C3C9C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914572-3AA7-432D-934F-12B58CD5625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9B76-8A47-4BBB-98AA-C11D835C3C9C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4572-3AA7-432D-934F-12B58CD562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9B76-8A47-4BBB-98AA-C11D835C3C9C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4572-3AA7-432D-934F-12B58CD562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9B76-8A47-4BBB-98AA-C11D835C3C9C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4572-3AA7-432D-934F-12B58CD562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9B76-8A47-4BBB-98AA-C11D835C3C9C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4572-3AA7-432D-934F-12B58CD562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9B76-8A47-4BBB-98AA-C11D835C3C9C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4572-3AA7-432D-934F-12B58CD5625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9B76-8A47-4BBB-98AA-C11D835C3C9C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4572-3AA7-432D-934F-12B58CD5625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9B76-8A47-4BBB-98AA-C11D835C3C9C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4572-3AA7-432D-934F-12B58CD562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9B76-8A47-4BBB-98AA-C11D835C3C9C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4572-3AA7-432D-934F-12B58CD562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9B76-8A47-4BBB-98AA-C11D835C3C9C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4572-3AA7-432D-934F-12B58CD562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9B76-8A47-4BBB-98AA-C11D835C3C9C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4572-3AA7-432D-934F-12B58CD562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77D9B76-8A47-4BBB-98AA-C11D835C3C9C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6914572-3AA7-432D-934F-12B58CD562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3103984"/>
          </a:xfrm>
        </p:spPr>
        <p:txBody>
          <a:bodyPr/>
          <a:lstStyle/>
          <a:p>
            <a:r>
              <a:rPr lang="en-US" sz="4800" dirty="0"/>
              <a:t>Agile on Board or How We Do It at Intel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725144"/>
            <a:ext cx="7776864" cy="18722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l-PL" b="1" dirty="0" smtClean="0"/>
              <a:t>Artem Fedko</a:t>
            </a:r>
            <a:endParaRPr lang="en-US" b="1" dirty="0" smtClean="0"/>
          </a:p>
          <a:p>
            <a:pPr>
              <a:lnSpc>
                <a:spcPct val="110000"/>
              </a:lnSpc>
            </a:pPr>
            <a:endParaRPr lang="en-US" b="1" dirty="0" smtClean="0"/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/>
                </a:solidFill>
              </a:rPr>
              <a:t>Copyright © </a:t>
            </a:r>
            <a:r>
              <a:rPr lang="en-US" sz="1200" dirty="0" smtClean="0">
                <a:solidFill>
                  <a:schemeClr val="tx1"/>
                </a:solidFill>
              </a:rPr>
              <a:t>2013 </a:t>
            </a:r>
            <a:r>
              <a:rPr lang="en-US" sz="1200" dirty="0">
                <a:solidFill>
                  <a:schemeClr val="tx1"/>
                </a:solidFill>
              </a:rPr>
              <a:t>Intel Corporation. All rights </a:t>
            </a:r>
            <a:r>
              <a:rPr lang="en-US" sz="1200" dirty="0" smtClean="0">
                <a:solidFill>
                  <a:schemeClr val="tx1"/>
                </a:solidFill>
              </a:rPr>
              <a:t>reserved</a:t>
            </a:r>
          </a:p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Intel are trademark </a:t>
            </a:r>
            <a:r>
              <a:rPr lang="en-US" sz="1200" dirty="0">
                <a:solidFill>
                  <a:schemeClr val="tx1"/>
                </a:solidFill>
              </a:rPr>
              <a:t>of Intel Corporation in the U.S. and/or other countries.</a:t>
            </a:r>
            <a:endParaRPr lang="en-US" sz="120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8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 smtClean="0"/>
              <a:t>Tests automation.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Automatic test environment. 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Farm of the test sets.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Basic tests after each build.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erver"/>
          <p:cNvSpPr>
            <a:spLocks noEditPoints="1" noChangeArrowheads="1"/>
          </p:cNvSpPr>
          <p:nvPr/>
        </p:nvSpPr>
        <p:spPr bwMode="auto">
          <a:xfrm>
            <a:off x="1403649" y="2276872"/>
            <a:ext cx="936104" cy="1102617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computr3"/>
          <p:cNvSpPr>
            <a:spLocks noEditPoints="1" noChangeArrowheads="1"/>
          </p:cNvSpPr>
          <p:nvPr/>
        </p:nvSpPr>
        <p:spPr bwMode="auto">
          <a:xfrm>
            <a:off x="3347864" y="2316104"/>
            <a:ext cx="1600448" cy="1080393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C:\Users\afedko\AppData\Local\Microsoft\Windows\Temporary Internet Files\Content.IE5\XQPY4U4M\MC90003004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191834"/>
            <a:ext cx="1139477" cy="127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15616" y="3614083"/>
            <a:ext cx="1656184" cy="540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Device Under the Test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47864" y="3614083"/>
            <a:ext cx="1656184" cy="540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Tests Framework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09790" y="3645024"/>
            <a:ext cx="1656184" cy="540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Tests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2483768" y="2828180"/>
            <a:ext cx="792088" cy="240780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004048" y="2819940"/>
            <a:ext cx="720080" cy="23965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Eliminates the number of issues on the early stage.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Decrease the validation team effort. 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Decrease number of the potential defects. 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Improve planning and team velocity.   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098" name="Picture 2" descr="C:\Users\afedko\AppData\Local\Microsoft\Windows\Temporary Internet Files\Content.IE5\XQPY4U4M\MC90044171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483115"/>
            <a:ext cx="1637332" cy="163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6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Customers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Each sprint is a small product release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Customer gives a feedback.  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71600" y="2780928"/>
            <a:ext cx="7128792" cy="36004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BACKLOG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Down Arrow Callout 4"/>
          <p:cNvSpPr/>
          <p:nvPr/>
        </p:nvSpPr>
        <p:spPr>
          <a:xfrm>
            <a:off x="1043608" y="3501008"/>
            <a:ext cx="1512168" cy="504056"/>
          </a:xfrm>
          <a:prstGeom prst="downArrowCallout">
            <a:avLst>
              <a:gd name="adj1" fmla="val 17666"/>
              <a:gd name="adj2" fmla="val 22622"/>
              <a:gd name="adj3" fmla="val 20244"/>
              <a:gd name="adj4" fmla="val 609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Sprint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afedko\AppData\Local\Microsoft\Windows\Temporary Internet Files\Content.IE5\JXO72I9H\MC90043629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7707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fedko\AppData\Local\Microsoft\Windows\Temporary Internet Files\Content.IE5\RAHYJMR8\MC90002354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228716"/>
            <a:ext cx="1346572" cy="107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own Arrow Callout 8"/>
          <p:cNvSpPr/>
          <p:nvPr/>
        </p:nvSpPr>
        <p:spPr>
          <a:xfrm>
            <a:off x="3846153" y="3501008"/>
            <a:ext cx="1512168" cy="504056"/>
          </a:xfrm>
          <a:prstGeom prst="downArrowCallout">
            <a:avLst>
              <a:gd name="adj1" fmla="val 17666"/>
              <a:gd name="adj2" fmla="val 22622"/>
              <a:gd name="adj3" fmla="val 20244"/>
              <a:gd name="adj4" fmla="val 609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Sprint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2" descr="C:\Users\afedko\AppData\Local\Microsoft\Windows\Temporary Internet Files\Content.IE5\JXO72I9H\MC90043629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193" y="407707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wn Arrow Callout 10"/>
          <p:cNvSpPr/>
          <p:nvPr/>
        </p:nvSpPr>
        <p:spPr>
          <a:xfrm>
            <a:off x="6516216" y="3500040"/>
            <a:ext cx="1512168" cy="504056"/>
          </a:xfrm>
          <a:prstGeom prst="downArrowCallout">
            <a:avLst>
              <a:gd name="adj1" fmla="val 17666"/>
              <a:gd name="adj2" fmla="val 22622"/>
              <a:gd name="adj3" fmla="val 20244"/>
              <a:gd name="adj4" fmla="val 609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Sprint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2" descr="C:\Users\afedko\AppData\Local\Microsoft\Windows\Temporary Internet Files\Content.IE5\JXO72I9H\MC90043629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07610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2195736" y="4868192"/>
            <a:ext cx="648072" cy="72104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" descr="C:\Users\afedko\AppData\Local\Microsoft\Windows\Temporary Internet Files\Content.IE5\RAHYJMR8\MC90002354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228716"/>
            <a:ext cx="1346572" cy="107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H="1">
            <a:off x="6325477" y="4987276"/>
            <a:ext cx="563720" cy="64807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9556" y="4938497"/>
            <a:ext cx="22681" cy="65074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347864" y="3284984"/>
            <a:ext cx="0" cy="1872208"/>
          </a:xfrm>
          <a:prstGeom prst="straightConnector1">
            <a:avLst/>
          </a:prstGeom>
          <a:ln w="38100">
            <a:solidFill>
              <a:srgbClr val="92D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012160" y="3291955"/>
            <a:ext cx="0" cy="1872208"/>
          </a:xfrm>
          <a:prstGeom prst="straightConnector1">
            <a:avLst/>
          </a:prstGeom>
          <a:ln w="38100">
            <a:solidFill>
              <a:srgbClr val="92D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own Arrow 25"/>
          <p:cNvSpPr/>
          <p:nvPr/>
        </p:nvSpPr>
        <p:spPr>
          <a:xfrm>
            <a:off x="1043608" y="3140968"/>
            <a:ext cx="504056" cy="35907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3830340" y="3140968"/>
            <a:ext cx="504056" cy="35907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6516216" y="3141936"/>
            <a:ext cx="504056" cy="35907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035423"/>
          </a:xfrm>
        </p:spPr>
        <p:txBody>
          <a:bodyPr/>
          <a:lstStyle/>
          <a:p>
            <a:r>
              <a:rPr lang="pl-PL" sz="9600" dirty="0" smtClean="0"/>
              <a:t>Q&amp;A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28768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sz="4400" dirty="0" smtClean="0"/>
              <a:t>Embedded </a:t>
            </a:r>
            <a:r>
              <a:rPr lang="pl-PL" sz="4400" dirty="0" smtClean="0"/>
              <a:t>in a „</a:t>
            </a:r>
            <a:r>
              <a:rPr lang="en-US" sz="4400" dirty="0" smtClean="0"/>
              <a:t>normal</a:t>
            </a:r>
            <a:r>
              <a:rPr lang="pl-PL" sz="4400" dirty="0" smtClean="0"/>
              <a:t>” </a:t>
            </a:r>
            <a:r>
              <a:rPr lang="en-US" sz="4400" dirty="0" smtClean="0"/>
              <a:t>way</a:t>
            </a:r>
            <a:endParaRPr lang="en-US" sz="44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691952" y="2060848"/>
            <a:ext cx="7776864" cy="3077351"/>
            <a:chOff x="1475656" y="2132856"/>
            <a:chExt cx="7776864" cy="3077351"/>
          </a:xfrm>
        </p:grpSpPr>
        <p:sp>
          <p:nvSpPr>
            <p:cNvPr id="4" name="Rectangle 3"/>
            <p:cNvSpPr/>
            <p:nvPr/>
          </p:nvSpPr>
          <p:spPr>
            <a:xfrm>
              <a:off x="1475656" y="2132856"/>
              <a:ext cx="1440160" cy="648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Requirements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Arc 4"/>
            <p:cNvSpPr/>
            <p:nvPr/>
          </p:nvSpPr>
          <p:spPr>
            <a:xfrm>
              <a:off x="2411760" y="2151849"/>
              <a:ext cx="1008112" cy="936104"/>
            </a:xfrm>
            <a:prstGeom prst="arc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Arc 10"/>
            <p:cNvSpPr/>
            <p:nvPr/>
          </p:nvSpPr>
          <p:spPr>
            <a:xfrm rot="10800000">
              <a:off x="2555776" y="2396177"/>
              <a:ext cx="1008112" cy="936104"/>
            </a:xfrm>
            <a:prstGeom prst="arc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59832" y="2708920"/>
              <a:ext cx="1440160" cy="648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Design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Arc 25"/>
            <p:cNvSpPr/>
            <p:nvPr/>
          </p:nvSpPr>
          <p:spPr>
            <a:xfrm>
              <a:off x="4004320" y="2765983"/>
              <a:ext cx="1008112" cy="936104"/>
            </a:xfrm>
            <a:prstGeom prst="arc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Arc 26"/>
            <p:cNvSpPr/>
            <p:nvPr/>
          </p:nvSpPr>
          <p:spPr>
            <a:xfrm rot="10800000">
              <a:off x="4148336" y="3010311"/>
              <a:ext cx="1008112" cy="936104"/>
            </a:xfrm>
            <a:prstGeom prst="arc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652392" y="3323054"/>
              <a:ext cx="1440160" cy="648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Code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Arc 28"/>
            <p:cNvSpPr/>
            <p:nvPr/>
          </p:nvSpPr>
          <p:spPr>
            <a:xfrm>
              <a:off x="5580112" y="3402762"/>
              <a:ext cx="1008112" cy="936104"/>
            </a:xfrm>
            <a:prstGeom prst="arc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Arc 29"/>
            <p:cNvSpPr/>
            <p:nvPr/>
          </p:nvSpPr>
          <p:spPr>
            <a:xfrm rot="10800000">
              <a:off x="5724128" y="3647090"/>
              <a:ext cx="1008112" cy="936104"/>
            </a:xfrm>
            <a:prstGeom prst="arc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228184" y="3959833"/>
              <a:ext cx="1440160" cy="648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Test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Arc 31"/>
            <p:cNvSpPr/>
            <p:nvPr/>
          </p:nvSpPr>
          <p:spPr>
            <a:xfrm>
              <a:off x="7164288" y="4005064"/>
              <a:ext cx="1008112" cy="936104"/>
            </a:xfrm>
            <a:prstGeom prst="arc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Arc 32"/>
            <p:cNvSpPr/>
            <p:nvPr/>
          </p:nvSpPr>
          <p:spPr>
            <a:xfrm rot="10800000">
              <a:off x="7308304" y="4249392"/>
              <a:ext cx="1008112" cy="936104"/>
            </a:xfrm>
            <a:prstGeom prst="arc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812360" y="4562135"/>
              <a:ext cx="1440160" cy="648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Integrate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306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sz="4400" dirty="0" smtClean="0"/>
              <a:t>TTM &amp; “Shift left”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Time to Market. </a:t>
            </a:r>
          </a:p>
          <a:p>
            <a:pPr lvl="1">
              <a:lnSpc>
                <a:spcPct val="200000"/>
              </a:lnSpc>
            </a:pPr>
            <a:r>
              <a:rPr lang="en-US" sz="1800" b="1" dirty="0" smtClean="0">
                <a:solidFill>
                  <a:schemeClr val="tx1"/>
                </a:solidFill>
              </a:rPr>
              <a:t>In modern world the time to market for a new product generation </a:t>
            </a:r>
            <a:r>
              <a:rPr lang="en-US" sz="1800" b="1" dirty="0" smtClean="0">
                <a:solidFill>
                  <a:schemeClr val="tx1"/>
                </a:solidFill>
              </a:rPr>
              <a:t>is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getting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shorter and shorter. 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Shift left. </a:t>
            </a:r>
            <a:endParaRPr lang="pl-PL" b="1" dirty="0" smtClean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Deliver a high level of readiness early in the developing cycle.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Parallelogram 4"/>
          <p:cNvSpPr/>
          <p:nvPr/>
        </p:nvSpPr>
        <p:spPr>
          <a:xfrm>
            <a:off x="1331640" y="5157192"/>
            <a:ext cx="3240360" cy="432048"/>
          </a:xfrm>
          <a:prstGeom prst="parallelogram">
            <a:avLst>
              <a:gd name="adj" fmla="val 24211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6" name="Parallelogram 5"/>
          <p:cNvSpPr/>
          <p:nvPr/>
        </p:nvSpPr>
        <p:spPr>
          <a:xfrm>
            <a:off x="3707904" y="5181204"/>
            <a:ext cx="3528392" cy="432048"/>
          </a:xfrm>
          <a:prstGeom prst="parallelogram">
            <a:avLst>
              <a:gd name="adj" fmla="val 240293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Firmware</a:t>
            </a:r>
            <a:endParaRPr lang="en-US" dirty="0"/>
          </a:p>
        </p:txBody>
      </p:sp>
      <p:pic>
        <p:nvPicPr>
          <p:cNvPr id="1026" name="Picture 2" descr="C:\Users\afedko\AppData\Local\Microsoft\Windows\Temporary Internet Files\Content.IE5\XQPY4U4M\MC90035949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825" y="2996952"/>
            <a:ext cx="744549" cy="99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fedko\AppData\Local\Microsoft\Windows\Temporary Internet Files\Content.IE5\XQPY4U4M\MC900441458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996952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5844374" y="3429000"/>
            <a:ext cx="959874" cy="432048"/>
          </a:xfrm>
          <a:prstGeom prst="rightArrow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pl-PL" sz="4400" dirty="0" smtClean="0"/>
              <a:t>Agile</a:t>
            </a:r>
            <a:endParaRPr lang="en-US" sz="4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781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158372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 smtClean="0"/>
              <a:t>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What to do if there is no hardware yet?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Using a previous generation platform. 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tx1"/>
                </a:solidFill>
              </a:rPr>
              <a:t>Hybrid Virtual Platforms (FPGA).</a:t>
            </a:r>
            <a:endParaRPr lang="en-US" b="1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Simulation boards.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endParaRPr lang="en-US" dirty="0"/>
          </a:p>
        </p:txBody>
      </p:sp>
      <p:pic>
        <p:nvPicPr>
          <p:cNvPr id="2050" name="Picture 2" descr="C:\Users\afedko\AppData\Local\Microsoft\Windows\Temporary Internet Files\Content.IE5\RAHYJMR8\MC9003109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789040"/>
            <a:ext cx="1815998" cy="141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58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Team members interchangeability.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408" y="1772817"/>
            <a:ext cx="8385760" cy="100811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High level programming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56026" y="4005064"/>
            <a:ext cx="8148422" cy="733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Low level programming.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 smtClean="0"/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afedko\AppData\Local\Microsoft\Windows\Temporary Internet Files\Content.IE5\XQPY4U4M\MC900433813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698" y="3024744"/>
            <a:ext cx="854825" cy="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afedko\AppData\Local\Microsoft\Windows\Temporary Internet Files\Content.IE5\XQPY4U4M\MC900433813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88" y="2276585"/>
            <a:ext cx="854825" cy="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afedko\AppData\Local\Microsoft\Windows\Temporary Internet Files\Content.IE5\XQPY4U4M\MC900433813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565" y="3263213"/>
            <a:ext cx="854825" cy="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fedko\AppData\Local\Microsoft\Windows\Temporary Internet Files\Content.IE5\JXO72I9H\MC90043151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670" y="558166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afedko\AppData\Local\Microsoft\Windows\Temporary Internet Files\Content.IE5\JXO72I9H\MC90043151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657" y="4661488"/>
            <a:ext cx="1197088" cy="119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afedko\AppData\Local\Microsoft\Windows\Temporary Internet Files\Content.IE5\JXO72I9H\MC90043151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838" y="5393268"/>
            <a:ext cx="1197088" cy="119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-Up Arrow 9"/>
          <p:cNvSpPr/>
          <p:nvPr/>
        </p:nvSpPr>
        <p:spPr>
          <a:xfrm rot="3181666">
            <a:off x="5570523" y="3528801"/>
            <a:ext cx="673682" cy="589237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-Up Arrow 26"/>
          <p:cNvSpPr/>
          <p:nvPr/>
        </p:nvSpPr>
        <p:spPr>
          <a:xfrm rot="16956337">
            <a:off x="6422752" y="2575575"/>
            <a:ext cx="673682" cy="589237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Up Arrow 27"/>
          <p:cNvSpPr/>
          <p:nvPr/>
        </p:nvSpPr>
        <p:spPr>
          <a:xfrm rot="10042512">
            <a:off x="4903387" y="2369008"/>
            <a:ext cx="673682" cy="589237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-Up Arrow 28"/>
          <p:cNvSpPr/>
          <p:nvPr/>
        </p:nvSpPr>
        <p:spPr>
          <a:xfrm rot="10587631">
            <a:off x="2818428" y="4866618"/>
            <a:ext cx="673682" cy="589237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-Up Arrow 29"/>
          <p:cNvSpPr/>
          <p:nvPr/>
        </p:nvSpPr>
        <p:spPr>
          <a:xfrm rot="14787317">
            <a:off x="4843242" y="4793358"/>
            <a:ext cx="673682" cy="589237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-Up Arrow 30"/>
          <p:cNvSpPr/>
          <p:nvPr/>
        </p:nvSpPr>
        <p:spPr>
          <a:xfrm rot="2279961">
            <a:off x="3769803" y="5816114"/>
            <a:ext cx="1050719" cy="830606"/>
          </a:xfrm>
          <a:prstGeom prst="leftUpArrow">
            <a:avLst>
              <a:gd name="adj1" fmla="val 18071"/>
              <a:gd name="adj2" fmla="val 2305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5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en-US" sz="4400" dirty="0" smtClean="0"/>
              <a:t> </a:t>
            </a:r>
            <a:r>
              <a:rPr lang="en-US" sz="4400" dirty="0"/>
              <a:t>Waterfall in agile </a:t>
            </a:r>
            <a:r>
              <a:rPr lang="en-US" sz="4400" dirty="0" smtClean="0"/>
              <a:t>disguise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844825"/>
            <a:ext cx="7581528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Validation after Development.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71600" y="2904144"/>
            <a:ext cx="6696744" cy="1054805"/>
            <a:chOff x="971600" y="2904144"/>
            <a:chExt cx="6696744" cy="1054805"/>
          </a:xfrm>
        </p:grpSpPr>
        <p:sp>
          <p:nvSpPr>
            <p:cNvPr id="11" name="Rectangle 10"/>
            <p:cNvSpPr/>
            <p:nvPr/>
          </p:nvSpPr>
          <p:spPr>
            <a:xfrm>
              <a:off x="1691680" y="3128222"/>
              <a:ext cx="1008112" cy="254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DEV 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31840" y="3115646"/>
              <a:ext cx="1008112" cy="254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DEV 2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16016" y="2904144"/>
              <a:ext cx="1008112" cy="254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VAL 1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16016" y="3255511"/>
              <a:ext cx="1008112" cy="254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VAL 2</a:t>
              </a:r>
              <a:endParaRPr lang="en-US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971600" y="3551970"/>
              <a:ext cx="6696744" cy="406979"/>
              <a:chOff x="971600" y="3924755"/>
              <a:chExt cx="6696744" cy="406979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971600" y="3924755"/>
                <a:ext cx="6696744" cy="152400"/>
                <a:chOff x="971600" y="3789040"/>
                <a:chExt cx="6696744" cy="152400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>
                  <a:off x="971600" y="3861048"/>
                  <a:ext cx="669674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475656" y="3789040"/>
                  <a:ext cx="0" cy="1440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2927565" y="3797424"/>
                  <a:ext cx="0" cy="1440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4499992" y="3789040"/>
                  <a:ext cx="0" cy="1440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6084168" y="3789040"/>
                  <a:ext cx="0" cy="1440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Rectangle 15"/>
              <p:cNvSpPr/>
              <p:nvPr/>
            </p:nvSpPr>
            <p:spPr>
              <a:xfrm>
                <a:off x="1691680" y="4077155"/>
                <a:ext cx="1008112" cy="2545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>
                    <a:solidFill>
                      <a:schemeClr val="tx1"/>
                    </a:solidFill>
                  </a:rPr>
                  <a:t>Sprint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203848" y="4077155"/>
                <a:ext cx="1008112" cy="2545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>
                    <a:solidFill>
                      <a:schemeClr val="tx1"/>
                    </a:solidFill>
                  </a:rPr>
                  <a:t>Sprint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788024" y="4077155"/>
                <a:ext cx="1008112" cy="2545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>
                    <a:solidFill>
                      <a:schemeClr val="tx1"/>
                    </a:solidFill>
                  </a:rPr>
                  <a:t>Sprint 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1001523" y="5056248"/>
            <a:ext cx="6696744" cy="1100713"/>
            <a:chOff x="1001523" y="5056248"/>
            <a:chExt cx="6696744" cy="1100713"/>
          </a:xfrm>
        </p:grpSpPr>
        <p:sp>
          <p:nvSpPr>
            <p:cNvPr id="20" name="Rectangle 19"/>
            <p:cNvSpPr/>
            <p:nvPr/>
          </p:nvSpPr>
          <p:spPr>
            <a:xfrm>
              <a:off x="1721603" y="5056249"/>
              <a:ext cx="1008112" cy="254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DEV 1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31840" y="5056248"/>
              <a:ext cx="1008112" cy="254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DEV 2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39032" y="5429815"/>
              <a:ext cx="1008112" cy="254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VAL 1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31840" y="5453523"/>
              <a:ext cx="1008112" cy="254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VAL 2</a:t>
              </a:r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01523" y="5749982"/>
              <a:ext cx="6696744" cy="406979"/>
              <a:chOff x="971600" y="3924755"/>
              <a:chExt cx="6696744" cy="406979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971600" y="3924755"/>
                <a:ext cx="6696744" cy="152400"/>
                <a:chOff x="971600" y="3789040"/>
                <a:chExt cx="6696744" cy="152400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971600" y="3861048"/>
                  <a:ext cx="669674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475656" y="3789040"/>
                  <a:ext cx="0" cy="1440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927565" y="3797424"/>
                  <a:ext cx="0" cy="1440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4499992" y="3789040"/>
                  <a:ext cx="0" cy="1440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6084168" y="3789040"/>
                  <a:ext cx="0" cy="1440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Rectangle 25"/>
              <p:cNvSpPr/>
              <p:nvPr/>
            </p:nvSpPr>
            <p:spPr>
              <a:xfrm>
                <a:off x="1691680" y="4077155"/>
                <a:ext cx="1008112" cy="2545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>
                    <a:solidFill>
                      <a:schemeClr val="tx1"/>
                    </a:solidFill>
                  </a:rPr>
                  <a:t>Sprint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203848" y="4077155"/>
                <a:ext cx="1008112" cy="2545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>
                    <a:solidFill>
                      <a:schemeClr val="tx1"/>
                    </a:solidFill>
                  </a:rPr>
                  <a:t>Sprint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788024" y="4077155"/>
                <a:ext cx="1008112" cy="2545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>
                    <a:solidFill>
                      <a:schemeClr val="tx1"/>
                    </a:solidFill>
                  </a:rPr>
                  <a:t>Sprint 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433127" y="1831243"/>
            <a:ext cx="529279" cy="360040"/>
            <a:chOff x="431540" y="260648"/>
            <a:chExt cx="529279" cy="360040"/>
          </a:xfrm>
        </p:grpSpPr>
        <p:sp>
          <p:nvSpPr>
            <p:cNvPr id="35" name="Rectangle 34"/>
            <p:cNvSpPr/>
            <p:nvPr/>
          </p:nvSpPr>
          <p:spPr>
            <a:xfrm>
              <a:off x="431540" y="260648"/>
              <a:ext cx="288032" cy="7200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75556" y="404664"/>
              <a:ext cx="25202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72787" y="548680"/>
              <a:ext cx="288032" cy="7200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stCxn id="35" idx="3"/>
              <a:endCxn id="36" idx="0"/>
            </p:cNvCxnSpPr>
            <p:nvPr/>
          </p:nvCxnSpPr>
          <p:spPr>
            <a:xfrm flipH="1">
              <a:off x="701570" y="296652"/>
              <a:ext cx="1800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827584" y="449052"/>
              <a:ext cx="1800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&quot;No&quot; Symbol 39"/>
          <p:cNvSpPr/>
          <p:nvPr/>
        </p:nvSpPr>
        <p:spPr>
          <a:xfrm>
            <a:off x="505136" y="2492896"/>
            <a:ext cx="385263" cy="36004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7037" y="4437112"/>
            <a:ext cx="582398" cy="420530"/>
            <a:chOff x="483968" y="5016511"/>
            <a:chExt cx="582398" cy="420530"/>
          </a:xfrm>
        </p:grpSpPr>
        <p:sp>
          <p:nvSpPr>
            <p:cNvPr id="42" name="Circular Arrow 41"/>
            <p:cNvSpPr/>
            <p:nvPr/>
          </p:nvSpPr>
          <p:spPr>
            <a:xfrm flipH="1">
              <a:off x="556191" y="5016511"/>
              <a:ext cx="362991" cy="34351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4845124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483968" y="5276347"/>
              <a:ext cx="582398" cy="1606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Content Placeholder 2"/>
          <p:cNvSpPr txBox="1">
            <a:spLocks/>
          </p:cNvSpPr>
          <p:nvPr/>
        </p:nvSpPr>
        <p:spPr>
          <a:xfrm>
            <a:off x="1115616" y="2256072"/>
            <a:ext cx="758152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Separating development and validation.  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1125541" y="4172671"/>
            <a:ext cx="7581528" cy="883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smtClean="0">
                <a:solidFill>
                  <a:schemeClr val="tx1"/>
                </a:solidFill>
              </a:rPr>
              <a:t>Feature development </a:t>
            </a:r>
            <a:r>
              <a:rPr lang="en-US" b="1" dirty="0" smtClean="0">
                <a:solidFill>
                  <a:schemeClr val="tx1"/>
                </a:solidFill>
              </a:rPr>
              <a:t>and its validation should be done in the same sprint.  </a:t>
            </a:r>
          </a:p>
          <a:p>
            <a:pPr marL="0" indent="0">
              <a:buFont typeface="Arial" pitchFamily="34" charset="0"/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66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0" grpId="0" animBg="1"/>
      <p:bldP spid="44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sz="4400" dirty="0" smtClean="0"/>
              <a:t>Multiple </a:t>
            </a:r>
            <a:r>
              <a:rPr lang="en-US" sz="4400" dirty="0"/>
              <a:t>mini </a:t>
            </a:r>
            <a:r>
              <a:rPr lang="en-US" sz="4400" dirty="0" smtClean="0"/>
              <a:t>waterfalls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251" y="1929430"/>
            <a:ext cx="7571184" cy="432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Waterfall inside single iteration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29515" y="2420889"/>
            <a:ext cx="6696744" cy="1115588"/>
            <a:chOff x="929515" y="2420889"/>
            <a:chExt cx="6696744" cy="1115588"/>
          </a:xfrm>
        </p:grpSpPr>
        <p:sp>
          <p:nvSpPr>
            <p:cNvPr id="4" name="Rectangle 3"/>
            <p:cNvSpPr/>
            <p:nvPr/>
          </p:nvSpPr>
          <p:spPr>
            <a:xfrm>
              <a:off x="1649595" y="2420889"/>
              <a:ext cx="1008112" cy="254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DEV 1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23928" y="2420889"/>
              <a:ext cx="1008112" cy="254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DEV 2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75136" y="2794455"/>
              <a:ext cx="1008112" cy="254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VAL 1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941003" y="2787021"/>
              <a:ext cx="1008112" cy="254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VAL 2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929515" y="3114622"/>
              <a:ext cx="6696744" cy="421855"/>
              <a:chOff x="929515" y="3114622"/>
              <a:chExt cx="6696744" cy="421855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929515" y="3186630"/>
                <a:ext cx="669674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433571" y="3114622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779912" y="3123006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012160" y="3130444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2123728" y="3267022"/>
                <a:ext cx="1008112" cy="2545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>
                    <a:solidFill>
                      <a:schemeClr val="tx1"/>
                    </a:solidFill>
                  </a:rPr>
                  <a:t>Sprint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393787" y="3258638"/>
                <a:ext cx="1008112" cy="2545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>
                    <a:solidFill>
                      <a:schemeClr val="tx1"/>
                    </a:solidFill>
                  </a:rPr>
                  <a:t>Sprint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156176" y="3281898"/>
                <a:ext cx="1008112" cy="2545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>
                    <a:solidFill>
                      <a:schemeClr val="tx1"/>
                    </a:solidFill>
                  </a:rPr>
                  <a:t>Sprint 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929515" y="4935075"/>
            <a:ext cx="6696744" cy="1148028"/>
            <a:chOff x="929515" y="4935075"/>
            <a:chExt cx="6696744" cy="1148028"/>
          </a:xfrm>
        </p:grpSpPr>
        <p:grpSp>
          <p:nvGrpSpPr>
            <p:cNvPr id="19" name="Group 18"/>
            <p:cNvGrpSpPr/>
            <p:nvPr/>
          </p:nvGrpSpPr>
          <p:grpSpPr>
            <a:xfrm>
              <a:off x="929515" y="5661248"/>
              <a:ext cx="6696744" cy="421855"/>
              <a:chOff x="929515" y="3114622"/>
              <a:chExt cx="6696744" cy="42185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929515" y="3186630"/>
                <a:ext cx="669674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433571" y="3114622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779912" y="3123006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012160" y="3130444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2123728" y="3267022"/>
                <a:ext cx="1008112" cy="2545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>
                    <a:solidFill>
                      <a:schemeClr val="tx1"/>
                    </a:solidFill>
                  </a:rPr>
                  <a:t>Sprint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393787" y="3258638"/>
                <a:ext cx="1008112" cy="2545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>
                    <a:solidFill>
                      <a:schemeClr val="tx1"/>
                    </a:solidFill>
                  </a:rPr>
                  <a:t>Sprint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156176" y="3281898"/>
                <a:ext cx="1008112" cy="2545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>
                    <a:solidFill>
                      <a:schemeClr val="tx1"/>
                    </a:solidFill>
                  </a:rPr>
                  <a:t>Sprint 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1619672" y="4935075"/>
              <a:ext cx="1872208" cy="254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DEV 1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880768" y="4935076"/>
              <a:ext cx="1915368" cy="254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DEV 2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19672" y="5335117"/>
              <a:ext cx="1872208" cy="254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VAL 1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23928" y="5301208"/>
              <a:ext cx="1982027" cy="254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VAL 2</a:t>
              </a:r>
              <a:endParaRPr lang="en-US" dirty="0"/>
            </a:p>
          </p:txBody>
        </p:sp>
      </p:grpSp>
      <p:sp>
        <p:nvSpPr>
          <p:cNvPr id="45" name="&quot;No&quot; Symbol 44"/>
          <p:cNvSpPr/>
          <p:nvPr/>
        </p:nvSpPr>
        <p:spPr>
          <a:xfrm>
            <a:off x="553752" y="1929430"/>
            <a:ext cx="385263" cy="36004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55185" y="3861048"/>
            <a:ext cx="582398" cy="420530"/>
            <a:chOff x="483968" y="5016511"/>
            <a:chExt cx="582398" cy="420530"/>
          </a:xfrm>
        </p:grpSpPr>
        <p:sp>
          <p:nvSpPr>
            <p:cNvPr id="47" name="Circular Arrow 46"/>
            <p:cNvSpPr/>
            <p:nvPr/>
          </p:nvSpPr>
          <p:spPr>
            <a:xfrm flipH="1">
              <a:off x="556191" y="5016511"/>
              <a:ext cx="362991" cy="34351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4845124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Right Arrow 47"/>
            <p:cNvSpPr/>
            <p:nvPr/>
          </p:nvSpPr>
          <p:spPr>
            <a:xfrm>
              <a:off x="483968" y="5276347"/>
              <a:ext cx="582398" cy="1606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Content Placeholder 2"/>
          <p:cNvSpPr txBox="1">
            <a:spLocks/>
          </p:cNvSpPr>
          <p:nvPr/>
        </p:nvSpPr>
        <p:spPr>
          <a:xfrm>
            <a:off x="1112251" y="3985206"/>
            <a:ext cx="7571184" cy="883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Feature development and tests development should be done in parallel. </a:t>
            </a:r>
          </a:p>
          <a:p>
            <a:pPr marL="0" indent="0">
              <a:buFont typeface="Arial" pitchFamily="34" charset="0"/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63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5" grpId="0" animBg="1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 smtClean="0"/>
              <a:t>Continuous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Test development along with firmware development process.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Test portfolio</a:t>
            </a:r>
            <a:r>
              <a:rPr lang="pl-PL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creation.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Regression testing.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Nightly testing.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Pass rate. </a:t>
            </a:r>
          </a:p>
          <a:p>
            <a:endParaRPr lang="en-US" dirty="0"/>
          </a:p>
        </p:txBody>
      </p:sp>
      <p:pic>
        <p:nvPicPr>
          <p:cNvPr id="1026" name="Picture 2" descr="C:\Users\afedko\AppData\Local\Microsoft\Windows\Temporary Internet Files\Content.IE5\XQPY4U4M\MC90032666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437112"/>
            <a:ext cx="1809750" cy="145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fedko\AppData\Local\Microsoft\Windows\Temporary Internet Files\Content.IE5\IH10D30Y\MC91021761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420888"/>
            <a:ext cx="1387596" cy="118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3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15193</TotalTime>
  <Words>334</Words>
  <Application>Microsoft Office PowerPoint</Application>
  <PresentationFormat>On-screen Show (4:3)</PresentationFormat>
  <Paragraphs>95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Executive</vt:lpstr>
      <vt:lpstr>Agile on Board or How We Do It at Intel</vt:lpstr>
      <vt:lpstr>Embedded in a „normal” way</vt:lpstr>
      <vt:lpstr>TTM &amp; “Shift left”</vt:lpstr>
      <vt:lpstr>Agile</vt:lpstr>
      <vt:lpstr>Prototyping</vt:lpstr>
      <vt:lpstr>Team members interchangeability.</vt:lpstr>
      <vt:lpstr> Waterfall in agile disguise</vt:lpstr>
      <vt:lpstr>Multiple mini waterfalls </vt:lpstr>
      <vt:lpstr>Continuous testing</vt:lpstr>
      <vt:lpstr>Tests automation.</vt:lpstr>
      <vt:lpstr>Unit tests</vt:lpstr>
      <vt:lpstr>Customers feedback</vt:lpstr>
      <vt:lpstr>Q&amp;A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Fedko, Artem</dc:creator>
  <cp:lastModifiedBy>Fedko, Artem</cp:lastModifiedBy>
  <cp:revision>240</cp:revision>
  <dcterms:created xsi:type="dcterms:W3CDTF">2013-04-10T17:21:05Z</dcterms:created>
  <dcterms:modified xsi:type="dcterms:W3CDTF">2013-09-12T12:33:57Z</dcterms:modified>
</cp:coreProperties>
</file>