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7" r:id="rId2"/>
    <p:sldId id="303" r:id="rId3"/>
    <p:sldId id="271" r:id="rId4"/>
    <p:sldId id="315" r:id="rId5"/>
    <p:sldId id="316" r:id="rId6"/>
    <p:sldId id="317" r:id="rId7"/>
    <p:sldId id="318" r:id="rId8"/>
    <p:sldId id="298"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orient="horz" pos="2160">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865"/>
    <a:srgbClr val="610303"/>
    <a:srgbClr val="31C2DF"/>
    <a:srgbClr val="82B0CC"/>
    <a:srgbClr val="4D8FB7"/>
    <a:srgbClr val="666666"/>
    <a:srgbClr val="8E8E8E"/>
    <a:srgbClr val="E2E9E9"/>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72" autoAdjust="0"/>
    <p:restoredTop sz="94660" autoAdjust="0"/>
  </p:normalViewPr>
  <p:slideViewPr>
    <p:cSldViewPr snapToGrid="0">
      <p:cViewPr>
        <p:scale>
          <a:sx n="96" d="100"/>
          <a:sy n="96" d="100"/>
        </p:scale>
        <p:origin x="-126" y="1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36"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FB1FE-9661-484F-A3F4-A28076CBD086}" type="datetimeFigureOut">
              <a:rPr lang="zh-CN" altLang="en-US" smtClean="0"/>
              <a:t>2018/3/29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1CB6D9-8422-47B9-A6AD-378C452C6559}" type="slidenum">
              <a:rPr lang="zh-CN" altLang="en-US" smtClean="0"/>
              <a:t>‹#›</a:t>
            </a:fld>
            <a:endParaRPr lang="zh-CN" altLang="en-US"/>
          </a:p>
        </p:txBody>
      </p:sp>
    </p:spTree>
    <p:extLst>
      <p:ext uri="{BB962C8B-B14F-4D97-AF65-F5344CB8AC3E}">
        <p14:creationId xmlns:p14="http://schemas.microsoft.com/office/powerpoint/2010/main" val="3460227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a:t>
            </a:fld>
            <a:endParaRPr lang="zh-CN" altLang="en-US"/>
          </a:p>
        </p:txBody>
      </p:sp>
    </p:spTree>
    <p:extLst>
      <p:ext uri="{BB962C8B-B14F-4D97-AF65-F5344CB8AC3E}">
        <p14:creationId xmlns:p14="http://schemas.microsoft.com/office/powerpoint/2010/main" val="356364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a:t>
            </a:fld>
            <a:endParaRPr lang="zh-CN" altLang="en-US"/>
          </a:p>
        </p:txBody>
      </p:sp>
    </p:spTree>
    <p:extLst>
      <p:ext uri="{BB962C8B-B14F-4D97-AF65-F5344CB8AC3E}">
        <p14:creationId xmlns:p14="http://schemas.microsoft.com/office/powerpoint/2010/main" val="363287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a:t>
            </a:fld>
            <a:endParaRPr lang="zh-CN" altLang="en-US"/>
          </a:p>
        </p:txBody>
      </p:sp>
    </p:spTree>
    <p:extLst>
      <p:ext uri="{BB962C8B-B14F-4D97-AF65-F5344CB8AC3E}">
        <p14:creationId xmlns:p14="http://schemas.microsoft.com/office/powerpoint/2010/main" val="124759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4</a:t>
            </a:fld>
            <a:endParaRPr lang="zh-CN" altLang="en-US"/>
          </a:p>
        </p:txBody>
      </p:sp>
    </p:spTree>
    <p:extLst>
      <p:ext uri="{BB962C8B-B14F-4D97-AF65-F5344CB8AC3E}">
        <p14:creationId xmlns:p14="http://schemas.microsoft.com/office/powerpoint/2010/main" val="124759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5</a:t>
            </a:fld>
            <a:endParaRPr lang="zh-CN" altLang="en-US"/>
          </a:p>
        </p:txBody>
      </p:sp>
    </p:spTree>
    <p:extLst>
      <p:ext uri="{BB962C8B-B14F-4D97-AF65-F5344CB8AC3E}">
        <p14:creationId xmlns:p14="http://schemas.microsoft.com/office/powerpoint/2010/main" val="1247593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6</a:t>
            </a:fld>
            <a:endParaRPr lang="zh-CN" altLang="en-US"/>
          </a:p>
        </p:txBody>
      </p:sp>
    </p:spTree>
    <p:extLst>
      <p:ext uri="{BB962C8B-B14F-4D97-AF65-F5344CB8AC3E}">
        <p14:creationId xmlns:p14="http://schemas.microsoft.com/office/powerpoint/2010/main" val="1247593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7</a:t>
            </a:fld>
            <a:endParaRPr lang="zh-CN" altLang="en-US"/>
          </a:p>
        </p:txBody>
      </p:sp>
    </p:spTree>
    <p:extLst>
      <p:ext uri="{BB962C8B-B14F-4D97-AF65-F5344CB8AC3E}">
        <p14:creationId xmlns:p14="http://schemas.microsoft.com/office/powerpoint/2010/main" val="1247593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8</a:t>
            </a:fld>
            <a:endParaRPr lang="zh-CN" altLang="en-US"/>
          </a:p>
        </p:txBody>
      </p:sp>
    </p:spTree>
    <p:extLst>
      <p:ext uri="{BB962C8B-B14F-4D97-AF65-F5344CB8AC3E}">
        <p14:creationId xmlns:p14="http://schemas.microsoft.com/office/powerpoint/2010/main" val="209154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3111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26288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4344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p:nvSpPr>
        <p:spPr>
          <a:xfrm>
            <a:off x="1300292" y="2510757"/>
            <a:ext cx="9655728" cy="923330"/>
          </a:xfrm>
          <a:prstGeom prst="rect">
            <a:avLst/>
          </a:prstGeom>
          <a:solidFill>
            <a:srgbClr val="314865"/>
          </a:solidFill>
          <a:ln>
            <a:solidFill>
              <a:schemeClr val="tx1">
                <a:lumMod val="75000"/>
                <a:lumOff val="25000"/>
              </a:schemeClr>
            </a:solidFill>
          </a:ln>
        </p:spPr>
        <p:txBody>
          <a:bodyPr wrap="square" anchor="ctr">
            <a:spAutoFit/>
          </a:bodyPr>
          <a:lstStyle/>
          <a:p>
            <a:pPr algn="ctr"/>
            <a:r>
              <a:rPr lang="zh-CN" altLang="en-US" sz="5400" b="1" dirty="0" smtClean="0">
                <a:solidFill>
                  <a:schemeClr val="bg1"/>
                </a:solidFill>
                <a:effectLst>
                  <a:outerShdw blurRad="38100" dist="38100" dir="2700000" algn="tl">
                    <a:srgbClr val="000000">
                      <a:alpha val="43137"/>
                    </a:srgbClr>
                  </a:outerShdw>
                </a:effectLst>
                <a:latin typeface="Arial"/>
                <a:ea typeface="微软雅黑"/>
                <a:sym typeface="Arial"/>
              </a:rPr>
              <a:t>项目管理</a:t>
            </a:r>
            <a:r>
              <a:rPr lang="en-US" altLang="zh-CN" sz="5400" b="1" dirty="0" smtClean="0">
                <a:solidFill>
                  <a:schemeClr val="bg1"/>
                </a:solidFill>
                <a:effectLst>
                  <a:outerShdw blurRad="38100" dist="38100" dir="2700000" algn="tl">
                    <a:srgbClr val="000000">
                      <a:alpha val="43137"/>
                    </a:srgbClr>
                  </a:outerShdw>
                </a:effectLst>
                <a:latin typeface="Arial"/>
                <a:ea typeface="微软雅黑"/>
                <a:sym typeface="Arial"/>
              </a:rPr>
              <a:t>-</a:t>
            </a:r>
            <a:r>
              <a:rPr lang="zh-CN" altLang="en-US" sz="5400" b="1" dirty="0" smtClean="0">
                <a:solidFill>
                  <a:schemeClr val="bg1"/>
                </a:solidFill>
                <a:effectLst>
                  <a:outerShdw blurRad="38100" dist="38100" dir="2700000" algn="tl">
                    <a:srgbClr val="000000">
                      <a:alpha val="43137"/>
                    </a:srgbClr>
                  </a:outerShdw>
                </a:effectLst>
                <a:latin typeface="Arial"/>
                <a:ea typeface="微软雅黑"/>
                <a:sym typeface="Arial"/>
              </a:rPr>
              <a:t>关键路径</a:t>
            </a:r>
            <a:endParaRPr lang="zh-CN" altLang="en-US" sz="5400" b="1" dirty="0">
              <a:solidFill>
                <a:schemeClr val="bg1"/>
              </a:solidFill>
              <a:effectLst>
                <a:outerShdw blurRad="38100" dist="38100" dir="2700000" algn="tl">
                  <a:srgbClr val="000000">
                    <a:alpha val="43137"/>
                  </a:srgbClr>
                </a:outerShdw>
              </a:effectLst>
              <a:latin typeface="Arial"/>
              <a:ea typeface="微软雅黑"/>
              <a:sym typeface="Arial"/>
            </a:endParaRPr>
          </a:p>
        </p:txBody>
      </p:sp>
      <p:cxnSp>
        <p:nvCxnSpPr>
          <p:cNvPr id="23" name="直接连接符 22">
            <a:extLst>
              <a:ext uri="{FF2B5EF4-FFF2-40B4-BE49-F238E27FC236}">
                <a16:creationId xmlns="" xmlns:a16="http://schemas.microsoft.com/office/drawing/2014/main" id="{A5C28C4B-295F-427E-97BE-5B976946F29D}"/>
              </a:ext>
            </a:extLst>
          </p:cNvPr>
          <p:cNvCxnSpPr/>
          <p:nvPr/>
        </p:nvCxnSpPr>
        <p:spPr>
          <a:xfrm flipH="1">
            <a:off x="3675005" y="5057807"/>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 xmlns:a16="http://schemas.microsoft.com/office/drawing/2014/main" id="{0C2FDB96-8147-4A79-9269-76F1E31F645A}"/>
              </a:ext>
            </a:extLst>
          </p:cNvPr>
          <p:cNvCxnSpPr/>
          <p:nvPr/>
        </p:nvCxnSpPr>
        <p:spPr>
          <a:xfrm>
            <a:off x="7203396" y="5057807"/>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2" name="等腰三角形 1">
            <a:extLst>
              <a:ext uri="{FF2B5EF4-FFF2-40B4-BE49-F238E27FC236}">
                <a16:creationId xmlns="" xmlns:a16="http://schemas.microsoft.com/office/drawing/2014/main" id="{F0AE1546-F1A7-4AD3-A1CF-E0FC1F37E09A}"/>
              </a:ext>
            </a:extLst>
          </p:cNvPr>
          <p:cNvSpPr/>
          <p:nvPr/>
        </p:nvSpPr>
        <p:spPr>
          <a:xfrm rot="4499273">
            <a:off x="1511166" y="231006"/>
            <a:ext cx="1607419" cy="1385706"/>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99" name="等腰三角形 198">
            <a:extLst>
              <a:ext uri="{FF2B5EF4-FFF2-40B4-BE49-F238E27FC236}">
                <a16:creationId xmlns="" xmlns:a16="http://schemas.microsoft.com/office/drawing/2014/main" id="{E119EE2D-2DDC-4BDC-8023-53213D15A010}"/>
              </a:ext>
            </a:extLst>
          </p:cNvPr>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0" name="等腰三角形 199">
            <a:extLst>
              <a:ext uri="{FF2B5EF4-FFF2-40B4-BE49-F238E27FC236}">
                <a16:creationId xmlns="" xmlns:a16="http://schemas.microsoft.com/office/drawing/2014/main" id="{5C186AE1-013F-4ACB-9141-5EB620591E71}"/>
              </a:ext>
            </a:extLst>
          </p:cNvPr>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1" name="等腰三角形 200">
            <a:extLst>
              <a:ext uri="{FF2B5EF4-FFF2-40B4-BE49-F238E27FC236}">
                <a16:creationId xmlns="" xmlns:a16="http://schemas.microsoft.com/office/drawing/2014/main" id="{6E2EAD45-83C8-4B49-A507-241CE4DE8969}"/>
              </a:ext>
            </a:extLst>
          </p:cNvPr>
          <p:cNvSpPr/>
          <p:nvPr/>
        </p:nvSpPr>
        <p:spPr>
          <a:xfrm rot="7947741">
            <a:off x="400932" y="1199831"/>
            <a:ext cx="1209165" cy="104238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val="33610318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199"/>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00"/>
                                        </p:tgtEl>
                                        <p:attrNameLst>
                                          <p:attrName>r</p:attrName>
                                        </p:attrNameLst>
                                      </p:cBhvr>
                                    </p:animRot>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22" presetClass="entr" presetSubtype="2"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right)">
                                      <p:cBhvr>
                                        <p:cTn id="20" dur="500"/>
                                        <p:tgtEl>
                                          <p:spTgt spid="23"/>
                                        </p:tgtEl>
                                      </p:cBhvr>
                                    </p:animEffect>
                                  </p:childTnLst>
                                </p:cTn>
                              </p:par>
                              <p:par>
                                <p:cTn id="21" presetID="22" presetClass="entr" presetSubtype="8"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199" grpId="0" animBg="1"/>
      <p:bldP spid="200" grpId="0" animBg="1"/>
      <p:bldP spid="2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99" name="等腰三角形 198">
            <a:extLst>
              <a:ext uri="{FF2B5EF4-FFF2-40B4-BE49-F238E27FC236}">
                <a16:creationId xmlns="" xmlns:a16="http://schemas.microsoft.com/office/drawing/2014/main" id="{E119EE2D-2DDC-4BDC-8023-53213D15A010}"/>
              </a:ext>
            </a:extLst>
          </p:cNvPr>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0" name="等腰三角形 199">
            <a:extLst>
              <a:ext uri="{FF2B5EF4-FFF2-40B4-BE49-F238E27FC236}">
                <a16:creationId xmlns="" xmlns:a16="http://schemas.microsoft.com/office/drawing/2014/main" id="{5C186AE1-013F-4ACB-9141-5EB620591E71}"/>
              </a:ext>
            </a:extLst>
          </p:cNvPr>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TextBox 22">
            <a:extLst>
              <a:ext uri="{FF2B5EF4-FFF2-40B4-BE49-F238E27FC236}">
                <a16:creationId xmlns="" xmlns:a16="http://schemas.microsoft.com/office/drawing/2014/main" id="{ECCBB4D1-68C5-49B9-BE84-A8CA0AB85FB8}"/>
              </a:ext>
            </a:extLst>
          </p:cNvPr>
          <p:cNvSpPr txBox="1"/>
          <p:nvPr/>
        </p:nvSpPr>
        <p:spPr>
          <a:xfrm>
            <a:off x="2224259" y="1195485"/>
            <a:ext cx="6206480" cy="508344"/>
          </a:xfrm>
          <a:prstGeom prst="rect">
            <a:avLst/>
          </a:prstGeom>
          <a:noFill/>
        </p:spPr>
        <p:txBody>
          <a:bodyPr wrap="square" rtlCol="0">
            <a:spAutoFit/>
          </a:bodyPr>
          <a:lstStyle/>
          <a:p>
            <a:pPr algn="l">
              <a:lnSpc>
                <a:spcPct val="200000"/>
              </a:lnSpc>
              <a:buFont typeface="Wingdings" panose="05000000000000000000" pitchFamily="2" charset="2"/>
              <a:buNone/>
            </a:pPr>
            <a:r>
              <a:rPr lang="en-US" altLang="zh-CN" sz="1600" dirty="0">
                <a:solidFill>
                  <a:schemeClr val="bg2">
                    <a:lumMod val="50000"/>
                  </a:schemeClr>
                </a:solidFill>
                <a:latin typeface="Arial"/>
                <a:ea typeface="微软雅黑"/>
                <a:sym typeface="Arial"/>
              </a:rPr>
              <a:t>       </a:t>
            </a:r>
            <a:endParaRPr lang="zh-CN" altLang="en-US" sz="1600" dirty="0">
              <a:solidFill>
                <a:schemeClr val="bg2">
                  <a:lumMod val="50000"/>
                </a:schemeClr>
              </a:solidFill>
              <a:latin typeface="Arial"/>
              <a:ea typeface="微软雅黑"/>
              <a:sym typeface="Arial"/>
            </a:endParaRPr>
          </a:p>
        </p:txBody>
      </p:sp>
      <p:sp>
        <p:nvSpPr>
          <p:cNvPr id="13" name="TextBox 22">
            <a:extLst>
              <a:ext uri="{FF2B5EF4-FFF2-40B4-BE49-F238E27FC236}">
                <a16:creationId xmlns="" xmlns:a16="http://schemas.microsoft.com/office/drawing/2014/main" id="{B4FEAA99-D303-4879-8764-04AE45FAB133}"/>
              </a:ext>
            </a:extLst>
          </p:cNvPr>
          <p:cNvSpPr txBox="1"/>
          <p:nvPr/>
        </p:nvSpPr>
        <p:spPr>
          <a:xfrm>
            <a:off x="289811" y="262986"/>
            <a:ext cx="5912206" cy="923330"/>
          </a:xfrm>
          <a:prstGeom prst="rect">
            <a:avLst/>
          </a:prstGeom>
          <a:solidFill>
            <a:srgbClr val="314865"/>
          </a:solidFill>
        </p:spPr>
        <p:txBody>
          <a:bodyPr wrap="square" rtlCol="0">
            <a:spAutoFit/>
          </a:bodyPr>
          <a:lstStyle/>
          <a:p>
            <a:pPr algn="ctr">
              <a:buFont typeface="Wingdings" panose="05000000000000000000" pitchFamily="2" charset="2"/>
              <a:buNone/>
            </a:pPr>
            <a:r>
              <a:rPr lang="zh-CN" altLang="en-US" sz="5400" b="1" dirty="0" smtClean="0">
                <a:solidFill>
                  <a:schemeClr val="bg1"/>
                </a:solidFill>
                <a:effectLst>
                  <a:outerShdw blurRad="38100" dist="38100" dir="2700000" algn="tl">
                    <a:srgbClr val="000000">
                      <a:alpha val="43137"/>
                    </a:srgbClr>
                  </a:outerShdw>
                </a:effectLst>
                <a:latin typeface="Arial"/>
                <a:ea typeface="微软雅黑"/>
                <a:sym typeface="Arial"/>
              </a:rPr>
              <a:t>关键路径基本定义</a:t>
            </a:r>
            <a:endParaRPr lang="zh-CN" altLang="en-US" sz="5400" b="1" dirty="0">
              <a:solidFill>
                <a:schemeClr val="bg1"/>
              </a:solidFill>
              <a:effectLst>
                <a:outerShdw blurRad="38100" dist="38100" dir="2700000" algn="tl">
                  <a:srgbClr val="000000">
                    <a:alpha val="43137"/>
                  </a:srgbClr>
                </a:outerShdw>
              </a:effectLst>
              <a:latin typeface="Arial"/>
              <a:ea typeface="微软雅黑"/>
              <a:sym typeface="Arial"/>
            </a:endParaRPr>
          </a:p>
        </p:txBody>
      </p:sp>
      <p:sp>
        <p:nvSpPr>
          <p:cNvPr id="2" name="矩形 1"/>
          <p:cNvSpPr/>
          <p:nvPr/>
        </p:nvSpPr>
        <p:spPr>
          <a:xfrm>
            <a:off x="2587612" y="2280890"/>
            <a:ext cx="6096000" cy="2031325"/>
          </a:xfrm>
          <a:prstGeom prst="rect">
            <a:avLst/>
          </a:prstGeom>
        </p:spPr>
        <p:txBody>
          <a:bodyPr>
            <a:spAutoFit/>
          </a:bodyPr>
          <a:lstStyle/>
          <a:p>
            <a:r>
              <a:rPr lang="zh-CN" altLang="en-US" dirty="0" smtClean="0"/>
              <a:t>        关键路径法</a:t>
            </a:r>
            <a:r>
              <a:rPr lang="zh-CN" altLang="en-US" dirty="0"/>
              <a:t>在</a:t>
            </a:r>
            <a:r>
              <a:rPr lang="zh-CN" altLang="en-US" dirty="0">
                <a:solidFill>
                  <a:srgbClr val="FF0000"/>
                </a:solidFill>
              </a:rPr>
              <a:t>不考虑任何资源限制</a:t>
            </a:r>
            <a:r>
              <a:rPr lang="zh-CN" altLang="en-US" dirty="0"/>
              <a:t>的情况下，沿着项目进度网络路径进行顺推与逆推分析，计算出全部活动理论上的</a:t>
            </a:r>
            <a:r>
              <a:rPr lang="zh-CN" altLang="en-US" dirty="0">
                <a:solidFill>
                  <a:srgbClr val="FF0000"/>
                </a:solidFill>
              </a:rPr>
              <a:t>最早开始</a:t>
            </a:r>
            <a:r>
              <a:rPr lang="zh-CN" altLang="en-US" dirty="0"/>
              <a:t>与</a:t>
            </a:r>
            <a:r>
              <a:rPr lang="zh-CN" altLang="en-US" dirty="0">
                <a:solidFill>
                  <a:srgbClr val="FF0000"/>
                </a:solidFill>
              </a:rPr>
              <a:t>完成日期</a:t>
            </a:r>
            <a:r>
              <a:rPr lang="zh-CN" altLang="en-US" dirty="0"/>
              <a:t>、</a:t>
            </a:r>
            <a:r>
              <a:rPr lang="zh-CN" altLang="en-US" dirty="0">
                <a:solidFill>
                  <a:srgbClr val="FF0000"/>
                </a:solidFill>
              </a:rPr>
              <a:t>最晚开始</a:t>
            </a:r>
            <a:r>
              <a:rPr lang="zh-CN" altLang="en-US" dirty="0"/>
              <a:t>与</a:t>
            </a:r>
            <a:r>
              <a:rPr lang="zh-CN" altLang="en-US" dirty="0">
                <a:solidFill>
                  <a:srgbClr val="FF0000"/>
                </a:solidFill>
              </a:rPr>
              <a:t>完成日期</a:t>
            </a:r>
            <a:r>
              <a:rPr lang="zh-CN" altLang="en-US" dirty="0"/>
              <a:t>。由此得到的最早开始与完成日期、最晚开始与完成日期并不一定就是最终项目进度计划中的日期；但它们能指出，在给定的活动持续时间、逻辑关系、时间</a:t>
            </a:r>
            <a:r>
              <a:rPr lang="zh-CN" altLang="en-US" dirty="0" smtClean="0"/>
              <a:t>提前</a:t>
            </a:r>
            <a:r>
              <a:rPr lang="zh-CN" altLang="en-US" dirty="0"/>
              <a:t>量、时间滞后量和其他制约因素下，可开展各项活动的时间段。</a:t>
            </a:r>
            <a:endParaRPr lang="zh-CN" altLang="en-US" dirty="0"/>
          </a:p>
        </p:txBody>
      </p:sp>
    </p:spTree>
    <p:extLst>
      <p:ext uri="{BB962C8B-B14F-4D97-AF65-F5344CB8AC3E}">
        <p14:creationId xmlns:p14="http://schemas.microsoft.com/office/powerpoint/2010/main" val="34826483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199"/>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0"/>
                                        </p:tgtEl>
                                        <p:attrNameLst>
                                          <p:attrName>r</p:attrName>
                                        </p:attrNameLst>
                                      </p:cBhvr>
                                    </p:animRot>
                                  </p:childTnLst>
                                </p:cTn>
                              </p:par>
                              <p:par>
                                <p:cTn id="9" presetID="3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 calcmode="lin" valueType="num">
                                      <p:cBhvr>
                                        <p:cTn id="13" dur="1000" fill="hold"/>
                                        <p:tgtEl>
                                          <p:spTgt spid="11"/>
                                        </p:tgtEl>
                                        <p:attrNameLst>
                                          <p:attrName>style.rotation</p:attrName>
                                        </p:attrNameLst>
                                      </p:cBhvr>
                                      <p:tavLst>
                                        <p:tav tm="0">
                                          <p:val>
                                            <p:fltVal val="90"/>
                                          </p:val>
                                        </p:tav>
                                        <p:tav tm="100000">
                                          <p:val>
                                            <p:fltVal val="0"/>
                                          </p:val>
                                        </p:tav>
                                      </p:tavLst>
                                    </p:anim>
                                    <p:animEffect transition="in" filter="fade">
                                      <p:cBhvr>
                                        <p:cTn id="14" dur="1000"/>
                                        <p:tgtEl>
                                          <p:spTgt spid="11"/>
                                        </p:tgtEl>
                                      </p:cBhvr>
                                    </p:animEffect>
                                  </p:childTnLst>
                                </p:cTn>
                              </p:par>
                              <p:par>
                                <p:cTn id="15" presetID="31" presetClass="entr" presetSubtype="0" fill="hold" grpId="0" nodeType="withEffect">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0" grpId="0" animBg="1"/>
      <p:bldP spid="11"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9" name="组合 28">
            <a:extLst>
              <a:ext uri="{FF2B5EF4-FFF2-40B4-BE49-F238E27FC236}">
                <a16:creationId xmlns="" xmlns:a16="http://schemas.microsoft.com/office/drawing/2014/main" id="{BC30D2CB-87AC-4C73-ABE3-7A9188B6EE04}"/>
              </a:ext>
            </a:extLst>
          </p:cNvPr>
          <p:cNvGrpSpPr/>
          <p:nvPr/>
        </p:nvGrpSpPr>
        <p:grpSpPr>
          <a:xfrm>
            <a:off x="799845" y="852473"/>
            <a:ext cx="2758272" cy="837788"/>
            <a:chOff x="4602145" y="211015"/>
            <a:chExt cx="2758272" cy="837788"/>
          </a:xfrm>
        </p:grpSpPr>
        <p:sp>
          <p:nvSpPr>
            <p:cNvPr id="30" name="流程图: 终止 29">
              <a:extLst>
                <a:ext uri="{FF2B5EF4-FFF2-40B4-BE49-F238E27FC236}">
                  <a16:creationId xmlns="" xmlns:a16="http://schemas.microsoft.com/office/drawing/2014/main" id="{1F50B518-101A-4D4B-BCC9-8CAD6D51AA42}"/>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1" name="流程图: 终止 30">
              <a:extLst>
                <a:ext uri="{FF2B5EF4-FFF2-40B4-BE49-F238E27FC236}">
                  <a16:creationId xmlns="" xmlns:a16="http://schemas.microsoft.com/office/drawing/2014/main" id="{D33146DD-C177-44DF-A10D-386B11E14434}"/>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2" name="流程图: 终止 31">
              <a:extLst>
                <a:ext uri="{FF2B5EF4-FFF2-40B4-BE49-F238E27FC236}">
                  <a16:creationId xmlns="" xmlns:a16="http://schemas.microsoft.com/office/drawing/2014/main" id="{40F766B3-FA08-4C7A-BC77-51C0708A3093}"/>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3" name="矩形 12"/>
          <p:cNvSpPr/>
          <p:nvPr/>
        </p:nvSpPr>
        <p:spPr>
          <a:xfrm>
            <a:off x="440961" y="342429"/>
            <a:ext cx="2709743" cy="1106671"/>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2" name="MH_Others_1"/>
          <p:cNvSpPr txBox="1"/>
          <p:nvPr>
            <p:custDataLst>
              <p:tags r:id="rId1"/>
            </p:custDataLst>
          </p:nvPr>
        </p:nvSpPr>
        <p:spPr>
          <a:xfrm>
            <a:off x="-225056" y="436974"/>
            <a:ext cx="3783173" cy="830997"/>
          </a:xfrm>
          <a:prstGeom prst="rect">
            <a:avLst/>
          </a:prstGeom>
          <a:noFill/>
        </p:spPr>
        <p:txBody>
          <a:bodyPr vert="horz" wrap="square" lIns="0" tIns="0" rIns="0" bIns="0" rtlCol="0" anchor="ctr" anchorCtr="0">
            <a:spAutoFit/>
          </a:bodyPr>
          <a:lstStyle/>
          <a:p>
            <a:pPr algn="ctr"/>
            <a:r>
              <a:rPr lang="zh-CN" altLang="en-US" sz="5400" b="1" dirty="0" smtClean="0">
                <a:solidFill>
                  <a:schemeClr val="bg1"/>
                </a:solidFill>
                <a:latin typeface="Arial"/>
                <a:ea typeface="微软雅黑"/>
                <a:sym typeface="Arial"/>
              </a:rPr>
              <a:t>影响</a:t>
            </a:r>
            <a:endParaRPr lang="zh-CN" altLang="en-US" sz="5400" b="1" dirty="0">
              <a:solidFill>
                <a:schemeClr val="bg1"/>
              </a:solidFill>
              <a:latin typeface="Arial"/>
              <a:ea typeface="微软雅黑"/>
              <a:sym typeface="Arial"/>
            </a:endParaRPr>
          </a:p>
        </p:txBody>
      </p:sp>
      <p:sp>
        <p:nvSpPr>
          <p:cNvPr id="5" name="TextBox 4"/>
          <p:cNvSpPr txBox="1"/>
          <p:nvPr/>
        </p:nvSpPr>
        <p:spPr>
          <a:xfrm>
            <a:off x="2638692" y="2455974"/>
            <a:ext cx="5436705" cy="1477328"/>
          </a:xfrm>
          <a:prstGeom prst="rect">
            <a:avLst/>
          </a:prstGeom>
          <a:noFill/>
        </p:spPr>
        <p:txBody>
          <a:bodyPr wrap="square" rtlCol="0">
            <a:spAutoFit/>
          </a:bodyPr>
          <a:lstStyle/>
          <a:p>
            <a:r>
              <a:rPr lang="zh-CN" altLang="en-US" dirty="0"/>
              <a:t>  </a:t>
            </a:r>
            <a:r>
              <a:rPr lang="zh-CN" altLang="en-US" dirty="0" smtClean="0"/>
              <a:t>      对</a:t>
            </a:r>
            <a:r>
              <a:rPr lang="zh-CN" altLang="en-US" dirty="0"/>
              <a:t>最早开始与完成日期、最晚开始与完成日期的计算，可能受活动</a:t>
            </a:r>
            <a:r>
              <a:rPr lang="zh-CN" altLang="en-US" dirty="0">
                <a:solidFill>
                  <a:srgbClr val="FF0000"/>
                </a:solidFill>
              </a:rPr>
              <a:t>总浮动时间</a:t>
            </a:r>
            <a:r>
              <a:rPr lang="zh-CN" altLang="en-US" dirty="0"/>
              <a:t>的影响。活动总浮动时间使进度计划富有弹性，它可能是正数、负数或零</a:t>
            </a:r>
            <a:r>
              <a:rPr lang="zh-CN" altLang="en-US" dirty="0"/>
              <a:t>。一旦计算出路径的总浮动时间，也就能确定相应的</a:t>
            </a:r>
            <a:r>
              <a:rPr lang="zh-CN" altLang="en-US" dirty="0">
                <a:solidFill>
                  <a:srgbClr val="FF0000"/>
                </a:solidFill>
              </a:rPr>
              <a:t>自由浮动时间</a:t>
            </a:r>
            <a:r>
              <a:rPr lang="zh-CN" altLang="en-US" dirty="0"/>
              <a:t>。</a:t>
            </a:r>
          </a:p>
        </p:txBody>
      </p:sp>
      <p:sp>
        <p:nvSpPr>
          <p:cNvPr id="6" name="TextBox 5"/>
          <p:cNvSpPr txBox="1"/>
          <p:nvPr/>
        </p:nvSpPr>
        <p:spPr>
          <a:xfrm>
            <a:off x="2638692" y="4045228"/>
            <a:ext cx="5292734" cy="646331"/>
          </a:xfrm>
          <a:prstGeom prst="rect">
            <a:avLst/>
          </a:prstGeom>
          <a:noFill/>
        </p:spPr>
        <p:txBody>
          <a:bodyPr wrap="square" rtlCol="0">
            <a:spAutoFit/>
          </a:bodyPr>
          <a:lstStyle/>
          <a:p>
            <a:r>
              <a:rPr lang="zh-CN" altLang="en-US" dirty="0"/>
              <a:t>活动总浮动</a:t>
            </a:r>
            <a:r>
              <a:rPr lang="zh-CN" altLang="en-US" dirty="0" smtClean="0"/>
              <a:t>时间：</a:t>
            </a:r>
            <a:r>
              <a:rPr lang="zh-CN" altLang="en-US" dirty="0"/>
              <a:t>进度安排最晚与最早日期间的差值决定，该差值称为“总浮动时间”</a:t>
            </a:r>
            <a:endParaRPr lang="zh-CN" altLang="en-US" dirty="0"/>
          </a:p>
        </p:txBody>
      </p:sp>
      <p:sp>
        <p:nvSpPr>
          <p:cNvPr id="7" name="TextBox 6"/>
          <p:cNvSpPr txBox="1"/>
          <p:nvPr/>
        </p:nvSpPr>
        <p:spPr>
          <a:xfrm>
            <a:off x="2638693" y="5019261"/>
            <a:ext cx="5292733" cy="923330"/>
          </a:xfrm>
          <a:prstGeom prst="rect">
            <a:avLst/>
          </a:prstGeom>
          <a:noFill/>
        </p:spPr>
        <p:txBody>
          <a:bodyPr wrap="square" rtlCol="0">
            <a:spAutoFit/>
          </a:bodyPr>
          <a:lstStyle/>
          <a:p>
            <a:r>
              <a:rPr lang="zh-CN" altLang="en-US" dirty="0" smtClean="0"/>
              <a:t>自由浮动</a:t>
            </a:r>
            <a:r>
              <a:rPr lang="zh-CN" altLang="en-US" dirty="0"/>
              <a:t>时间：自由浮动时间是指在不延误任何紧后活动最早开始日期或不违反进度制约因素的前提下，某进度活动可以推迟的时间量。</a:t>
            </a:r>
          </a:p>
        </p:txBody>
      </p:sp>
    </p:spTree>
    <p:extLst>
      <p:ext uri="{BB962C8B-B14F-4D97-AF65-F5344CB8AC3E}">
        <p14:creationId xmlns:p14="http://schemas.microsoft.com/office/powerpoint/2010/main" val="12508943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2"/>
                                        </p:tgtEl>
                                        <p:attrNameLst>
                                          <p:attrName>style.visibility</p:attrName>
                                        </p:attrNameLst>
                                      </p:cBhvr>
                                      <p:to>
                                        <p:strVal val="visible"/>
                                      </p:to>
                                    </p:set>
                                    <p:anim by="(-#ppt_w*2)" calcmode="lin" valueType="num">
                                      <p:cBhvr rctx="PPT">
                                        <p:cTn id="12" dur="500" autoRev="1" fill="hold">
                                          <p:stCondLst>
                                            <p:cond delay="0"/>
                                          </p:stCondLst>
                                        </p:cTn>
                                        <p:tgtEl>
                                          <p:spTgt spid="22"/>
                                        </p:tgtEl>
                                        <p:attrNameLst>
                                          <p:attrName>ppt_w</p:attrName>
                                        </p:attrNameLst>
                                      </p:cBhvr>
                                    </p:anim>
                                    <p:anim by="(#ppt_w*0.50)" calcmode="lin" valueType="num">
                                      <p:cBhvr>
                                        <p:cTn id="13" dur="500" decel="50000" autoRev="1" fill="hold">
                                          <p:stCondLst>
                                            <p:cond delay="0"/>
                                          </p:stCondLst>
                                        </p:cTn>
                                        <p:tgtEl>
                                          <p:spTgt spid="22"/>
                                        </p:tgtEl>
                                        <p:attrNameLst>
                                          <p:attrName>ppt_x</p:attrName>
                                        </p:attrNameLst>
                                      </p:cBhvr>
                                    </p:anim>
                                    <p:anim from="(-#ppt_h/2)" to="(#ppt_y)" calcmode="lin" valueType="num">
                                      <p:cBhvr>
                                        <p:cTn id="14" dur="1000" fill="hold">
                                          <p:stCondLst>
                                            <p:cond delay="0"/>
                                          </p:stCondLst>
                                        </p:cTn>
                                        <p:tgtEl>
                                          <p:spTgt spid="22"/>
                                        </p:tgtEl>
                                        <p:attrNameLst>
                                          <p:attrName>ppt_y</p:attrName>
                                        </p:attrNameLst>
                                      </p:cBhvr>
                                    </p:anim>
                                    <p:animRot by="21600000">
                                      <p:cBhvr>
                                        <p:cTn id="15" dur="1000" fill="hold">
                                          <p:stCondLst>
                                            <p:cond delay="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 xmlns:a16="http://schemas.microsoft.com/office/drawing/2014/main" id="{BC30D2CB-87AC-4C73-ABE3-7A9188B6EE04}"/>
              </a:ext>
            </a:extLst>
          </p:cNvPr>
          <p:cNvGrpSpPr/>
          <p:nvPr/>
        </p:nvGrpSpPr>
        <p:grpSpPr>
          <a:xfrm>
            <a:off x="799845" y="852473"/>
            <a:ext cx="2758272" cy="837788"/>
            <a:chOff x="4602145" y="211015"/>
            <a:chExt cx="2758272" cy="837788"/>
          </a:xfrm>
        </p:grpSpPr>
        <p:sp>
          <p:nvSpPr>
            <p:cNvPr id="30" name="流程图: 终止 29">
              <a:extLst>
                <a:ext uri="{FF2B5EF4-FFF2-40B4-BE49-F238E27FC236}">
                  <a16:creationId xmlns="" xmlns:a16="http://schemas.microsoft.com/office/drawing/2014/main" id="{1F50B518-101A-4D4B-BCC9-8CAD6D51AA42}"/>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1" name="流程图: 终止 30">
              <a:extLst>
                <a:ext uri="{FF2B5EF4-FFF2-40B4-BE49-F238E27FC236}">
                  <a16:creationId xmlns="" xmlns:a16="http://schemas.microsoft.com/office/drawing/2014/main" id="{D33146DD-C177-44DF-A10D-386B11E14434}"/>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2" name="流程图: 终止 31">
              <a:extLst>
                <a:ext uri="{FF2B5EF4-FFF2-40B4-BE49-F238E27FC236}">
                  <a16:creationId xmlns="" xmlns:a16="http://schemas.microsoft.com/office/drawing/2014/main" id="{40F766B3-FA08-4C7A-BC77-51C0708A3093}"/>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3" name="矩形 12"/>
          <p:cNvSpPr/>
          <p:nvPr/>
        </p:nvSpPr>
        <p:spPr>
          <a:xfrm>
            <a:off x="440961" y="342429"/>
            <a:ext cx="2709743" cy="1106671"/>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latin typeface="Arial"/>
                <a:ea typeface="微软雅黑"/>
                <a:sym typeface="Arial"/>
              </a:rPr>
              <a:t>作用</a:t>
            </a:r>
            <a:endParaRPr lang="zh-CN" altLang="en-US" sz="4800" dirty="0">
              <a:latin typeface="Arial"/>
              <a:ea typeface="微软雅黑"/>
              <a:sym typeface="Arial"/>
            </a:endParaRPr>
          </a:p>
        </p:txBody>
      </p:sp>
      <p:sp>
        <p:nvSpPr>
          <p:cNvPr id="5" name="TextBox 4"/>
          <p:cNvSpPr txBox="1"/>
          <p:nvPr/>
        </p:nvSpPr>
        <p:spPr>
          <a:xfrm>
            <a:off x="2638692" y="2455974"/>
            <a:ext cx="5436705" cy="923330"/>
          </a:xfrm>
          <a:prstGeom prst="rect">
            <a:avLst/>
          </a:prstGeom>
          <a:noFill/>
        </p:spPr>
        <p:txBody>
          <a:bodyPr wrap="square" rtlCol="0">
            <a:spAutoFit/>
          </a:bodyPr>
          <a:lstStyle/>
          <a:p>
            <a:r>
              <a:rPr lang="zh-CN" altLang="en-US" dirty="0"/>
              <a:t>  </a:t>
            </a:r>
            <a:r>
              <a:rPr lang="zh-CN" altLang="en-US" dirty="0" smtClean="0"/>
              <a:t>      关键路径上的事件必须准时发生，组成关键路径的作业的实际持续时间不能超过估计的持续时间，否则工程就不能准时结束。</a:t>
            </a:r>
            <a:endParaRPr lang="zh-CN" altLang="en-US" dirty="0"/>
          </a:p>
        </p:txBody>
      </p:sp>
      <p:sp>
        <p:nvSpPr>
          <p:cNvPr id="10" name="TextBox 9"/>
          <p:cNvSpPr txBox="1"/>
          <p:nvPr/>
        </p:nvSpPr>
        <p:spPr>
          <a:xfrm>
            <a:off x="2638691" y="3761313"/>
            <a:ext cx="5436705" cy="923330"/>
          </a:xfrm>
          <a:prstGeom prst="rect">
            <a:avLst/>
          </a:prstGeom>
          <a:noFill/>
        </p:spPr>
        <p:txBody>
          <a:bodyPr wrap="square" rtlCol="0">
            <a:spAutoFit/>
          </a:bodyPr>
          <a:lstStyle/>
          <a:p>
            <a:r>
              <a:rPr lang="zh-CN" altLang="en-US" dirty="0"/>
              <a:t>  </a:t>
            </a:r>
            <a:r>
              <a:rPr lang="zh-CN" altLang="en-US" dirty="0" smtClean="0"/>
              <a:t>      如果关键事件出现的实际比预计的时间晚，则会使最终完成项目的时间拖后，如果希望缩短工期，则需要在关键作业中增加资源。</a:t>
            </a:r>
            <a:endParaRPr lang="zh-CN" altLang="en-US" dirty="0"/>
          </a:p>
        </p:txBody>
      </p:sp>
    </p:spTree>
    <p:extLst>
      <p:ext uri="{BB962C8B-B14F-4D97-AF65-F5344CB8AC3E}">
        <p14:creationId xmlns:p14="http://schemas.microsoft.com/office/powerpoint/2010/main" val="28719420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 xmlns:a16="http://schemas.microsoft.com/office/drawing/2014/main" id="{BC30D2CB-87AC-4C73-ABE3-7A9188B6EE04}"/>
              </a:ext>
            </a:extLst>
          </p:cNvPr>
          <p:cNvGrpSpPr/>
          <p:nvPr/>
        </p:nvGrpSpPr>
        <p:grpSpPr>
          <a:xfrm>
            <a:off x="799845" y="852473"/>
            <a:ext cx="2758272" cy="837788"/>
            <a:chOff x="4602145" y="211015"/>
            <a:chExt cx="2758272" cy="837788"/>
          </a:xfrm>
        </p:grpSpPr>
        <p:sp>
          <p:nvSpPr>
            <p:cNvPr id="30" name="流程图: 终止 29">
              <a:extLst>
                <a:ext uri="{FF2B5EF4-FFF2-40B4-BE49-F238E27FC236}">
                  <a16:creationId xmlns="" xmlns:a16="http://schemas.microsoft.com/office/drawing/2014/main" id="{1F50B518-101A-4D4B-BCC9-8CAD6D51AA42}"/>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1" name="流程图: 终止 30">
              <a:extLst>
                <a:ext uri="{FF2B5EF4-FFF2-40B4-BE49-F238E27FC236}">
                  <a16:creationId xmlns="" xmlns:a16="http://schemas.microsoft.com/office/drawing/2014/main" id="{D33146DD-C177-44DF-A10D-386B11E14434}"/>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2" name="流程图: 终止 31">
              <a:extLst>
                <a:ext uri="{FF2B5EF4-FFF2-40B4-BE49-F238E27FC236}">
                  <a16:creationId xmlns="" xmlns:a16="http://schemas.microsoft.com/office/drawing/2014/main" id="{40F766B3-FA08-4C7A-BC77-51C0708A3093}"/>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3" name="矩形 12"/>
          <p:cNvSpPr/>
          <p:nvPr/>
        </p:nvSpPr>
        <p:spPr>
          <a:xfrm>
            <a:off x="364397" y="342429"/>
            <a:ext cx="2709743" cy="1106671"/>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smtClean="0">
                <a:latin typeface="Arial"/>
                <a:ea typeface="微软雅黑"/>
                <a:sym typeface="Arial"/>
              </a:rPr>
              <a:t>示意图</a:t>
            </a:r>
            <a:endParaRPr lang="zh-CN" altLang="en-US" sz="4800" dirty="0">
              <a:latin typeface="Arial"/>
              <a:ea typeface="微软雅黑"/>
              <a:sym typeface="Arial"/>
            </a:endParaRPr>
          </a:p>
        </p:txBody>
      </p:sp>
      <p:sp>
        <p:nvSpPr>
          <p:cNvPr id="5" name="TextBox 4"/>
          <p:cNvSpPr txBox="1"/>
          <p:nvPr/>
        </p:nvSpPr>
        <p:spPr>
          <a:xfrm>
            <a:off x="2638692" y="2455974"/>
            <a:ext cx="5436705" cy="369332"/>
          </a:xfrm>
          <a:prstGeom prst="rect">
            <a:avLst/>
          </a:prstGeom>
          <a:noFill/>
        </p:spPr>
        <p:txBody>
          <a:bodyPr wrap="square" rtlCol="0">
            <a:spAutoFit/>
          </a:bodyPr>
          <a:lstStyle/>
          <a:p>
            <a:r>
              <a:rPr lang="zh-CN" altLang="en-US" dirty="0"/>
              <a:t> </a:t>
            </a:r>
            <a:endParaRPr lang="zh-CN" altLang="en-US" dirty="0"/>
          </a:p>
        </p:txBody>
      </p:sp>
      <p:sp>
        <p:nvSpPr>
          <p:cNvPr id="2" name="矩形 1"/>
          <p:cNvSpPr/>
          <p:nvPr/>
        </p:nvSpPr>
        <p:spPr>
          <a:xfrm>
            <a:off x="1719269" y="2825306"/>
            <a:ext cx="1520889" cy="4844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1               0</a:t>
            </a:r>
            <a:endParaRPr lang="zh-CN" altLang="en-US" dirty="0">
              <a:solidFill>
                <a:schemeClr val="tx1"/>
              </a:solidFill>
            </a:endParaRPr>
          </a:p>
        </p:txBody>
      </p:sp>
      <p:cxnSp>
        <p:nvCxnSpPr>
          <p:cNvPr id="12" name="直接连接符 11"/>
          <p:cNvCxnSpPr/>
          <p:nvPr/>
        </p:nvCxnSpPr>
        <p:spPr>
          <a:xfrm>
            <a:off x="2166730" y="2825306"/>
            <a:ext cx="0" cy="484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713383" y="2825306"/>
            <a:ext cx="0" cy="4844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19374" y="2899057"/>
            <a:ext cx="319318" cy="369332"/>
          </a:xfrm>
          <a:prstGeom prst="rect">
            <a:avLst/>
          </a:prstGeom>
          <a:noFill/>
        </p:spPr>
        <p:txBody>
          <a:bodyPr wrap="none" rtlCol="0">
            <a:spAutoFit/>
          </a:bodyPr>
          <a:lstStyle/>
          <a:p>
            <a:r>
              <a:rPr lang="en-US" altLang="zh-CN" dirty="0" smtClean="0"/>
              <a:t>0</a:t>
            </a:r>
            <a:endParaRPr lang="zh-CN" altLang="en-US" dirty="0"/>
          </a:p>
        </p:txBody>
      </p:sp>
      <p:sp>
        <p:nvSpPr>
          <p:cNvPr id="48" name="矩形 47"/>
          <p:cNvSpPr/>
          <p:nvPr/>
        </p:nvSpPr>
        <p:spPr>
          <a:xfrm>
            <a:off x="4276939" y="1971550"/>
            <a:ext cx="1520889" cy="4844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r>
              <a:rPr lang="en-US" altLang="zh-CN" dirty="0" smtClean="0">
                <a:solidFill>
                  <a:schemeClr val="tx1"/>
                </a:solidFill>
              </a:rPr>
              <a:t>               3</a:t>
            </a:r>
            <a:endParaRPr lang="zh-CN" altLang="en-US" dirty="0">
              <a:solidFill>
                <a:schemeClr val="tx1"/>
              </a:solidFill>
            </a:endParaRPr>
          </a:p>
        </p:txBody>
      </p:sp>
      <p:cxnSp>
        <p:nvCxnSpPr>
          <p:cNvPr id="49" name="直接连接符 48"/>
          <p:cNvCxnSpPr/>
          <p:nvPr/>
        </p:nvCxnSpPr>
        <p:spPr>
          <a:xfrm>
            <a:off x="4724400" y="1971550"/>
            <a:ext cx="0" cy="484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271053" y="1971550"/>
            <a:ext cx="0" cy="484424"/>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77044" y="2045301"/>
            <a:ext cx="319318" cy="369332"/>
          </a:xfrm>
          <a:prstGeom prst="rect">
            <a:avLst/>
          </a:prstGeom>
          <a:noFill/>
        </p:spPr>
        <p:txBody>
          <a:bodyPr wrap="none" rtlCol="0">
            <a:spAutoFit/>
          </a:bodyPr>
          <a:lstStyle/>
          <a:p>
            <a:r>
              <a:rPr lang="en-US" altLang="zh-CN" dirty="0"/>
              <a:t>2</a:t>
            </a:r>
            <a:endParaRPr lang="zh-CN" altLang="en-US" dirty="0"/>
          </a:p>
        </p:txBody>
      </p:sp>
      <p:sp>
        <p:nvSpPr>
          <p:cNvPr id="52" name="矩形 51"/>
          <p:cNvSpPr/>
          <p:nvPr/>
        </p:nvSpPr>
        <p:spPr>
          <a:xfrm>
            <a:off x="4276257" y="3067518"/>
            <a:ext cx="1520889" cy="4844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r>
              <a:rPr lang="en-US" altLang="zh-CN" dirty="0" smtClean="0">
                <a:solidFill>
                  <a:schemeClr val="tx1"/>
                </a:solidFill>
              </a:rPr>
              <a:t>               7</a:t>
            </a:r>
            <a:endParaRPr lang="zh-CN" altLang="en-US" dirty="0">
              <a:solidFill>
                <a:schemeClr val="tx1"/>
              </a:solidFill>
            </a:endParaRPr>
          </a:p>
        </p:txBody>
      </p:sp>
      <p:cxnSp>
        <p:nvCxnSpPr>
          <p:cNvPr id="53" name="直接连接符 52"/>
          <p:cNvCxnSpPr/>
          <p:nvPr/>
        </p:nvCxnSpPr>
        <p:spPr>
          <a:xfrm>
            <a:off x="4725080" y="3062980"/>
            <a:ext cx="0" cy="484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271733" y="3062980"/>
            <a:ext cx="0" cy="484424"/>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877724" y="3136731"/>
            <a:ext cx="319318" cy="369332"/>
          </a:xfrm>
          <a:prstGeom prst="rect">
            <a:avLst/>
          </a:prstGeom>
          <a:noFill/>
        </p:spPr>
        <p:txBody>
          <a:bodyPr wrap="none" rtlCol="0">
            <a:spAutoFit/>
          </a:bodyPr>
          <a:lstStyle/>
          <a:p>
            <a:r>
              <a:rPr lang="en-US" altLang="zh-CN" dirty="0" smtClean="0"/>
              <a:t>5</a:t>
            </a:r>
            <a:endParaRPr lang="zh-CN" altLang="en-US" dirty="0"/>
          </a:p>
        </p:txBody>
      </p:sp>
      <p:sp>
        <p:nvSpPr>
          <p:cNvPr id="56" name="矩形 55"/>
          <p:cNvSpPr/>
          <p:nvPr/>
        </p:nvSpPr>
        <p:spPr>
          <a:xfrm>
            <a:off x="7546913" y="2841511"/>
            <a:ext cx="1520889" cy="4844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en-US" altLang="zh-CN" dirty="0" smtClean="0">
                <a:solidFill>
                  <a:schemeClr val="tx1"/>
                </a:solidFill>
              </a:rPr>
              <a:t>              20</a:t>
            </a:r>
            <a:endParaRPr lang="zh-CN" altLang="en-US" dirty="0">
              <a:solidFill>
                <a:schemeClr val="tx1"/>
              </a:solidFill>
            </a:endParaRPr>
          </a:p>
        </p:txBody>
      </p:sp>
      <p:cxnSp>
        <p:nvCxnSpPr>
          <p:cNvPr id="57" name="直接连接符 56"/>
          <p:cNvCxnSpPr/>
          <p:nvPr/>
        </p:nvCxnSpPr>
        <p:spPr>
          <a:xfrm>
            <a:off x="7994374" y="2841511"/>
            <a:ext cx="0" cy="484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541027" y="2841511"/>
            <a:ext cx="0" cy="48442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090326" y="2913317"/>
            <a:ext cx="450701" cy="369332"/>
          </a:xfrm>
          <a:prstGeom prst="rect">
            <a:avLst/>
          </a:prstGeom>
          <a:noFill/>
        </p:spPr>
        <p:txBody>
          <a:bodyPr wrap="none" rtlCol="0">
            <a:spAutoFit/>
          </a:bodyPr>
          <a:lstStyle/>
          <a:p>
            <a:r>
              <a:rPr lang="en-US" altLang="zh-CN" dirty="0" smtClean="0"/>
              <a:t>15</a:t>
            </a:r>
            <a:endParaRPr lang="zh-CN" altLang="en-US" dirty="0"/>
          </a:p>
        </p:txBody>
      </p:sp>
      <p:sp>
        <p:nvSpPr>
          <p:cNvPr id="60" name="矩形 59"/>
          <p:cNvSpPr/>
          <p:nvPr/>
        </p:nvSpPr>
        <p:spPr>
          <a:xfrm>
            <a:off x="4276939" y="4428819"/>
            <a:ext cx="1520889" cy="4844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r>
              <a:rPr lang="en-US" altLang="zh-CN" dirty="0" smtClean="0">
                <a:solidFill>
                  <a:schemeClr val="tx1"/>
                </a:solidFill>
              </a:rPr>
              <a:t>               3</a:t>
            </a:r>
            <a:endParaRPr lang="zh-CN" altLang="en-US" dirty="0">
              <a:solidFill>
                <a:schemeClr val="tx1"/>
              </a:solidFill>
            </a:endParaRPr>
          </a:p>
        </p:txBody>
      </p:sp>
      <p:cxnSp>
        <p:nvCxnSpPr>
          <p:cNvPr id="61" name="直接连接符 60"/>
          <p:cNvCxnSpPr/>
          <p:nvPr/>
        </p:nvCxnSpPr>
        <p:spPr>
          <a:xfrm>
            <a:off x="4724400" y="4428819"/>
            <a:ext cx="0" cy="484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271053" y="4428819"/>
            <a:ext cx="0" cy="484424"/>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877044" y="4502570"/>
            <a:ext cx="319318" cy="369332"/>
          </a:xfrm>
          <a:prstGeom prst="rect">
            <a:avLst/>
          </a:prstGeom>
          <a:noFill/>
        </p:spPr>
        <p:txBody>
          <a:bodyPr wrap="none" rtlCol="0">
            <a:spAutoFit/>
          </a:bodyPr>
          <a:lstStyle/>
          <a:p>
            <a:r>
              <a:rPr lang="en-US" altLang="zh-CN" dirty="0"/>
              <a:t>2</a:t>
            </a:r>
            <a:endParaRPr lang="zh-CN" altLang="en-US" dirty="0"/>
          </a:p>
        </p:txBody>
      </p:sp>
      <p:sp>
        <p:nvSpPr>
          <p:cNvPr id="64" name="矩形 63"/>
          <p:cNvSpPr/>
          <p:nvPr/>
        </p:nvSpPr>
        <p:spPr>
          <a:xfrm>
            <a:off x="41232" y="1930209"/>
            <a:ext cx="1787568" cy="4844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最早</a:t>
            </a:r>
            <a:endParaRPr lang="zh-CN" altLang="en-US" dirty="0">
              <a:solidFill>
                <a:schemeClr val="tx1"/>
              </a:solidFill>
            </a:endParaRPr>
          </a:p>
        </p:txBody>
      </p:sp>
      <p:cxnSp>
        <p:nvCxnSpPr>
          <p:cNvPr id="65" name="直接连接符 64"/>
          <p:cNvCxnSpPr/>
          <p:nvPr/>
        </p:nvCxnSpPr>
        <p:spPr>
          <a:xfrm>
            <a:off x="645841" y="1930209"/>
            <a:ext cx="0" cy="484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192494" y="1930209"/>
            <a:ext cx="0" cy="4844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92494" y="1987755"/>
            <a:ext cx="835089" cy="369332"/>
          </a:xfrm>
          <a:prstGeom prst="rect">
            <a:avLst/>
          </a:prstGeom>
          <a:noFill/>
        </p:spPr>
        <p:txBody>
          <a:bodyPr wrap="square" rtlCol="0">
            <a:spAutoFit/>
          </a:bodyPr>
          <a:lstStyle/>
          <a:p>
            <a:r>
              <a:rPr lang="zh-CN" altLang="en-US" dirty="0" smtClean="0"/>
              <a:t>最晚</a:t>
            </a:r>
            <a:endParaRPr lang="zh-CN" altLang="en-US" dirty="0"/>
          </a:p>
        </p:txBody>
      </p:sp>
      <p:sp>
        <p:nvSpPr>
          <p:cNvPr id="19" name="TextBox 18"/>
          <p:cNvSpPr txBox="1"/>
          <p:nvPr/>
        </p:nvSpPr>
        <p:spPr>
          <a:xfrm>
            <a:off x="41231" y="1971550"/>
            <a:ext cx="646331" cy="369332"/>
          </a:xfrm>
          <a:prstGeom prst="rect">
            <a:avLst/>
          </a:prstGeom>
          <a:noFill/>
        </p:spPr>
        <p:txBody>
          <a:bodyPr wrap="none" rtlCol="0">
            <a:spAutoFit/>
          </a:bodyPr>
          <a:lstStyle/>
          <a:p>
            <a:r>
              <a:rPr lang="zh-CN" altLang="en-US" dirty="0" smtClean="0"/>
              <a:t>事件</a:t>
            </a:r>
            <a:endParaRPr lang="zh-CN" altLang="en-US" dirty="0"/>
          </a:p>
        </p:txBody>
      </p:sp>
      <p:cxnSp>
        <p:nvCxnSpPr>
          <p:cNvPr id="21" name="直接箭头连接符 20"/>
          <p:cNvCxnSpPr>
            <a:stCxn id="2" idx="3"/>
            <a:endCxn id="48" idx="1"/>
          </p:cNvCxnSpPr>
          <p:nvPr/>
        </p:nvCxnSpPr>
        <p:spPr>
          <a:xfrm flipV="1">
            <a:off x="3240158" y="2213762"/>
            <a:ext cx="1036781" cy="853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2" idx="3"/>
            <a:endCxn id="52" idx="1"/>
          </p:cNvCxnSpPr>
          <p:nvPr/>
        </p:nvCxnSpPr>
        <p:spPr>
          <a:xfrm>
            <a:off x="3240158" y="3067518"/>
            <a:ext cx="1036099" cy="242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2" idx="3"/>
            <a:endCxn id="60" idx="1"/>
          </p:cNvCxnSpPr>
          <p:nvPr/>
        </p:nvCxnSpPr>
        <p:spPr>
          <a:xfrm>
            <a:off x="3240158" y="3067518"/>
            <a:ext cx="1036781" cy="1603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0" idx="3"/>
            <a:endCxn id="56" idx="1"/>
          </p:cNvCxnSpPr>
          <p:nvPr/>
        </p:nvCxnSpPr>
        <p:spPr>
          <a:xfrm flipV="1">
            <a:off x="5797828" y="3083723"/>
            <a:ext cx="1749085" cy="15873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48" idx="2"/>
            <a:endCxn id="55" idx="0"/>
          </p:cNvCxnSpPr>
          <p:nvPr/>
        </p:nvCxnSpPr>
        <p:spPr>
          <a:xfrm flipH="1">
            <a:off x="5037383" y="2455974"/>
            <a:ext cx="1" cy="680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2" idx="3"/>
            <a:endCxn id="56" idx="1"/>
          </p:cNvCxnSpPr>
          <p:nvPr/>
        </p:nvCxnSpPr>
        <p:spPr>
          <a:xfrm flipV="1">
            <a:off x="5797146" y="3083723"/>
            <a:ext cx="1749767" cy="2260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558117" y="2340882"/>
            <a:ext cx="319318" cy="369332"/>
          </a:xfrm>
          <a:prstGeom prst="rect">
            <a:avLst/>
          </a:prstGeom>
          <a:noFill/>
        </p:spPr>
        <p:txBody>
          <a:bodyPr wrap="none" rtlCol="0">
            <a:spAutoFit/>
          </a:bodyPr>
          <a:lstStyle/>
          <a:p>
            <a:r>
              <a:rPr lang="en-US" altLang="zh-CN" dirty="0" smtClean="0"/>
              <a:t>2</a:t>
            </a:r>
            <a:endParaRPr lang="zh-CN" altLang="en-US" dirty="0"/>
          </a:p>
        </p:txBody>
      </p:sp>
      <p:sp>
        <p:nvSpPr>
          <p:cNvPr id="79" name="TextBox 78"/>
          <p:cNvSpPr txBox="1"/>
          <p:nvPr/>
        </p:nvSpPr>
        <p:spPr>
          <a:xfrm>
            <a:off x="3758548" y="2562640"/>
            <a:ext cx="780983" cy="369332"/>
          </a:xfrm>
          <a:prstGeom prst="rect">
            <a:avLst/>
          </a:prstGeom>
          <a:noFill/>
        </p:spPr>
        <p:txBody>
          <a:bodyPr wrap="none" rtlCol="0">
            <a:spAutoFit/>
          </a:bodyPr>
          <a:lstStyle/>
          <a:p>
            <a:r>
              <a:rPr lang="zh-CN" altLang="en-US" dirty="0" smtClean="0"/>
              <a:t>（</a:t>
            </a:r>
            <a:r>
              <a:rPr lang="en-US" altLang="zh-CN" dirty="0" smtClean="0"/>
              <a:t>1</a:t>
            </a:r>
            <a:r>
              <a:rPr lang="zh-CN" altLang="en-US" dirty="0" smtClean="0"/>
              <a:t>）</a:t>
            </a:r>
            <a:endParaRPr lang="zh-CN" altLang="en-US" dirty="0"/>
          </a:p>
        </p:txBody>
      </p:sp>
      <p:sp>
        <p:nvSpPr>
          <p:cNvPr id="80" name="TextBox 79"/>
          <p:cNvSpPr txBox="1"/>
          <p:nvPr/>
        </p:nvSpPr>
        <p:spPr>
          <a:xfrm>
            <a:off x="3598548" y="2926425"/>
            <a:ext cx="319318" cy="369332"/>
          </a:xfrm>
          <a:prstGeom prst="rect">
            <a:avLst/>
          </a:prstGeom>
          <a:noFill/>
        </p:spPr>
        <p:txBody>
          <a:bodyPr wrap="none" rtlCol="0">
            <a:spAutoFit/>
          </a:bodyPr>
          <a:lstStyle/>
          <a:p>
            <a:r>
              <a:rPr lang="en-US" altLang="zh-CN" dirty="0" smtClean="0"/>
              <a:t>5</a:t>
            </a:r>
            <a:endParaRPr lang="zh-CN" altLang="en-US" dirty="0"/>
          </a:p>
        </p:txBody>
      </p:sp>
      <p:sp>
        <p:nvSpPr>
          <p:cNvPr id="81" name="TextBox 80"/>
          <p:cNvSpPr txBox="1"/>
          <p:nvPr/>
        </p:nvSpPr>
        <p:spPr>
          <a:xfrm>
            <a:off x="3486943" y="3188624"/>
            <a:ext cx="780983" cy="369332"/>
          </a:xfrm>
          <a:prstGeom prst="rect">
            <a:avLst/>
          </a:prstGeom>
          <a:noFill/>
        </p:spPr>
        <p:txBody>
          <a:bodyPr wrap="none" rtlCol="0">
            <a:spAutoFit/>
          </a:bodyPr>
          <a:lstStyle/>
          <a:p>
            <a:r>
              <a:rPr lang="zh-CN" altLang="en-US" dirty="0" smtClean="0"/>
              <a:t>（</a:t>
            </a:r>
            <a:r>
              <a:rPr lang="en-US" altLang="zh-CN" dirty="0" smtClean="0"/>
              <a:t>2</a:t>
            </a:r>
            <a:r>
              <a:rPr lang="zh-CN" altLang="en-US" dirty="0" smtClean="0"/>
              <a:t>）</a:t>
            </a:r>
            <a:endParaRPr lang="zh-CN" altLang="en-US" dirty="0"/>
          </a:p>
        </p:txBody>
      </p:sp>
      <p:sp>
        <p:nvSpPr>
          <p:cNvPr id="82" name="TextBox 81"/>
          <p:cNvSpPr txBox="1"/>
          <p:nvPr/>
        </p:nvSpPr>
        <p:spPr>
          <a:xfrm>
            <a:off x="3785068" y="3683888"/>
            <a:ext cx="319318" cy="369332"/>
          </a:xfrm>
          <a:prstGeom prst="rect">
            <a:avLst/>
          </a:prstGeom>
          <a:noFill/>
        </p:spPr>
        <p:txBody>
          <a:bodyPr wrap="none" rtlCol="0">
            <a:spAutoFit/>
          </a:bodyPr>
          <a:lstStyle/>
          <a:p>
            <a:r>
              <a:rPr lang="en-US" altLang="zh-CN" dirty="0" smtClean="0"/>
              <a:t>2</a:t>
            </a:r>
            <a:endParaRPr lang="zh-CN" altLang="en-US" dirty="0"/>
          </a:p>
        </p:txBody>
      </p:sp>
      <p:sp>
        <p:nvSpPr>
          <p:cNvPr id="83" name="TextBox 82"/>
          <p:cNvSpPr txBox="1"/>
          <p:nvPr/>
        </p:nvSpPr>
        <p:spPr>
          <a:xfrm>
            <a:off x="3323403" y="4151171"/>
            <a:ext cx="780983" cy="369332"/>
          </a:xfrm>
          <a:prstGeom prst="rect">
            <a:avLst/>
          </a:prstGeom>
          <a:noFill/>
        </p:spPr>
        <p:txBody>
          <a:bodyPr wrap="none" rtlCol="0">
            <a:spAutoFit/>
          </a:bodyPr>
          <a:lstStyle/>
          <a:p>
            <a:r>
              <a:rPr lang="zh-CN" altLang="en-US" dirty="0" smtClean="0"/>
              <a:t>（</a:t>
            </a:r>
            <a:r>
              <a:rPr lang="en-US" altLang="zh-CN" dirty="0" smtClean="0"/>
              <a:t>1</a:t>
            </a:r>
            <a:r>
              <a:rPr lang="zh-CN" altLang="en-US" dirty="0" smtClean="0"/>
              <a:t>）</a:t>
            </a:r>
            <a:endParaRPr lang="zh-CN" altLang="en-US" dirty="0"/>
          </a:p>
        </p:txBody>
      </p:sp>
      <p:sp>
        <p:nvSpPr>
          <p:cNvPr id="84" name="TextBox 83"/>
          <p:cNvSpPr txBox="1"/>
          <p:nvPr/>
        </p:nvSpPr>
        <p:spPr>
          <a:xfrm>
            <a:off x="6159347" y="3868554"/>
            <a:ext cx="319318" cy="369332"/>
          </a:xfrm>
          <a:prstGeom prst="rect">
            <a:avLst/>
          </a:prstGeom>
          <a:noFill/>
        </p:spPr>
        <p:txBody>
          <a:bodyPr wrap="none" rtlCol="0">
            <a:spAutoFit/>
          </a:bodyPr>
          <a:lstStyle/>
          <a:p>
            <a:r>
              <a:rPr lang="en-US" altLang="zh-CN" dirty="0" smtClean="0"/>
              <a:t>5</a:t>
            </a:r>
            <a:endParaRPr lang="zh-CN" altLang="en-US" dirty="0"/>
          </a:p>
        </p:txBody>
      </p:sp>
      <p:sp>
        <p:nvSpPr>
          <p:cNvPr id="85" name="TextBox 84"/>
          <p:cNvSpPr txBox="1"/>
          <p:nvPr/>
        </p:nvSpPr>
        <p:spPr>
          <a:xfrm>
            <a:off x="6159347" y="4301699"/>
            <a:ext cx="780983" cy="369332"/>
          </a:xfrm>
          <a:prstGeom prst="rect">
            <a:avLst/>
          </a:prstGeom>
          <a:noFill/>
        </p:spPr>
        <p:txBody>
          <a:bodyPr wrap="none" rtlCol="0">
            <a:spAutoFit/>
          </a:bodyPr>
          <a:lstStyle/>
          <a:p>
            <a:r>
              <a:rPr lang="zh-CN" altLang="en-US" dirty="0" smtClean="0"/>
              <a:t>（</a:t>
            </a:r>
            <a:r>
              <a:rPr lang="en-US" altLang="zh-CN" dirty="0" smtClean="0"/>
              <a:t>3</a:t>
            </a:r>
            <a:r>
              <a:rPr lang="zh-CN" altLang="en-US" dirty="0" smtClean="0"/>
              <a:t>）</a:t>
            </a:r>
            <a:endParaRPr lang="zh-CN" altLang="en-US" dirty="0"/>
          </a:p>
        </p:txBody>
      </p:sp>
      <p:sp>
        <p:nvSpPr>
          <p:cNvPr id="86" name="TextBox 85"/>
          <p:cNvSpPr txBox="1"/>
          <p:nvPr/>
        </p:nvSpPr>
        <p:spPr>
          <a:xfrm>
            <a:off x="6284627" y="2870715"/>
            <a:ext cx="446532" cy="369332"/>
          </a:xfrm>
          <a:prstGeom prst="rect">
            <a:avLst/>
          </a:prstGeom>
          <a:noFill/>
        </p:spPr>
        <p:txBody>
          <a:bodyPr wrap="none" rtlCol="0">
            <a:spAutoFit/>
          </a:bodyPr>
          <a:lstStyle/>
          <a:p>
            <a:r>
              <a:rPr lang="en-US" altLang="zh-CN" dirty="0" smtClean="0"/>
              <a:t>10</a:t>
            </a:r>
            <a:endParaRPr lang="zh-CN" altLang="en-US" dirty="0"/>
          </a:p>
        </p:txBody>
      </p:sp>
      <p:sp>
        <p:nvSpPr>
          <p:cNvPr id="87" name="TextBox 86"/>
          <p:cNvSpPr txBox="1"/>
          <p:nvPr/>
        </p:nvSpPr>
        <p:spPr>
          <a:xfrm>
            <a:off x="6217333" y="3248762"/>
            <a:ext cx="780983" cy="369332"/>
          </a:xfrm>
          <a:prstGeom prst="rect">
            <a:avLst/>
          </a:prstGeom>
          <a:noFill/>
        </p:spPr>
        <p:txBody>
          <a:bodyPr wrap="none" rtlCol="0">
            <a:spAutoFit/>
          </a:bodyPr>
          <a:lstStyle/>
          <a:p>
            <a:r>
              <a:rPr lang="zh-CN" altLang="en-US" dirty="0" smtClean="0"/>
              <a:t>（</a:t>
            </a:r>
            <a:r>
              <a:rPr lang="en-US" altLang="zh-CN" dirty="0" smtClean="0"/>
              <a:t>3</a:t>
            </a:r>
            <a:r>
              <a:rPr lang="zh-CN" altLang="en-US" dirty="0" smtClean="0"/>
              <a:t>）</a:t>
            </a:r>
            <a:endParaRPr lang="zh-CN" altLang="en-US" dirty="0"/>
          </a:p>
        </p:txBody>
      </p:sp>
      <p:cxnSp>
        <p:nvCxnSpPr>
          <p:cNvPr id="89" name="直接箭头连接符 88"/>
          <p:cNvCxnSpPr/>
          <p:nvPr/>
        </p:nvCxnSpPr>
        <p:spPr>
          <a:xfrm>
            <a:off x="178904" y="3055381"/>
            <a:ext cx="12423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246102" y="2656845"/>
            <a:ext cx="1107996" cy="369332"/>
          </a:xfrm>
          <a:prstGeom prst="rect">
            <a:avLst/>
          </a:prstGeom>
          <a:noFill/>
        </p:spPr>
        <p:txBody>
          <a:bodyPr wrap="none" rtlCol="0">
            <a:spAutoFit/>
          </a:bodyPr>
          <a:lstStyle/>
          <a:p>
            <a:r>
              <a:rPr lang="zh-CN" altLang="en-US" dirty="0" smtClean="0"/>
              <a:t>持续时间</a:t>
            </a:r>
            <a:endParaRPr lang="zh-CN" altLang="en-US" dirty="0"/>
          </a:p>
        </p:txBody>
      </p:sp>
      <p:sp>
        <p:nvSpPr>
          <p:cNvPr id="91" name="TextBox 90"/>
          <p:cNvSpPr txBox="1"/>
          <p:nvPr/>
        </p:nvSpPr>
        <p:spPr>
          <a:xfrm>
            <a:off x="245847" y="3120526"/>
            <a:ext cx="1107996" cy="369332"/>
          </a:xfrm>
          <a:prstGeom prst="rect">
            <a:avLst/>
          </a:prstGeom>
          <a:noFill/>
        </p:spPr>
        <p:txBody>
          <a:bodyPr wrap="none" rtlCol="0">
            <a:spAutoFit/>
          </a:bodyPr>
          <a:lstStyle/>
          <a:p>
            <a:r>
              <a:rPr lang="zh-CN" altLang="en-US" dirty="0" smtClean="0"/>
              <a:t>机动时间</a:t>
            </a:r>
            <a:endParaRPr lang="zh-CN" altLang="en-US" dirty="0"/>
          </a:p>
        </p:txBody>
      </p:sp>
      <p:sp>
        <p:nvSpPr>
          <p:cNvPr id="92" name="TextBox 91"/>
          <p:cNvSpPr txBox="1"/>
          <p:nvPr/>
        </p:nvSpPr>
        <p:spPr>
          <a:xfrm>
            <a:off x="8883071" y="4913243"/>
            <a:ext cx="2358338" cy="369332"/>
          </a:xfrm>
          <a:prstGeom prst="rect">
            <a:avLst/>
          </a:prstGeom>
          <a:noFill/>
        </p:spPr>
        <p:txBody>
          <a:bodyPr wrap="none" rtlCol="0">
            <a:spAutoFit/>
          </a:bodyPr>
          <a:lstStyle/>
          <a:p>
            <a:r>
              <a:rPr lang="zh-CN" altLang="en-US" dirty="0" smtClean="0"/>
              <a:t>关键路径：</a:t>
            </a:r>
            <a:r>
              <a:rPr lang="en-US" altLang="zh-CN" dirty="0" smtClean="0"/>
              <a:t>1——3——5</a:t>
            </a:r>
            <a:endParaRPr lang="zh-CN" altLang="en-US" dirty="0"/>
          </a:p>
        </p:txBody>
      </p:sp>
    </p:spTree>
    <p:extLst>
      <p:ext uri="{BB962C8B-B14F-4D97-AF65-F5344CB8AC3E}">
        <p14:creationId xmlns:p14="http://schemas.microsoft.com/office/powerpoint/2010/main" val="28719420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 xmlns:a16="http://schemas.microsoft.com/office/drawing/2014/main" id="{BC30D2CB-87AC-4C73-ABE3-7A9188B6EE04}"/>
              </a:ext>
            </a:extLst>
          </p:cNvPr>
          <p:cNvGrpSpPr/>
          <p:nvPr/>
        </p:nvGrpSpPr>
        <p:grpSpPr>
          <a:xfrm>
            <a:off x="799845" y="852473"/>
            <a:ext cx="2758272" cy="837788"/>
            <a:chOff x="4602145" y="211015"/>
            <a:chExt cx="2758272" cy="837788"/>
          </a:xfrm>
        </p:grpSpPr>
        <p:sp>
          <p:nvSpPr>
            <p:cNvPr id="30" name="流程图: 终止 29">
              <a:extLst>
                <a:ext uri="{FF2B5EF4-FFF2-40B4-BE49-F238E27FC236}">
                  <a16:creationId xmlns="" xmlns:a16="http://schemas.microsoft.com/office/drawing/2014/main" id="{1F50B518-101A-4D4B-BCC9-8CAD6D51AA42}"/>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1" name="流程图: 终止 30">
              <a:extLst>
                <a:ext uri="{FF2B5EF4-FFF2-40B4-BE49-F238E27FC236}">
                  <a16:creationId xmlns="" xmlns:a16="http://schemas.microsoft.com/office/drawing/2014/main" id="{D33146DD-C177-44DF-A10D-386B11E14434}"/>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2" name="流程图: 终止 31">
              <a:extLst>
                <a:ext uri="{FF2B5EF4-FFF2-40B4-BE49-F238E27FC236}">
                  <a16:creationId xmlns="" xmlns:a16="http://schemas.microsoft.com/office/drawing/2014/main" id="{40F766B3-FA08-4C7A-BC77-51C0708A3093}"/>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3" name="矩形 12"/>
          <p:cNvSpPr/>
          <p:nvPr/>
        </p:nvSpPr>
        <p:spPr>
          <a:xfrm>
            <a:off x="440961" y="342429"/>
            <a:ext cx="2709743" cy="1106671"/>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Arial"/>
                <a:ea typeface="微软雅黑"/>
                <a:sym typeface="Arial"/>
              </a:rPr>
              <a:t>小组的关键路径</a:t>
            </a:r>
            <a:endParaRPr lang="zh-CN" altLang="en-US" sz="2800" dirty="0">
              <a:latin typeface="Arial"/>
              <a:ea typeface="微软雅黑"/>
              <a:sym typeface="Arial"/>
            </a:endParaRPr>
          </a:p>
        </p:txBody>
      </p:sp>
      <p:pic>
        <p:nvPicPr>
          <p:cNvPr id="10" name="图片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3433" y="723900"/>
            <a:ext cx="73723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19420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 xmlns:a16="http://schemas.microsoft.com/office/drawing/2014/main" id="{BC30D2CB-87AC-4C73-ABE3-7A9188B6EE04}"/>
              </a:ext>
            </a:extLst>
          </p:cNvPr>
          <p:cNvGrpSpPr/>
          <p:nvPr/>
        </p:nvGrpSpPr>
        <p:grpSpPr>
          <a:xfrm>
            <a:off x="799845" y="852473"/>
            <a:ext cx="2758272" cy="837788"/>
            <a:chOff x="4602145" y="211015"/>
            <a:chExt cx="2758272" cy="837788"/>
          </a:xfrm>
        </p:grpSpPr>
        <p:sp>
          <p:nvSpPr>
            <p:cNvPr id="30" name="流程图: 终止 29">
              <a:extLst>
                <a:ext uri="{FF2B5EF4-FFF2-40B4-BE49-F238E27FC236}">
                  <a16:creationId xmlns="" xmlns:a16="http://schemas.microsoft.com/office/drawing/2014/main" id="{1F50B518-101A-4D4B-BCC9-8CAD6D51AA42}"/>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1" name="流程图: 终止 30">
              <a:extLst>
                <a:ext uri="{FF2B5EF4-FFF2-40B4-BE49-F238E27FC236}">
                  <a16:creationId xmlns="" xmlns:a16="http://schemas.microsoft.com/office/drawing/2014/main" id="{D33146DD-C177-44DF-A10D-386B11E14434}"/>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2" name="流程图: 终止 31">
              <a:extLst>
                <a:ext uri="{FF2B5EF4-FFF2-40B4-BE49-F238E27FC236}">
                  <a16:creationId xmlns="" xmlns:a16="http://schemas.microsoft.com/office/drawing/2014/main" id="{40F766B3-FA08-4C7A-BC77-51C0708A3093}"/>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3" name="矩形 12"/>
          <p:cNvSpPr/>
          <p:nvPr/>
        </p:nvSpPr>
        <p:spPr>
          <a:xfrm>
            <a:off x="440961" y="342429"/>
            <a:ext cx="2709743" cy="1106671"/>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Arial"/>
                <a:ea typeface="微软雅黑"/>
                <a:sym typeface="Arial"/>
              </a:rPr>
              <a:t>时间</a:t>
            </a:r>
            <a:r>
              <a:rPr lang="en-US" altLang="zh-CN" sz="2800" dirty="0" err="1" smtClean="0">
                <a:latin typeface="Arial"/>
                <a:ea typeface="微软雅黑"/>
                <a:sym typeface="Arial"/>
              </a:rPr>
              <a:t>gant</a:t>
            </a:r>
            <a:r>
              <a:rPr lang="zh-CN" altLang="en-US" sz="2800" dirty="0" smtClean="0">
                <a:latin typeface="Arial"/>
                <a:ea typeface="微软雅黑"/>
                <a:sym typeface="Arial"/>
              </a:rPr>
              <a:t>图</a:t>
            </a:r>
            <a:endParaRPr lang="zh-CN" altLang="en-US" sz="2800" dirty="0">
              <a:latin typeface="Arial"/>
              <a:ea typeface="微软雅黑"/>
              <a:sym typeface="Arial"/>
            </a:endParaRPr>
          </a:p>
        </p:txBody>
      </p:sp>
      <p:pic>
        <p:nvPicPr>
          <p:cNvPr id="8"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268" y="1531235"/>
            <a:ext cx="9121775"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15548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 xmlns:a16="http://schemas.microsoft.com/office/drawing/2014/main" id="{F3ED1043-FFC5-49CC-9203-938CA2EB22E8}"/>
              </a:ext>
            </a:extLst>
          </p:cNvPr>
          <p:cNvSpPr/>
          <p:nvPr/>
        </p:nvSpPr>
        <p:spPr>
          <a:xfrm>
            <a:off x="1300292" y="2405535"/>
            <a:ext cx="9655728" cy="1107996"/>
          </a:xfrm>
          <a:prstGeom prst="rect">
            <a:avLst/>
          </a:prstGeom>
          <a:solidFill>
            <a:srgbClr val="314865"/>
          </a:solidFill>
          <a:ln>
            <a:solidFill>
              <a:schemeClr val="tx1">
                <a:lumMod val="75000"/>
                <a:lumOff val="25000"/>
              </a:schemeClr>
            </a:solidFill>
          </a:ln>
        </p:spPr>
        <p:txBody>
          <a:bodyPr wrap="square">
            <a:spAutoFit/>
          </a:bodyPr>
          <a:lstStyle/>
          <a:p>
            <a:pPr algn="ctr"/>
            <a:r>
              <a:rPr lang="en-US" altLang="zh-CN" sz="6600" b="1" dirty="0" smtClean="0">
                <a:solidFill>
                  <a:schemeClr val="bg1"/>
                </a:solidFill>
                <a:effectLst>
                  <a:outerShdw blurRad="38100" dist="38100" dir="2700000" algn="tl">
                    <a:srgbClr val="000000">
                      <a:alpha val="43137"/>
                    </a:srgbClr>
                  </a:outerShdw>
                </a:effectLst>
                <a:latin typeface="Arial"/>
                <a:ea typeface="微软雅黑"/>
                <a:sym typeface="Arial"/>
              </a:rPr>
              <a:t>THANKS!</a:t>
            </a:r>
            <a:endParaRPr lang="zh-CN" altLang="en-US" sz="6600" b="1" dirty="0">
              <a:solidFill>
                <a:schemeClr val="bg1"/>
              </a:solidFill>
              <a:effectLst>
                <a:outerShdw blurRad="38100" dist="38100" dir="2700000" algn="tl">
                  <a:srgbClr val="000000">
                    <a:alpha val="43137"/>
                  </a:srgbClr>
                </a:outerShdw>
              </a:effectLst>
              <a:latin typeface="Arial"/>
              <a:ea typeface="微软雅黑"/>
              <a:sym typeface="Arial"/>
            </a:endParaRPr>
          </a:p>
        </p:txBody>
      </p:sp>
    </p:spTree>
    <p:extLst>
      <p:ext uri="{BB962C8B-B14F-4D97-AF65-F5344CB8AC3E}">
        <p14:creationId xmlns:p14="http://schemas.microsoft.com/office/powerpoint/2010/main" val="42126566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017工作总结与2018工作规划PPT模板"/>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235</Words>
  <Application>Microsoft Office PowerPoint</Application>
  <PresentationFormat>自定义</PresentationFormat>
  <Paragraphs>50</Paragraphs>
  <Slides>8</Slides>
  <Notes>8</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简洁工作计划</dc:title>
  <dc:creator>第一PPT</dc:creator>
  <cp:keywords>www.1ppt.com</cp:keywords>
  <cp:lastModifiedBy>zucc</cp:lastModifiedBy>
  <cp:revision>99</cp:revision>
  <dcterms:created xsi:type="dcterms:W3CDTF">2013-07-01T03:05:36Z</dcterms:created>
  <dcterms:modified xsi:type="dcterms:W3CDTF">2018-03-29T07:23:13Z</dcterms:modified>
</cp:coreProperties>
</file>