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6256000" cy="9144000"/>
  <p:notesSz cx="6858000" cy="9144000"/>
  <p:defaultTextStyle>
    <a:lvl1pPr algn="ctr" defTabSz="546100">
      <a:defRPr sz="3200">
        <a:latin typeface="Gill Sans"/>
        <a:ea typeface="Gill Sans"/>
        <a:cs typeface="Gill Sans"/>
        <a:sym typeface="Gill Sans"/>
      </a:defRPr>
    </a:lvl1pPr>
    <a:lvl2pPr indent="228600" algn="ctr" defTabSz="546100">
      <a:defRPr sz="3200">
        <a:latin typeface="Gill Sans"/>
        <a:ea typeface="Gill Sans"/>
        <a:cs typeface="Gill Sans"/>
        <a:sym typeface="Gill Sans"/>
      </a:defRPr>
    </a:lvl2pPr>
    <a:lvl3pPr indent="457200" algn="ctr" defTabSz="546100">
      <a:defRPr sz="3200">
        <a:latin typeface="Gill Sans"/>
        <a:ea typeface="Gill Sans"/>
        <a:cs typeface="Gill Sans"/>
        <a:sym typeface="Gill Sans"/>
      </a:defRPr>
    </a:lvl3pPr>
    <a:lvl4pPr indent="685800" algn="ctr" defTabSz="546100">
      <a:defRPr sz="3200">
        <a:latin typeface="Gill Sans"/>
        <a:ea typeface="Gill Sans"/>
        <a:cs typeface="Gill Sans"/>
        <a:sym typeface="Gill Sans"/>
      </a:defRPr>
    </a:lvl4pPr>
    <a:lvl5pPr indent="914400" algn="ctr" defTabSz="546100">
      <a:defRPr sz="3200">
        <a:latin typeface="Gill Sans"/>
        <a:ea typeface="Gill Sans"/>
        <a:cs typeface="Gill Sans"/>
        <a:sym typeface="Gill Sans"/>
      </a:defRPr>
    </a:lvl5pPr>
    <a:lvl6pPr indent="1143000" algn="ctr" defTabSz="546100">
      <a:defRPr sz="3200">
        <a:latin typeface="Gill Sans"/>
        <a:ea typeface="Gill Sans"/>
        <a:cs typeface="Gill Sans"/>
        <a:sym typeface="Gill Sans"/>
      </a:defRPr>
    </a:lvl6pPr>
    <a:lvl7pPr indent="1371600" algn="ctr" defTabSz="546100">
      <a:defRPr sz="3200">
        <a:latin typeface="Gill Sans"/>
        <a:ea typeface="Gill Sans"/>
        <a:cs typeface="Gill Sans"/>
        <a:sym typeface="Gill Sans"/>
      </a:defRPr>
    </a:lvl7pPr>
    <a:lvl8pPr indent="1600200" algn="ctr" defTabSz="546100">
      <a:defRPr sz="3200">
        <a:latin typeface="Gill Sans"/>
        <a:ea typeface="Gill Sans"/>
        <a:cs typeface="Gill Sans"/>
        <a:sym typeface="Gill Sans"/>
      </a:defRPr>
    </a:lvl8pPr>
    <a:lvl9pPr indent="1828800" algn="ctr" defTabSz="546100">
      <a:defRPr sz="3200"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92" autoAdjust="0"/>
  </p:normalViewPr>
  <p:slideViewPr>
    <p:cSldViewPr snapToGrid="0" snapToObjects="1">
      <p:cViewPr varScale="1">
        <p:scale>
          <a:sx n="49" d="100"/>
          <a:sy n="49" d="100"/>
        </p:scale>
        <p:origin x="-652" y="-5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385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2000">
        <a:latin typeface="Lucida Grande"/>
        <a:ea typeface="Lucida Grande"/>
        <a:cs typeface="Lucida Grande"/>
        <a:sym typeface="Lucida Grande"/>
      </a:defRPr>
    </a:lvl1pPr>
    <a:lvl2pPr indent="228600" defTabSz="546100">
      <a:defRPr sz="2000">
        <a:latin typeface="Lucida Grande"/>
        <a:ea typeface="Lucida Grande"/>
        <a:cs typeface="Lucida Grande"/>
        <a:sym typeface="Lucida Grande"/>
      </a:defRPr>
    </a:lvl2pPr>
    <a:lvl3pPr indent="457200" defTabSz="546100">
      <a:defRPr sz="2000">
        <a:latin typeface="Lucida Grande"/>
        <a:ea typeface="Lucida Grande"/>
        <a:cs typeface="Lucida Grande"/>
        <a:sym typeface="Lucida Grande"/>
      </a:defRPr>
    </a:lvl3pPr>
    <a:lvl4pPr indent="685800" defTabSz="546100">
      <a:defRPr sz="2000">
        <a:latin typeface="Lucida Grande"/>
        <a:ea typeface="Lucida Grande"/>
        <a:cs typeface="Lucida Grande"/>
        <a:sym typeface="Lucida Grande"/>
      </a:defRPr>
    </a:lvl4pPr>
    <a:lvl5pPr indent="914400" defTabSz="546100">
      <a:defRPr sz="2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"/>
          <p:cNvSpPr/>
          <p:nvPr userDrawn="1"/>
        </p:nvSpPr>
        <p:spPr>
          <a:xfrm>
            <a:off x="0" y="8521700"/>
            <a:ext cx="162560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102824" y="85416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146300" y="393700"/>
            <a:ext cx="13868400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092700" y="3479800"/>
            <a:ext cx="7962900" cy="2895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20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pic>
        <p:nvPicPr>
          <p:cNvPr id="21" name="Picture 20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</p:spPr>
        <p:txBody>
          <a:bodyPr numCol="2" spcCol="71755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3700"/>
              <a:t>Body Level Two</a:t>
            </a:r>
          </a:p>
          <a:p>
            <a:pPr lvl="2">
              <a:defRPr sz="1800"/>
            </a:pPr>
            <a:r>
              <a:rPr sz="3700"/>
              <a:t>Body Level Three</a:t>
            </a:r>
          </a:p>
          <a:p>
            <a:pPr lvl="3">
              <a:defRPr sz="1800"/>
            </a:pPr>
            <a:r>
              <a:rPr sz="3700"/>
              <a:t>Body Level Four</a:t>
            </a:r>
          </a:p>
          <a:p>
            <a:pPr lvl="4">
              <a:defRPr sz="1800"/>
            </a:pPr>
            <a:r>
              <a:rPr sz="37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374878" y="2900114"/>
            <a:ext cx="5195293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>
                <a:latin typeface="+mn-lt"/>
                <a:ea typeface="+mn-ea"/>
                <a:cs typeface="+mn-cs"/>
                <a:sym typeface="Arial Bold"/>
              </a:defRPr>
            </a:lvl1pPr>
          </a:lstStyle>
          <a:p>
            <a:pPr lvl="0">
              <a:defRPr sz="1800"/>
            </a:pPr>
            <a:r>
              <a:rPr sz="14400"/>
              <a:t>Demo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pic>
        <p:nvPicPr>
          <p:cNvPr id="7" name="Picture 6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  <p:sp>
        <p:nvSpPr>
          <p:cNvPr id="8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5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mos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02824" y="8547100"/>
            <a:ext cx="7099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@YourTwitterHandle</a:t>
            </a:r>
          </a:p>
        </p:txBody>
      </p:sp>
      <p:sp>
        <p:nvSpPr>
          <p:cNvPr id="7" name="Shape 6"/>
          <p:cNvSpPr/>
          <p:nvPr userDrawn="1"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/>
              <a:t>VoxxedMicroservices   </a:t>
            </a:r>
            <a:r>
              <a:rPr sz="3200" dirty="0"/>
              <a:t>#YourTag</a:t>
            </a:r>
          </a:p>
        </p:txBody>
      </p:sp>
      <p:pic>
        <p:nvPicPr>
          <p:cNvPr id="8" name="Picture 7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3" name="Picture 2" descr="MICROSERVIC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58C4F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9102824" y="8528983"/>
            <a:ext cx="70993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endParaRPr sz="3200" dirty="0"/>
          </a:p>
        </p:txBody>
      </p:sp>
      <p:sp>
        <p:nvSpPr>
          <p:cNvPr id="6" name="Shape 6"/>
          <p:cNvSpPr/>
          <p:nvPr/>
        </p:nvSpPr>
        <p:spPr>
          <a:xfrm>
            <a:off x="25399" y="8528983"/>
            <a:ext cx="948092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 dirty="0"/>
              <a:t>#</a:t>
            </a:r>
            <a:r>
              <a:rPr lang="en-US" sz="3200" dirty="0" err="1"/>
              <a:t>VoxxedMicroservices</a:t>
            </a:r>
            <a:r>
              <a:rPr lang="en-US" sz="3200" dirty="0"/>
              <a:t>   </a:t>
            </a:r>
            <a:r>
              <a:rPr sz="3200" dirty="0"/>
              <a:t>#</a:t>
            </a:r>
            <a:r>
              <a:rPr lang="en-US" sz="3200" dirty="0"/>
              <a:t>Boundaries</a:t>
            </a:r>
            <a:endParaRPr sz="3200" dirty="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004815" y="275900"/>
            <a:ext cx="13908285" cy="1349700"/>
          </a:xfrm>
          <a:prstGeom prst="rect">
            <a:avLst/>
          </a:prstGeom>
          <a:ln w="12700">
            <a:miter lim="400000"/>
          </a:ln>
          <a:effectLst>
            <a:outerShdw blurRad="63500" dist="38100" dir="2700000" rotWithShape="0">
              <a:srgbClr val="B5F0F1">
                <a:alpha val="58999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6500" dirty="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2004816" y="2039482"/>
            <a:ext cx="13882884" cy="636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1041400" indent="-533400">
              <a:defRPr sz="3700"/>
            </a:lvl2pPr>
            <a:lvl3pPr marL="1333500" indent="-533400">
              <a:defRPr sz="3700"/>
            </a:lvl3pPr>
            <a:lvl4pPr marL="1638300" indent="-533400">
              <a:defRPr sz="3700"/>
            </a:lvl4pPr>
            <a:lvl5pPr marL="1930400" indent="-533400">
              <a:defRPr sz="3700"/>
            </a:lvl5pPr>
          </a:lstStyle>
          <a:p>
            <a:pPr lvl="0">
              <a:defRPr sz="1800"/>
            </a:pPr>
            <a:r>
              <a:rPr sz="4200" dirty="0"/>
              <a:t>Body Level One</a:t>
            </a:r>
          </a:p>
          <a:p>
            <a:pPr lvl="1">
              <a:defRPr sz="1800"/>
            </a:pPr>
            <a:r>
              <a:rPr sz="3700" dirty="0"/>
              <a:t>Body Level Two</a:t>
            </a:r>
          </a:p>
          <a:p>
            <a:pPr lvl="2">
              <a:defRPr sz="1800"/>
            </a:pPr>
            <a:r>
              <a:rPr sz="3700" dirty="0"/>
              <a:t>Body Level Three</a:t>
            </a:r>
          </a:p>
          <a:p>
            <a:pPr lvl="3">
              <a:defRPr sz="1800"/>
            </a:pPr>
            <a:r>
              <a:rPr sz="3700" dirty="0"/>
              <a:t>Body Level Four</a:t>
            </a:r>
          </a:p>
          <a:p>
            <a:pPr lvl="4">
              <a:defRPr sz="1800"/>
            </a:pPr>
            <a:r>
              <a:rPr sz="3700" dirty="0"/>
              <a:t>Body Level Five</a:t>
            </a:r>
          </a:p>
        </p:txBody>
      </p:sp>
      <p:pic>
        <p:nvPicPr>
          <p:cNvPr id="9" name="Picture 8" descr="MICROSERVICE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25027" y="2901004"/>
            <a:ext cx="7708866" cy="2150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defTabSz="546100">
        <a:defRPr sz="6500">
          <a:latin typeface="+mn-lt"/>
          <a:ea typeface="+mn-ea"/>
          <a:cs typeface="+mn-cs"/>
          <a:sym typeface="Arial Bold"/>
        </a:defRPr>
      </a:lvl1pPr>
      <a:lvl2pPr indent="228600" defTabSz="546100">
        <a:defRPr sz="6500">
          <a:latin typeface="+mn-lt"/>
          <a:ea typeface="+mn-ea"/>
          <a:cs typeface="+mn-cs"/>
          <a:sym typeface="Arial Bold"/>
        </a:defRPr>
      </a:lvl2pPr>
      <a:lvl3pPr indent="457200" defTabSz="546100">
        <a:defRPr sz="6500">
          <a:latin typeface="+mn-lt"/>
          <a:ea typeface="+mn-ea"/>
          <a:cs typeface="+mn-cs"/>
          <a:sym typeface="Arial Bold"/>
        </a:defRPr>
      </a:lvl3pPr>
      <a:lvl4pPr indent="685800" defTabSz="546100">
        <a:defRPr sz="6500">
          <a:latin typeface="+mn-lt"/>
          <a:ea typeface="+mn-ea"/>
          <a:cs typeface="+mn-cs"/>
          <a:sym typeface="Arial Bold"/>
        </a:defRPr>
      </a:lvl4pPr>
      <a:lvl5pPr indent="914400" defTabSz="546100">
        <a:defRPr sz="6500">
          <a:latin typeface="+mn-lt"/>
          <a:ea typeface="+mn-ea"/>
          <a:cs typeface="+mn-cs"/>
          <a:sym typeface="Arial Bold"/>
        </a:defRPr>
      </a:lvl5pPr>
      <a:lvl6pPr indent="1143000" defTabSz="546100">
        <a:defRPr sz="6500">
          <a:latin typeface="+mn-lt"/>
          <a:ea typeface="+mn-ea"/>
          <a:cs typeface="+mn-cs"/>
          <a:sym typeface="Arial Bold"/>
        </a:defRPr>
      </a:lvl6pPr>
      <a:lvl7pPr indent="1371600" defTabSz="546100">
        <a:defRPr sz="6500">
          <a:latin typeface="+mn-lt"/>
          <a:ea typeface="+mn-ea"/>
          <a:cs typeface="+mn-cs"/>
          <a:sym typeface="Arial Bold"/>
        </a:defRPr>
      </a:lvl7pPr>
      <a:lvl8pPr indent="1600200" defTabSz="546100">
        <a:defRPr sz="6500">
          <a:latin typeface="+mn-lt"/>
          <a:ea typeface="+mn-ea"/>
          <a:cs typeface="+mn-cs"/>
          <a:sym typeface="Arial Bold"/>
        </a:defRPr>
      </a:lvl8pPr>
      <a:lvl9pPr indent="1828800" defTabSz="546100">
        <a:defRPr sz="6500">
          <a:latin typeface="+mn-lt"/>
          <a:ea typeface="+mn-ea"/>
          <a:cs typeface="+mn-cs"/>
          <a:sym typeface="Arial Bold"/>
        </a:defRPr>
      </a:lvl9pPr>
    </p:titleStyle>
    <p:bodyStyle>
      <a:lvl1pPr marL="749300" indent="-533400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1pPr>
      <a:lvl2pPr marL="1113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2pPr>
      <a:lvl3pPr marL="1405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3pPr>
      <a:lvl4pPr marL="17103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4pPr>
      <a:lvl5pPr marL="20024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5pPr>
      <a:lvl6pPr marL="22945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6pPr>
      <a:lvl7pPr marL="25866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7pPr>
      <a:lvl8pPr marL="28787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8pPr>
      <a:lvl9pPr marL="3170881" indent="-605481" defTabSz="546100">
        <a:spcBef>
          <a:spcPts val="1000"/>
        </a:spcBef>
        <a:buSzPct val="171000"/>
        <a:buChar char="•"/>
        <a:defRPr sz="4200">
          <a:latin typeface="Gill Sans"/>
          <a:ea typeface="Gill Sans"/>
          <a:cs typeface="Gill Sans"/>
          <a:sym typeface="Gill Sans"/>
        </a:defRPr>
      </a:lvl9pPr>
    </p:bodyStyle>
    <p:otherStyle>
      <a:lvl1pPr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Boundaries</a:t>
            </a:r>
            <a:r>
              <a:rPr lang="nl-NL" dirty="0"/>
              <a:t> of Microservices</a:t>
            </a:r>
            <a:br>
              <a:rPr lang="nl-NL" dirty="0"/>
            </a:br>
            <a:r>
              <a:rPr lang="nl-NL" sz="5400" dirty="0"/>
              <a:t>How </a:t>
            </a:r>
            <a:r>
              <a:rPr lang="nl-NL" sz="5400" dirty="0" err="1"/>
              <a:t>to</a:t>
            </a:r>
            <a:r>
              <a:rPr lang="nl-NL" sz="5400" dirty="0"/>
              <a:t> </a:t>
            </a:r>
            <a:r>
              <a:rPr lang="nl-NL" sz="5400" dirty="0" err="1"/>
              <a:t>build</a:t>
            </a:r>
            <a:r>
              <a:rPr lang="nl-NL" sz="5400" dirty="0"/>
              <a:t> </a:t>
            </a:r>
            <a:r>
              <a:rPr lang="nl-NL" sz="5400" dirty="0" err="1"/>
              <a:t>them</a:t>
            </a:r>
            <a:r>
              <a:rPr lang="nl-NL" sz="5400" dirty="0"/>
              <a:t> </a:t>
            </a:r>
            <a:r>
              <a:rPr lang="nl-NL" sz="5400" dirty="0" err="1"/>
              <a:t>and</a:t>
            </a:r>
            <a:r>
              <a:rPr lang="nl-NL" sz="5400" dirty="0"/>
              <a:t> </a:t>
            </a:r>
            <a:r>
              <a:rPr lang="nl-NL" sz="5400" dirty="0" err="1"/>
              <a:t>how</a:t>
            </a:r>
            <a:r>
              <a:rPr lang="nl-NL" sz="5400" dirty="0"/>
              <a:t> </a:t>
            </a:r>
            <a:r>
              <a:rPr lang="nl-NL" sz="5400" dirty="0" err="1"/>
              <a:t>to</a:t>
            </a:r>
            <a:r>
              <a:rPr lang="nl-NL" sz="5400" dirty="0"/>
              <a:t> cross </a:t>
            </a:r>
            <a:r>
              <a:rPr lang="nl-NL" sz="5400" dirty="0" err="1"/>
              <a:t>them</a:t>
            </a:r>
            <a:endParaRPr lang="nl-NL" sz="5400" dirty="0"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092700" y="4208584"/>
            <a:ext cx="7962900" cy="2166815"/>
          </a:xfrm>
        </p:spPr>
        <p:txBody>
          <a:bodyPr/>
          <a:lstStyle/>
          <a:p>
            <a:pPr lvl="0"/>
            <a:r>
              <a:rPr lang="nl-NL" dirty="0"/>
              <a:t>Linda van der Pal –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Régina ten </a:t>
            </a:r>
            <a:r>
              <a:rPr lang="nl-NL" dirty="0" err="1"/>
              <a:t>Bruggencate</a:t>
            </a:r>
            <a:r>
              <a:rPr lang="nl-NL" dirty="0"/>
              <a:t> – </a:t>
            </a:r>
            <a:r>
              <a:rPr lang="nl-NL" dirty="0" err="1"/>
              <a:t>Trailblazers</a:t>
            </a:r>
            <a:endParaRPr lang="nl-NL" dirty="0"/>
          </a:p>
          <a:p>
            <a:pPr lvl="0"/>
            <a:r>
              <a:rPr lang="nl-NL" dirty="0"/>
              <a:t>Gunnar Morling – </a:t>
            </a:r>
            <a:r>
              <a:rPr lang="nl-NL" dirty="0" smtClean="0"/>
              <a:t>Red Hat</a:t>
            </a:r>
            <a:endParaRPr lang="nl-NL" dirty="0"/>
          </a:p>
          <a:p>
            <a:pPr lvl="0"/>
            <a:r>
              <a:rPr lang="nl-NL" dirty="0"/>
              <a:t>Emmanuel Bernard – </a:t>
            </a:r>
            <a:r>
              <a:rPr lang="nl-NL" dirty="0" smtClean="0"/>
              <a:t>Red Hat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6429656" y="8889700"/>
            <a:ext cx="23944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`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Agenda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Splitting up your problem into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Programming</a:t>
            </a:r>
            <a:endParaRPr lang="en-US" dirty="0"/>
          </a:p>
          <a:p>
            <a:pPr lvl="0"/>
            <a:r>
              <a:rPr lang="en-US" dirty="0"/>
              <a:t>…Crossing the boundaries…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79B7A-8839-42B6-8289-174EBF70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up your problem into </a:t>
            </a:r>
            <a:r>
              <a:rPr lang="x-none" dirty="0"/>
              <a:t>µ</a:t>
            </a:r>
            <a:r>
              <a:rPr lang="en-US" dirty="0"/>
              <a:t>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97829-E95C-4E50-B557-151DBF12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Erik </a:t>
            </a:r>
            <a:r>
              <a:rPr lang="en-US" dirty="0" err="1"/>
              <a:t>Talboom</a:t>
            </a:r>
            <a:r>
              <a:rPr lang="en-US" dirty="0"/>
              <a:t> &amp; Koen </a:t>
            </a:r>
            <a:r>
              <a:rPr lang="en-US" dirty="0" err="1"/>
              <a:t>Metsu</a:t>
            </a:r>
            <a:r>
              <a:rPr lang="en-US" dirty="0"/>
              <a:t>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13901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D44FC-1511-4BEF-A8DB-B3787647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splitting criteria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8D4888-F84C-4506-A44D-19FFBD49C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technology</a:t>
            </a:r>
          </a:p>
          <a:p>
            <a:pPr lvl="1"/>
            <a:r>
              <a:rPr lang="en-US" dirty="0"/>
              <a:t>Computationally heavy </a:t>
            </a:r>
          </a:p>
          <a:p>
            <a:pPr lvl="1"/>
            <a:r>
              <a:rPr lang="en-US" dirty="0"/>
              <a:t>I/O heavy </a:t>
            </a:r>
          </a:p>
          <a:p>
            <a:r>
              <a:rPr lang="en-US" dirty="0"/>
              <a:t>Geography </a:t>
            </a:r>
          </a:p>
          <a:p>
            <a:pPr lvl="1"/>
            <a:r>
              <a:rPr lang="en-US" dirty="0"/>
              <a:t>location of team </a:t>
            </a:r>
          </a:p>
          <a:p>
            <a:r>
              <a:rPr lang="en-US" dirty="0"/>
              <a:t>Domain Driven Design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257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E074A-B24F-411F-952B-ED91DF41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terms explained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240F46-91B2-4CF6-8883-2C09A805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  <a:p>
            <a:r>
              <a:rPr lang="en-US" dirty="0"/>
              <a:t>model </a:t>
            </a:r>
          </a:p>
          <a:p>
            <a:r>
              <a:rPr lang="en-US" dirty="0"/>
              <a:t>ubiquitous language </a:t>
            </a:r>
          </a:p>
          <a:p>
            <a:r>
              <a:rPr lang="en-US" dirty="0"/>
              <a:t>context </a:t>
            </a:r>
          </a:p>
          <a:p>
            <a:r>
              <a:rPr lang="en-US" dirty="0"/>
              <a:t>bounded context </a:t>
            </a:r>
          </a:p>
          <a:p>
            <a:endParaRPr lang="x-none" dirty="0"/>
          </a:p>
        </p:txBody>
      </p:sp>
      <p:pic>
        <p:nvPicPr>
          <p:cNvPr id="4" name="Picture 2" descr="http://martinfowler.com/bliki/images/boundedContext/sketch.png">
            <a:extLst>
              <a:ext uri="{FF2B5EF4-FFF2-40B4-BE49-F238E27FC236}">
                <a16:creationId xmlns:a16="http://schemas.microsoft.com/office/drawing/2014/main" xmlns="" id="{36C372F8-E257-4A39-A003-19C5FE13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34" y="2039482"/>
            <a:ext cx="7352381" cy="45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8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CAE74-A584-456F-834D-BF3E9527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B54D73-B271-4161-9C29-B447F607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layered architecture </a:t>
            </a:r>
          </a:p>
          <a:p>
            <a:r>
              <a:rPr lang="en-US" dirty="0"/>
              <a:t>entities </a:t>
            </a:r>
          </a:p>
          <a:p>
            <a:r>
              <a:rPr lang="en-US" dirty="0"/>
              <a:t>value objects </a:t>
            </a:r>
          </a:p>
          <a:p>
            <a:r>
              <a:rPr lang="en-US" dirty="0"/>
              <a:t>services</a:t>
            </a:r>
          </a:p>
          <a:p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B14C2C-19CC-4761-ADA2-E402F98B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56" y="2000287"/>
            <a:ext cx="7463790" cy="534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086629-C023-4381-93CF-5195F9D0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53" y="2039482"/>
            <a:ext cx="7360920" cy="340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959F32-4AA4-453E-BC9D-93393644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53" y="2039481"/>
            <a:ext cx="5806440" cy="3394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947BED-DD0E-474D-8A3B-BA2E040D5BB8}"/>
              </a:ext>
            </a:extLst>
          </p:cNvPr>
          <p:cNvSpPr txBox="1"/>
          <p:nvPr/>
        </p:nvSpPr>
        <p:spPr>
          <a:xfrm>
            <a:off x="7908653" y="2039482"/>
            <a:ext cx="7528705" cy="3672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b="1" dirty="0" smtClean="0">
                <a:solidFill>
                  <a:srgbClr val="000000"/>
                </a:solidFill>
              </a:rPr>
              <a:t>Properties of a service</a:t>
            </a:r>
          </a:p>
          <a:p>
            <a:pPr algn="l" rtl="0" latinLnBrk="1" hangingPunct="0"/>
            <a:endParaRPr lang="en-US" b="1" dirty="0" smtClean="0">
              <a:solidFill>
                <a:srgbClr val="000000"/>
              </a:solidFill>
            </a:endParaRPr>
          </a:p>
          <a:p>
            <a:pPr marL="514350" indent="-514350" algn="l" rtl="0" latinLnBrk="1" hangingPunct="0"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operation relates to a domain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concept that is not a natural part of an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ENTITY or VALUE OBJECT.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The interface is defined in terms of other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elements </a:t>
            </a:r>
            <a:r>
              <a:rPr lang="en-US" sz="2800" dirty="0">
                <a:solidFill>
                  <a:srgbClr val="000000"/>
                </a:solidFill>
              </a:rPr>
              <a:t>of the domain model. </a:t>
            </a:r>
          </a:p>
          <a:p>
            <a:pPr marL="514350" indent="-514350" algn="l" rtl="0" latinLnBrk="1" hangingPunct="0"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The operation is stateless.</a:t>
            </a:r>
          </a:p>
        </p:txBody>
      </p:sp>
    </p:spTree>
    <p:extLst>
      <p:ext uri="{BB962C8B-B14F-4D97-AF65-F5344CB8AC3E}">
        <p14:creationId xmlns:p14="http://schemas.microsoft.com/office/powerpoint/2010/main" val="1446724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BA089-6769-41A2-9B7B-CB8F669A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5F16C7-7362-496C-893C-EBB50DDF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(Sam Newman)</a:t>
            </a:r>
            <a:endParaRPr lang="en-US" dirty="0"/>
          </a:p>
          <a:p>
            <a:r>
              <a:rPr lang="en-US" dirty="0"/>
              <a:t>Domain Driven Design </a:t>
            </a:r>
            <a:r>
              <a:rPr lang="en-US" dirty="0" smtClean="0"/>
              <a:t>(Eric Evans)</a:t>
            </a:r>
            <a:endParaRPr lang="en-US" dirty="0"/>
          </a:p>
          <a:p>
            <a:r>
              <a:rPr lang="en-US" dirty="0"/>
              <a:t>Microservice Architecture </a:t>
            </a:r>
            <a:r>
              <a:rPr lang="en-US" dirty="0" smtClean="0"/>
              <a:t>(I. </a:t>
            </a:r>
            <a:r>
              <a:rPr lang="en-US" dirty="0" err="1"/>
              <a:t>Nadareishvili</a:t>
            </a:r>
            <a:r>
              <a:rPr lang="en-US" dirty="0"/>
              <a:t>, </a:t>
            </a:r>
            <a:r>
              <a:rPr lang="en-US" dirty="0" smtClean="0"/>
              <a:t>R. </a:t>
            </a:r>
            <a:r>
              <a:rPr lang="en-US" dirty="0"/>
              <a:t>Mitra, </a:t>
            </a:r>
            <a:r>
              <a:rPr lang="en-US" dirty="0" smtClean="0"/>
              <a:t>M. </a:t>
            </a:r>
            <a:r>
              <a:rPr lang="en-US" dirty="0"/>
              <a:t>McLarty &amp; </a:t>
            </a:r>
            <a:r>
              <a:rPr lang="en-US" dirty="0" smtClean="0"/>
              <a:t>M. Amundsen)</a:t>
            </a:r>
            <a:endParaRPr lang="en-US" dirty="0"/>
          </a:p>
          <a:p>
            <a:r>
              <a:rPr lang="en-US" dirty="0"/>
              <a:t>Microservices for Java Developers </a:t>
            </a:r>
            <a:r>
              <a:rPr lang="en-US" dirty="0" smtClean="0"/>
              <a:t>(Christian Posta)</a:t>
            </a:r>
          </a:p>
          <a:p>
            <a:r>
              <a:rPr lang="en-US" dirty="0"/>
              <a:t>Hexagonal at Scale, with DDD and </a:t>
            </a:r>
            <a:r>
              <a:rPr lang="en-US" dirty="0" err="1"/>
              <a:t>microservices</a:t>
            </a:r>
            <a:r>
              <a:rPr lang="en-US" dirty="0" smtClean="0"/>
              <a:t>! (</a:t>
            </a:r>
            <a:r>
              <a:rPr lang="en-US" dirty="0" err="1" smtClean="0"/>
              <a:t>Cyrille</a:t>
            </a:r>
            <a:r>
              <a:rPr lang="en-US" dirty="0" smtClean="0"/>
              <a:t> </a:t>
            </a:r>
            <a:r>
              <a:rPr lang="en-US" dirty="0" err="1" smtClean="0"/>
              <a:t>Martraire</a:t>
            </a:r>
            <a:r>
              <a:rPr lang="en-US" dirty="0" smtClean="0"/>
              <a:t> – video will be on 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8117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old"/>
        <a:ea typeface="Arial Bold"/>
        <a:cs typeface="Arial Bold"/>
      </a:majorFont>
      <a:minorFont>
        <a:latin typeface="Arial Bold"/>
        <a:ea typeface="Arial Bold"/>
        <a:cs typeface="Arial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158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Boundaries of Microservices How to build them and how to cross them</vt:lpstr>
      <vt:lpstr>Agenda</vt:lpstr>
      <vt:lpstr>Splitting up your problem into µs</vt:lpstr>
      <vt:lpstr>Possible splitting criteria</vt:lpstr>
      <vt:lpstr>DDD terms explained</vt:lpstr>
      <vt:lpstr>Building blocks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cp:lastModifiedBy>Linda en Ivo</cp:lastModifiedBy>
  <cp:revision>21</cp:revision>
  <dcterms:created xsi:type="dcterms:W3CDTF">2015-09-17T09:02:31Z</dcterms:created>
  <dcterms:modified xsi:type="dcterms:W3CDTF">2018-10-31T13:02:27Z</dcterms:modified>
</cp:coreProperties>
</file>