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9" Type="http://schemas.openxmlformats.org/officeDocument/2006/relationships/viewProps" Target="viewProps.xml" /><Relationship Id="rId2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1" Type="http://schemas.openxmlformats.org/officeDocument/2006/relationships/tableStyles" Target="tableStyles.xml" /><Relationship Id="rId3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jp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jp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jp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jp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jp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jp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jp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jp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Отчёт</a:t>
            </a:r>
            <a:r>
              <a:rPr/>
              <a:t> </a:t>
            </a:r>
            <a:r>
              <a:rPr/>
              <a:t>по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работе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Дзугаева</a:t>
            </a:r>
            <a:r>
              <a:rPr/>
              <a:t> </a:t>
            </a:r>
            <a:r>
              <a:rPr/>
              <a:t>Лилия</a:t>
            </a:r>
            <a:r>
              <a:rPr/>
              <a:t> </a:t>
            </a:r>
            <a:r>
              <a:rPr/>
              <a:t>Владиславовна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image/5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600200"/>
            <a:ext cx="4737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</a:t>
            </a:r>
            <a:r>
              <a:rPr/>
              <a:t> </a:t>
            </a:r>
            <a:r>
              <a:rPr/>
              <a:t>5.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5" type="arabicPeriod"/>
            </a:pPr>
            <a:r>
              <a:rPr/>
              <a:t>Уточняю имя моего пользователя, его группу, а также группы, куда входит пользователь, командой </a:t>
            </a:r>
            <a:r>
              <a:rPr i="1"/>
              <a:t>id</a:t>
            </a:r>
            <a:r>
              <a:rPr/>
              <a:t>. Выведенные значения </a:t>
            </a:r>
            <a:r>
              <a:rPr i="1"/>
              <a:t>uid</a:t>
            </a:r>
            <a:r>
              <a:rPr/>
              <a:t>, </a:t>
            </a:r>
            <a:r>
              <a:rPr i="1"/>
              <a:t>gid</a:t>
            </a:r>
            <a:r>
              <a:rPr/>
              <a:t> и др. запоминаю. Сравниваю вывод </a:t>
            </a:r>
            <a:r>
              <a:rPr i="1"/>
              <a:t>id</a:t>
            </a:r>
            <a:r>
              <a:rPr/>
              <a:t> с выводом команды </a:t>
            </a:r>
            <a:r>
              <a:rPr i="1"/>
              <a:t>groups</a:t>
            </a:r>
            <a:r>
              <a:rPr/>
              <a:t>. (рис. 6-7)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6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09800" y="1600200"/>
            <a:ext cx="4724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</a:t>
            </a:r>
            <a:r>
              <a:rPr/>
              <a:t> </a:t>
            </a:r>
            <a:r>
              <a:rPr/>
              <a:t>6.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рис. 7.</a:t>
            </a:r>
          </a:p>
          <a:p>
            <a:pPr lvl="1">
              <a:buAutoNum startAt="6" type="arabicPeriod"/>
            </a:pPr>
            <a:r>
              <a:rPr/>
              <a:t>Просмотриваю файл </a:t>
            </a:r>
            <a:r>
              <a:rPr i="1"/>
              <a:t>/etc/passwd</a:t>
            </a:r>
            <a:r>
              <a:rPr/>
              <a:t> командой </a:t>
            </a:r>
            <a:r>
              <a:rPr i="1"/>
              <a:t>cat /etc/passwd</a:t>
            </a:r>
            <a:r>
              <a:rPr/>
              <a:t>. Найду в нём свою учётную запись. Определяю uid пользователя. Определяю gid пользователя. Сравниваю найденные значения с полученными в предыдущих пунктах. (рис. 8)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image/8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22500" y="1600200"/>
            <a:ext cx="4699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</a:t>
            </a:r>
            <a:r>
              <a:rPr/>
              <a:t> </a:t>
            </a:r>
            <a:r>
              <a:rPr/>
              <a:t>8.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7" type="arabicPeriod"/>
            </a:pPr>
            <a:r>
              <a:rPr/>
              <a:t>Определяю существующие в системе директории командой </a:t>
            </a:r>
            <a:r>
              <a:rPr i="1"/>
              <a:t>ls -l /home/</a:t>
            </a:r>
            <a:r>
              <a:rPr/>
              <a:t> (рис. 9)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image/9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60600" y="1600200"/>
            <a:ext cx="4622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</a:t>
            </a:r>
            <a:r>
              <a:rPr/>
              <a:t> </a:t>
            </a:r>
            <a:r>
              <a:rPr/>
              <a:t>9.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8" type="arabicPeriod"/>
            </a:pPr>
            <a:r>
              <a:rPr/>
              <a:t>Проверяю, какие расширенные атрибуты установлены на поддиректориях, находящихся в директории </a:t>
            </a:r>
            <a:r>
              <a:rPr i="1"/>
              <a:t>/home</a:t>
            </a:r>
            <a:r>
              <a:rPr/>
              <a:t>, командой: </a:t>
            </a:r>
            <a:r>
              <a:rPr i="1"/>
              <a:t>lsattr /home</a:t>
            </a:r>
            <a:r>
              <a:rPr/>
              <a:t> (рис. 10)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image/10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47900" y="1600200"/>
            <a:ext cx="4635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</a:t>
            </a:r>
            <a:r>
              <a:rPr/>
              <a:t> </a:t>
            </a:r>
            <a:r>
              <a:rPr/>
              <a:t>10.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9" type="arabicPeriod"/>
            </a:pPr>
            <a:r>
              <a:rPr/>
              <a:t>Создаю в домашней директории поддиректорию </a:t>
            </a:r>
            <a:r>
              <a:rPr i="1"/>
              <a:t>dir1</a:t>
            </a:r>
            <a:r>
              <a:rPr/>
              <a:t> командой </a:t>
            </a:r>
            <a:r>
              <a:rPr i="1"/>
              <a:t>mkdir dir1</a:t>
            </a:r>
            <a:r>
              <a:rPr/>
              <a:t>. Определяю командами </a:t>
            </a:r>
            <a:r>
              <a:rPr i="1"/>
              <a:t>ls -l</a:t>
            </a:r>
            <a:r>
              <a:rPr/>
              <a:t> и </a:t>
            </a:r>
            <a:r>
              <a:rPr i="1"/>
              <a:t>lsattr</a:t>
            </a:r>
            <a:r>
              <a:rPr/>
              <a:t>, какие права доступа и расширенные атрибуты были выставлены на директорию </a:t>
            </a:r>
            <a:r>
              <a:rPr i="1"/>
              <a:t>dir1</a:t>
            </a:r>
            <a:r>
              <a:rPr/>
              <a:t>. (рис. 11-12)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Цель работы</a:t>
            </a:r>
          </a:p>
          <a:p>
            <a:pPr lvl="0" marL="0" indent="0">
              <a:buNone/>
            </a:pPr>
            <a:r>
              <a:rPr/>
              <a:t>Получение практических навыков работы в консоли с атрибутами файлов, закрепление теоретических основ дискреционного разграничения до-ступа в современных системах с открытым кодом на базе ОС Linux.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Задание</a:t>
            </a:r>
          </a:p>
          <a:p>
            <a:pPr lvl="0" marL="0" indent="0">
              <a:buNone/>
            </a:pPr>
            <a:r>
              <a:rPr/>
              <a:t>Лабораторная работа подразумевает работу с виртуальной машиной </a:t>
            </a:r>
            <a:r>
              <a:rPr i="1"/>
              <a:t>VirtualBox</a:t>
            </a:r>
            <a:r>
              <a:rPr/>
              <a:t> операционной системы </a:t>
            </a:r>
            <a:r>
              <a:rPr i="1"/>
              <a:t>Linux</a:t>
            </a:r>
            <a:r>
              <a:rPr/>
              <a:t>, дистрибутив </a:t>
            </a:r>
            <a:r>
              <a:rPr i="1"/>
              <a:t>Centos</a:t>
            </a:r>
            <a:r>
              <a:rPr/>
              <a:t>, с консолью и атрибутами файлов.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11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60600" y="1600200"/>
            <a:ext cx="4610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</a:t>
            </a:r>
            <a:r>
              <a:rPr/>
              <a:t> </a:t>
            </a:r>
            <a:r>
              <a:rPr/>
              <a:t>11.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рис. 12.</a:t>
            </a:r>
          </a:p>
          <a:p>
            <a:pPr lvl="1">
              <a:buAutoNum startAt="10" type="arabicPeriod"/>
            </a:pPr>
            <a:r>
              <a:rPr/>
              <a:t>Снимаю с директории </a:t>
            </a:r>
            <a:r>
              <a:rPr i="1"/>
              <a:t>dir1</a:t>
            </a:r>
            <a:r>
              <a:rPr/>
              <a:t> все атрибуты командой </a:t>
            </a:r>
            <a:r>
              <a:rPr i="1"/>
              <a:t>chmod 000 dir1</a:t>
            </a:r>
            <a:r>
              <a:rPr/>
              <a:t> и проверяю с её помощью правильность выполнения команды </a:t>
            </a:r>
            <a:r>
              <a:rPr i="1"/>
              <a:t>ls -l</a:t>
            </a:r>
            <a:r>
              <a:rPr/>
              <a:t>. (рис. 13)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image/13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35200" y="1600200"/>
            <a:ext cx="4686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</a:t>
            </a:r>
            <a:r>
              <a:rPr/>
              <a:t> </a:t>
            </a:r>
            <a:r>
              <a:rPr/>
              <a:t>13.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11" type="arabicPeriod"/>
            </a:pPr>
            <a:r>
              <a:rPr/>
              <a:t>Создаю в директории </a:t>
            </a:r>
            <a:r>
              <a:rPr i="1"/>
              <a:t>dir1</a:t>
            </a:r>
            <a:r>
              <a:rPr/>
              <a:t> файл </a:t>
            </a:r>
            <a:r>
              <a:rPr i="1"/>
              <a:t>file1</a:t>
            </a:r>
            <a:r>
              <a:rPr/>
              <a:t> командой </a:t>
            </a:r>
            <a:r>
              <a:rPr i="1"/>
              <a:t>echo “test” &gt; /home/guest/dir1/file1</a:t>
            </a:r>
            <a:r>
              <a:rPr/>
              <a:t>. Проверяю командой </a:t>
            </a:r>
            <a:r>
              <a:rPr i="1"/>
              <a:t>ls -l /home/guest/dir1</a:t>
            </a:r>
            <a:r>
              <a:rPr/>
              <a:t> действительно ли файл </a:t>
            </a:r>
            <a:r>
              <a:rPr i="1"/>
              <a:t>file1</a:t>
            </a:r>
            <a:r>
              <a:rPr/>
              <a:t> не находится внутри директории </a:t>
            </a:r>
            <a:r>
              <a:rPr i="1"/>
              <a:t>dir1</a:t>
            </a:r>
            <a:r>
              <a:rPr/>
              <a:t>. (рис. 14-15)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14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22500" y="1600200"/>
            <a:ext cx="4699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</a:t>
            </a:r>
            <a:r>
              <a:rPr/>
              <a:t> </a:t>
            </a:r>
            <a:r>
              <a:rPr/>
              <a:t>14.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рис. 15.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Выводы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Приобрел практические навыки работы в консоли с атрибутами файлов, закрепила теоретические основы дискреционного разграничения доступа в современных системах с открытым кодом на базе ОС Linux.</a:t>
            </a:r>
          </a:p>
          <a:p>
            <a:pPr lvl="0" marL="0" indent="0">
              <a:spcBef>
                <a:spcPts val="3000"/>
              </a:spcBef>
              <a:buNone/>
            </a:pPr>
          </a:p>
          <a:p>
            <a:pPr lvl="0" marL="0" indent="0">
              <a:buNone/>
            </a:pPr>
            <a:r>
              <a:rPr/>
              <a:t>Спасибо за внимание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Выполнение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В установленной при выполнении предыдущей лабораторной работы операционной системе создаю учётную запись пользователя </a:t>
            </a:r>
            <a:r>
              <a:rPr i="1"/>
              <a:t>guest</a:t>
            </a:r>
            <a:r>
              <a:rPr/>
              <a:t> - задаю имя пользователя и пароль. (рис. 1)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image/1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600200"/>
            <a:ext cx="4864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</a:t>
            </a:r>
            <a:r>
              <a:rPr/>
              <a:t> </a:t>
            </a:r>
            <a:r>
              <a:rPr/>
              <a:t>1.</a:t>
            </a:r>
            <a:r>
              <a:rPr/>
              <a:t> </a:t>
            </a:r>
            <a:r>
              <a:rPr/>
              <a:t>Создание</a:t>
            </a:r>
            <a:r>
              <a:rPr/>
              <a:t> </a:t>
            </a:r>
            <a:r>
              <a:rPr/>
              <a:t>новой</a:t>
            </a:r>
            <a:r>
              <a:rPr/>
              <a:t> </a:t>
            </a:r>
            <a:r>
              <a:rPr/>
              <a:t>учетной</a:t>
            </a:r>
            <a:r>
              <a:rPr/>
              <a:t> </a:t>
            </a:r>
            <a:r>
              <a:rPr/>
              <a:t>записи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2" type="arabicPeriod"/>
            </a:pPr>
            <a:r>
              <a:rPr/>
              <a:t>Захожу в систему под именем пользователя </a:t>
            </a:r>
            <a:r>
              <a:rPr i="1"/>
              <a:t>guest</a:t>
            </a:r>
            <a:r>
              <a:rPr/>
              <a:t>. (рис. 2-3)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84400" y="1600200"/>
            <a:ext cx="4775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</a:t>
            </a:r>
            <a:r>
              <a:rPr/>
              <a:t> </a:t>
            </a:r>
            <a:r>
              <a:rPr/>
              <a:t>2.</a:t>
            </a:r>
            <a:r>
              <a:rPr/>
              <a:t> </a:t>
            </a:r>
            <a:r>
              <a:rPr/>
              <a:t>Вход</a:t>
            </a:r>
            <a:r>
              <a:rPr/>
              <a:t> </a:t>
            </a:r>
            <a:r>
              <a:rPr/>
              <a:t>в</a:t>
            </a:r>
            <a:r>
              <a:rPr/>
              <a:t> </a:t>
            </a:r>
            <a:r>
              <a:rPr/>
              <a:t>учетную</a:t>
            </a:r>
            <a:r>
              <a:rPr/>
              <a:t> </a:t>
            </a:r>
            <a:r>
              <a:rPr/>
              <a:t>запись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рис. 3. Вход в учетную запись</a:t>
            </a:r>
          </a:p>
          <a:p>
            <a:pPr lvl="1">
              <a:buAutoNum startAt="3" type="arabicPeriod"/>
            </a:pPr>
            <a:r>
              <a:rPr/>
              <a:t>Определяю директорию, в которой нахожусь, командой </a:t>
            </a:r>
            <a:r>
              <a:rPr i="1"/>
              <a:t>pwd</a:t>
            </a:r>
            <a:r>
              <a:rPr/>
              <a:t>. Сравниваю её с приглашением командной строки. Определяю какая это директория. (рис. 4)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image/4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600200"/>
            <a:ext cx="474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</a:t>
            </a:r>
            <a:r>
              <a:rPr/>
              <a:t> </a:t>
            </a:r>
            <a:r>
              <a:rPr/>
              <a:t>4.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4" type="arabicPeriod"/>
            </a:pPr>
            <a:r>
              <a:rPr/>
              <a:t>Уточняю имя моего пользователя командой </a:t>
            </a:r>
            <a:r>
              <a:rPr i="1"/>
              <a:t>whoami</a:t>
            </a:r>
            <a:r>
              <a:rPr/>
              <a:t>. (рис. 5)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Отчёт по лабораторной работе 2</dc:title>
  <dc:creator>Дзугаева Лилия Владиславовна</dc:creator>
  <cp:keywords/>
  <dcterms:created xsi:type="dcterms:W3CDTF">2021-09-30T14:34:03Z</dcterms:created>
  <dcterms:modified xsi:type="dcterms:W3CDTF">2021-09-30T14:34:03Z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header-includes">
    <vt:lpwstr/>
  </property>
  <property fmtid="{D5CDD505-2E9C-101B-9397-08002B2CF9AE}" pid="4" name="mainfont">
    <vt:lpwstr>PT Serif</vt:lpwstr>
  </property>
  <property fmtid="{D5CDD505-2E9C-101B-9397-08002B2CF9AE}" pid="5" name="monofont">
    <vt:lpwstr>PT Mono</vt:lpwstr>
  </property>
  <property fmtid="{D5CDD505-2E9C-101B-9397-08002B2CF9AE}" pid="6" name="romanfont">
    <vt:lpwstr>PT Serif</vt:lpwstr>
  </property>
  <property fmtid="{D5CDD505-2E9C-101B-9397-08002B2CF9AE}" pid="7" name="sansfont">
    <vt:lpwstr>PT Sans</vt:lpwstr>
  </property>
  <property fmtid="{D5CDD505-2E9C-101B-9397-08002B2CF9AE}" pid="8" name="section-titles">
    <vt:lpwstr>True</vt:lpwstr>
  </property>
  <property fmtid="{D5CDD505-2E9C-101B-9397-08002B2CF9AE}" pid="9" name="slide_level">
    <vt:lpwstr>2</vt:lpwstr>
  </property>
  <property fmtid="{D5CDD505-2E9C-101B-9397-08002B2CF9AE}" pid="10" name="theme">
    <vt:lpwstr>metropolis</vt:lpwstr>
  </property>
  <property fmtid="{D5CDD505-2E9C-101B-9397-08002B2CF9AE}" pid="11" name="toc">
    <vt:lpwstr>False</vt:lpwstr>
  </property>
</Properties>
</file>