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Дзугаева</a:t>
            </a:r>
            <a:r>
              <a:rPr/>
              <a:t> </a:t>
            </a:r>
            <a:r>
              <a:rPr/>
              <a:t>Лилия</a:t>
            </a:r>
            <a:r>
              <a:rPr/>
              <a:t> </a:t>
            </a:r>
            <a:r>
              <a:rPr/>
              <a:t>Владиславовна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Освоить на практике применение режима однократного гаммирования.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Нужно подобрать ключ, чтобы получить сообщение «С Новым Годом, друзья!». Разработаем приложение, позволяющее шифровать и дешифровать данные в режиме однократного гаммирования:</a:t>
            </a:r>
          </a:p>
          <a:p>
            <a:pPr lvl="0" marL="0" indent="0">
              <a:buNone/>
            </a:pPr>
            <a:r>
              <a:rPr/>
              <a:t>!(image/1.jpg){ #fig:001 width=70% }</a:t>
            </a:r>
          </a:p>
          <a:p>
            <a:pPr lvl="0" marL="0" indent="0">
              <a:buNone/>
            </a:pPr>
            <a:r>
              <a:rPr/>
              <a:t>!(image/2.jpg){ #fig:001 width=70% }</a:t>
            </a:r>
          </a:p>
          <a:p>
            <a:pPr lvl="0" marL="0" indent="0">
              <a:buNone/>
            </a:pPr>
            <a:r>
              <a:rPr/>
              <a:t>!(image/3.jpg){ #fig:001 width=70% }</a:t>
            </a:r>
          </a:p>
          <a:p>
            <a:pPr lvl="1">
              <a:buAutoNum startAt="2" type="arabicPeriod"/>
            </a:pPr>
            <a:r>
              <a:rPr/>
              <a:t>Ответы на контрольные вопросы:</a:t>
            </a:r>
          </a:p>
          <a:p>
            <a:pPr lvl="2">
              <a:buAutoNum type="arabicPeriod"/>
            </a:pPr>
            <a:r>
              <a:rPr/>
              <a:t>Поясните смысл однократного гаммирования. Гаммирование – это наложение (снятие) на открытые (зашифрованные) данные криптографической гаммы, то есть последовательности элементов данных, вырабатываемых с помощью некоторого криптографического алгоритма, для получения зашифрованных (открытых) данных. Однократное гаммирование – это когда каждый символ попарно с символом ключа складываются по модулю 2 (XOR).</a:t>
            </a:r>
          </a:p>
          <a:p>
            <a:pPr lvl="1">
              <a:buAutoNum startAt="2" type="arabicPeriod"/>
            </a:pPr>
            <a:r>
              <a:rPr/>
              <a:t>Перечислите недостатки однократного гаммирования. Недостатки: Размер ключевого материала должен совпадать с размером передаваемых сообщений. Также необходимо иметь эффективные процедуры для выработки случайных равновероятных двоичных последовательностей и специальную службу для развоза огромного количества ключей. А ещё, если одну и ту же гамму использовать дважды для разных сообщений, то шифр из совершенно стойкого превращается в «совершенно нестойкий» и допускает дешифрование практически вручную.</a:t>
            </a:r>
          </a:p>
          <a:p>
            <a:pPr lvl="1">
              <a:buAutoNum startAt="2" type="arabicPeriod"/>
            </a:pPr>
            <a:r>
              <a:rPr/>
              <a:t>Перечислите преимущества однократного гаммирования. Достоинства: С точки зрения теории криптоанализа метод шифрования случайной однократной равновероятной гаммой той же длины, что и открытый текст, является невскрываемым. Кроме того, даже раскрыв часть сообщения, дешифровщик не сможет хоть сколько-нибудь поправить положение - информация о вскрытом участке гаммы не дает информации об остальных ее частях. К достоинствам также можно отнести простоту реализации и удобство применения.</a:t>
            </a:r>
          </a:p>
          <a:p>
            <a:pPr lvl="1">
              <a:buAutoNum startAt="2" type="arabicPeriod"/>
            </a:pPr>
            <a:r>
              <a:rPr/>
              <a:t>Почему длина открытого текста должна совпадать с длиной ключа? Потому что каждый символ открытого текста должен складываться с символом ключа попарно.</a:t>
            </a:r>
          </a:p>
          <a:p>
            <a:pPr lvl="1">
              <a:buAutoNum startAt="2" type="arabicPeriod"/>
            </a:pPr>
            <a:r>
              <a:rPr/>
              <a:t>Какая операция используется в режиме однократного гаммирования, назовите её особенности? В режиме однократного гаммирования используется сложение по модулю 2 (XOR) между элементами гаммы и элементами подлежащего сокрытию текста. Особенность заключается в том, что этот алгоритм шифрования является симметричным. Поскольку двойное прибавление одной и той же величины по модулю 2 восстанавливает исходное значение, шифрование и расшифрование выполняется одной и той же программой.</a:t>
            </a:r>
          </a:p>
          <a:p>
            <a:pPr lvl="1">
              <a:buAutoNum startAt="2" type="arabicPeriod"/>
            </a:pPr>
            <a:r>
              <a:rPr/>
              <a:t>Как по открытому тексту и ключу получить шифротекст? Если известны ключ и открытый текст, то задача нахождения шифротекста заключается в применении к каждому символу открытого текста следующего правила: C_i = P_i ⊕ K_i, где C_i — i-й символ получившегося зашифрованного послания, P_i — i-й символ открытого текста, K_i — i-й символ ключа, i = 1, m. Размерности открытого текста и ключа должны совпадать, и полученный шифротекст будет такой же длины.</a:t>
            </a:r>
          </a:p>
          <a:p>
            <a:pPr lvl="1">
              <a:buAutoNum startAt="2" type="arabicPeriod"/>
            </a:pPr>
            <a:r>
              <a:rPr/>
              <a:t>Как по открытому тексту и шифротексту получить ключ? Если известны шифротекст и открытый текст, то задача нахождения ключа решается также в соответствии с, а именно, обе части равенства необходимо сложить по модулю 2 с P_i: C_i ⊕ P_i = P_i ⊕ K_i ⊕ P_i = K_i, K_i = C_i ⊕ P_i.</a:t>
            </a:r>
          </a:p>
          <a:p>
            <a:pPr lvl="1">
              <a:buAutoNum startAt="2" type="arabicPeriod"/>
            </a:pPr>
            <a:r>
              <a:rPr/>
              <a:t>В чем заключаются необходимые и достаточные условия абсолютной стойкости шифра? Необходимые и достаточные условия абсолютной стойкости шифра: Полная случайность ключа; Равенство длин ключа и открытого текста; Однократное использование ключа.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выполнения лабораторной работы я изучил теорию и освоил на практике применение режима однократного гаммирования.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Спасибо за внимание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7</dc:title>
  <dc:creator>Дзугаева Лилия Владиславовна</dc:creator>
  <cp:keywords/>
  <dcterms:created xsi:type="dcterms:W3CDTF">2021-12-10T13:12:15Z</dcterms:created>
  <dcterms:modified xsi:type="dcterms:W3CDTF">2021-12-10T13:12:15Z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mainfont">
    <vt:lpwstr>PT Serif</vt:lpwstr>
  </property>
  <property fmtid="{D5CDD505-2E9C-101B-9397-08002B2CF9AE}" pid="5" name="monofont">
    <vt:lpwstr>PT Mono</vt:lpwstr>
  </property>
  <property fmtid="{D5CDD505-2E9C-101B-9397-08002B2CF9AE}" pid="6" name="romanfont">
    <vt:lpwstr>PT Serif</vt:lpwstr>
  </property>
  <property fmtid="{D5CDD505-2E9C-101B-9397-08002B2CF9AE}" pid="7" name="sansfont">
    <vt:lpwstr>PT Sans</vt:lpwstr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</Properties>
</file>