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56" r:id="rId2"/>
    <p:sldId id="267" r:id="rId3"/>
    <p:sldId id="272" r:id="rId4"/>
    <p:sldId id="558" r:id="rId5"/>
    <p:sldId id="604" r:id="rId6"/>
    <p:sldId id="605" r:id="rId7"/>
    <p:sldId id="606" r:id="rId8"/>
    <p:sldId id="531" r:id="rId9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472C4"/>
    <a:srgbClr val="E6E6E6"/>
    <a:srgbClr val="F79546"/>
    <a:srgbClr val="D3CCDB"/>
    <a:srgbClr val="F0D8C4"/>
    <a:srgbClr val="FDE4D0"/>
    <a:srgbClr val="DFD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67279" autoAdjust="0"/>
  </p:normalViewPr>
  <p:slideViewPr>
    <p:cSldViewPr>
      <p:cViewPr varScale="1">
        <p:scale>
          <a:sx n="84" d="100"/>
          <a:sy n="84" d="100"/>
        </p:scale>
        <p:origin x="1176" y="17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 Wan" userId="016add0f-67b9-44ff-bdcf-558a127ba4a8" providerId="ADAL" clId="{3DB66C89-66D6-9C4C-B10E-D5BD8090B039}"/>
    <pc:docChg chg="custSel modSld">
      <pc:chgData name="Yao Wan" userId="016add0f-67b9-44ff-bdcf-558a127ba4a8" providerId="ADAL" clId="{3DB66C89-66D6-9C4C-B10E-D5BD8090B039}" dt="2024-10-22T05:22:57.782" v="34" actId="20577"/>
      <pc:docMkLst>
        <pc:docMk/>
      </pc:docMkLst>
      <pc:sldChg chg="addSp delSp modSp mod">
        <pc:chgData name="Yao Wan" userId="016add0f-67b9-44ff-bdcf-558a127ba4a8" providerId="ADAL" clId="{3DB66C89-66D6-9C4C-B10E-D5BD8090B039}" dt="2024-10-22T05:21:47.194" v="7"/>
        <pc:sldMkLst>
          <pc:docMk/>
          <pc:sldMk cId="2471807738" sldId="256"/>
        </pc:sldMkLst>
        <pc:spChg chg="mod">
          <ac:chgData name="Yao Wan" userId="016add0f-67b9-44ff-bdcf-558a127ba4a8" providerId="ADAL" clId="{3DB66C89-66D6-9C4C-B10E-D5BD8090B039}" dt="2024-10-22T05:21:37.602" v="5" actId="20577"/>
          <ac:spMkLst>
            <pc:docMk/>
            <pc:sldMk cId="2471807738" sldId="256"/>
            <ac:spMk id="3" creationId="{A9E1436E-B67D-6B42-AE5B-8D5EBFB66FF1}"/>
          </ac:spMkLst>
        </pc:spChg>
        <pc:picChg chg="add mod">
          <ac:chgData name="Yao Wan" userId="016add0f-67b9-44ff-bdcf-558a127ba4a8" providerId="ADAL" clId="{3DB66C89-66D6-9C4C-B10E-D5BD8090B039}" dt="2024-10-22T05:21:47.194" v="7"/>
          <ac:picMkLst>
            <pc:docMk/>
            <pc:sldMk cId="2471807738" sldId="256"/>
            <ac:picMk id="6" creationId="{48D2C099-0333-6940-901D-812EE7BFB3BD}"/>
          </ac:picMkLst>
        </pc:picChg>
        <pc:picChg chg="del">
          <ac:chgData name="Yao Wan" userId="016add0f-67b9-44ff-bdcf-558a127ba4a8" providerId="ADAL" clId="{3DB66C89-66D6-9C4C-B10E-D5BD8090B039}" dt="2024-10-22T05:21:46.689" v="6" actId="478"/>
          <ac:picMkLst>
            <pc:docMk/>
            <pc:sldMk cId="2471807738" sldId="256"/>
            <ac:picMk id="8" creationId="{BA1EC3A1-C986-0B79-114A-15D061BBADA4}"/>
          </ac:picMkLst>
        </pc:picChg>
      </pc:sldChg>
      <pc:sldChg chg="modSp mod">
        <pc:chgData name="Yao Wan" userId="016add0f-67b9-44ff-bdcf-558a127ba4a8" providerId="ADAL" clId="{3DB66C89-66D6-9C4C-B10E-D5BD8090B039}" dt="2024-10-22T05:22:57.782" v="34" actId="20577"/>
        <pc:sldMkLst>
          <pc:docMk/>
          <pc:sldMk cId="2986404813" sldId="605"/>
        </pc:sldMkLst>
        <pc:spChg chg="mod">
          <ac:chgData name="Yao Wan" userId="016add0f-67b9-44ff-bdcf-558a127ba4a8" providerId="ADAL" clId="{3DB66C89-66D6-9C4C-B10E-D5BD8090B039}" dt="2024-10-22T05:22:57.782" v="34" actId="20577"/>
          <ac:spMkLst>
            <pc:docMk/>
            <pc:sldMk cId="2986404813" sldId="605"/>
            <ac:spMk id="3" creationId="{F31487F3-2100-5DFE-71F0-7258F0A3E1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CA3C9-63C3-4937-8F97-8B5E9AF263A5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4D5EF-AC44-44B5-AC20-69CA3E1AB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2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尽管如此，静态分析中我们仍然无法保证这一点，因为</a:t>
            </a:r>
            <a:r>
              <a:rPr lang="en-US" altLang="zh-CN" dirty="0"/>
              <a:t>【</a:t>
            </a:r>
            <a:r>
              <a:rPr lang="zh-CN" altLang="en-US" dirty="0"/>
              <a:t>存在传入 </a:t>
            </a:r>
            <a:r>
              <a:rPr lang="en-US" altLang="zh-CN" dirty="0" err="1"/>
              <a:t>np.array</a:t>
            </a:r>
            <a:r>
              <a:rPr lang="zh-CN" altLang="en-US" dirty="0"/>
              <a:t>的可能性</a:t>
            </a:r>
            <a:r>
              <a:rPr lang="en-US" altLang="zh-CN" dirty="0"/>
              <a:t>】</a:t>
            </a:r>
            <a:r>
              <a:rPr lang="zh-CN" altLang="en-US" dirty="0"/>
              <a:t>，我们不能忽略这个可能性，只有在动态执行过程中，才能去掉这些可能性。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这也是为什么是“推断”而不是“推导”的原因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4D5EF-AC44-44B5-AC20-69CA3E1AB2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4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Typpete的缺陷</a:t>
            </a:r>
            <a:r>
              <a:rPr lang="zh-CN" altLang="en-US" dirty="0"/>
              <a:t>：它能保证输出通过静态类型检查，但通过类型检查的类型不一定是正确的，例如上面的</a:t>
            </a:r>
            <a:r>
              <a:rPr lang="en-US" altLang="zh-CN" dirty="0"/>
              <a:t>forward</a:t>
            </a:r>
            <a:r>
              <a:rPr lang="zh-CN" altLang="en-US" dirty="0"/>
              <a:t>函数，尽管使用 </a:t>
            </a:r>
            <a:r>
              <a:rPr lang="en-US" altLang="zh-CN" dirty="0" err="1"/>
              <a:t>np.array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torch.tensor</a:t>
            </a:r>
            <a:r>
              <a:rPr lang="en-US" altLang="zh-CN" dirty="0"/>
              <a:t> </a:t>
            </a:r>
            <a:r>
              <a:rPr lang="zh-CN" altLang="en-US" dirty="0"/>
              <a:t>都可以通过静态类型检查，但是选择 </a:t>
            </a:r>
            <a:r>
              <a:rPr lang="en-US" altLang="zh-CN" dirty="0" err="1"/>
              <a:t>np.array</a:t>
            </a:r>
            <a:r>
              <a:rPr lang="en-US" altLang="zh-CN" dirty="0"/>
              <a:t> </a:t>
            </a:r>
            <a:r>
              <a:rPr lang="zh-CN" altLang="en-US" dirty="0"/>
              <a:t>类型会导致程序运行时出错，且人可以很容易观察到这里应该选择</a:t>
            </a:r>
            <a:r>
              <a:rPr lang="en-US" altLang="zh-CN" dirty="0"/>
              <a:t>tensor</a:t>
            </a:r>
            <a:r>
              <a:rPr lang="zh-CN" altLang="en-US" dirty="0"/>
              <a:t>类型。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4D5EF-AC44-44B5-AC20-69CA3E1AB2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0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4D5EF-AC44-44B5-AC20-69CA3E1AB2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itHub - FilippoMB/Spectral-Clustering-with-Graph-Neural-Networks-for-Graph-Pooling:  Experimental results obtained with the MinCutPool layer as presented in the  2020 ICML paper &quot;Spectral Clustering with Graph Neural Networks for Graph  Pooling&quot;">
            <a:extLst>
              <a:ext uri="{FF2B5EF4-FFF2-40B4-BE49-F238E27FC236}">
                <a16:creationId xmlns:a16="http://schemas.microsoft.com/office/drawing/2014/main" id="{8565EC65-A07A-846D-4F14-CCA0F84F49B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1"/>
          <a:stretch/>
        </p:blipFill>
        <p:spPr bwMode="auto">
          <a:xfrm>
            <a:off x="8051799" y="4913837"/>
            <a:ext cx="4140200" cy="194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Illustrated Guide to Graph Neural Networks – DAIR.AI">
            <a:extLst>
              <a:ext uri="{FF2B5EF4-FFF2-40B4-BE49-F238E27FC236}">
                <a16:creationId xmlns:a16="http://schemas.microsoft.com/office/drawing/2014/main" id="{F144D490-DFF1-5D64-4A48-346F4E942F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02" y="4148096"/>
            <a:ext cx="3864953" cy="27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yond Message Passing: a Physics-Inspired Paradigm for Graph Neural  Networks">
            <a:extLst>
              <a:ext uri="{FF2B5EF4-FFF2-40B4-BE49-F238E27FC236}">
                <a16:creationId xmlns:a16="http://schemas.microsoft.com/office/drawing/2014/main" id="{AE5BD29F-C812-B672-3E4D-84949AAC42D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83"/>
          <a:stretch/>
        </p:blipFill>
        <p:spPr bwMode="auto">
          <a:xfrm>
            <a:off x="-1" y="5206099"/>
            <a:ext cx="4140199" cy="165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5">
            <a:extLst>
              <a:ext uri="{FF2B5EF4-FFF2-40B4-BE49-F238E27FC236}">
                <a16:creationId xmlns:a16="http://schemas.microsoft.com/office/drawing/2014/main" id="{1CF3D44E-397A-1344-8A51-D04C685016DE}"/>
              </a:ext>
            </a:extLst>
          </p:cNvPr>
          <p:cNvSpPr/>
          <p:nvPr userDrawn="1"/>
        </p:nvSpPr>
        <p:spPr>
          <a:xfrm>
            <a:off x="0" y="139644"/>
            <a:ext cx="12192000" cy="6718356"/>
          </a:xfrm>
          <a:prstGeom prst="rect">
            <a:avLst/>
          </a:prstGeom>
          <a:gradFill>
            <a:gsLst>
              <a:gs pos="64000">
                <a:srgbClr val="C7E7FB">
                  <a:alpha val="74000"/>
                </a:srgbClr>
              </a:gs>
              <a:gs pos="100000">
                <a:srgbClr val="A8D9F9"/>
              </a:gs>
              <a:gs pos="47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58D35CA-F1DF-B849-85A7-D2E04ADE7A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41" y="2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D4872B-CA73-AB42-ABDD-BECA530244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0" y="739592"/>
            <a:ext cx="12192000" cy="2689409"/>
          </a:xfrm>
        </p:spPr>
        <p:txBody>
          <a:bodyPr anchor="b">
            <a:normAutofit/>
          </a:bodyPr>
          <a:lstStyle>
            <a:lvl1pPr algn="ctr">
              <a:defRPr sz="3000" baseline="0"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Century" panose="020406040505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ED31CF-B7AE-D64A-823A-8787D3F62E1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242906" y="4403867"/>
            <a:ext cx="5706191" cy="987285"/>
          </a:xfrm>
        </p:spPr>
        <p:txBody>
          <a:bodyPr/>
          <a:lstStyle>
            <a:lvl1pPr marL="0" indent="0" algn="ctr">
              <a:buNone/>
              <a:defRPr sz="2100" baseline="0"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Century" panose="02040604050505020304" pitchFamily="18" charset="0"/>
                <a:ea typeface="华文中宋" panose="02010600040101010101" pitchFamily="2" charset="-122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2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CE28-5878-4540-92E5-E5A3CFFB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4C90F-4152-294D-AEBE-46DD818F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矩形 4">
            <a:extLst>
              <a:ext uri="{FF2B5EF4-FFF2-40B4-BE49-F238E27FC236}">
                <a16:creationId xmlns:a16="http://schemas.microsoft.com/office/drawing/2014/main" id="{B4EE441E-3C30-0B4E-A1E6-8D4D179E8278}"/>
              </a:ext>
            </a:extLst>
          </p:cNvPr>
          <p:cNvSpPr/>
          <p:nvPr userDrawn="1"/>
        </p:nvSpPr>
        <p:spPr>
          <a:xfrm>
            <a:off x="0" y="5247"/>
            <a:ext cx="12192000" cy="37119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61000"/>
                </a:schemeClr>
              </a:gs>
              <a:gs pos="0">
                <a:srgbClr val="DBEC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8F1ABE0-0583-7540-A7FF-4A970A98F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41" y="2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8910FDBF-0F57-F74F-9E86-332C434DC740}"/>
              </a:ext>
            </a:extLst>
          </p:cNvPr>
          <p:cNvSpPr/>
          <p:nvPr userDrawn="1"/>
        </p:nvSpPr>
        <p:spPr>
          <a:xfrm>
            <a:off x="0" y="6656053"/>
            <a:ext cx="12192000" cy="201946"/>
          </a:xfrm>
          <a:prstGeom prst="rect">
            <a:avLst/>
          </a:prstGeom>
          <a:gradFill>
            <a:gsLst>
              <a:gs pos="0">
                <a:srgbClr val="FF0000">
                  <a:lumMod val="9000"/>
                  <a:lumOff val="91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849ACD2-31B7-5F42-B075-2E6858B5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960" y="6638461"/>
            <a:ext cx="3081240" cy="201946"/>
          </a:xfrm>
        </p:spPr>
        <p:txBody>
          <a:bodyPr/>
          <a:lstStyle/>
          <a:p>
            <a:pPr defTabSz="685783"/>
            <a:fld id="{032D8BDE-9946-6144-9409-AE8D001960BF}" type="datetimeFigureOut">
              <a:rPr lang="en-CN" smtClean="0">
                <a:solidFill>
                  <a:prstClr val="black">
                    <a:tint val="75000"/>
                  </a:prstClr>
                </a:solidFill>
              </a:rPr>
              <a:pPr defTabSz="685783"/>
              <a:t>2024/10/22</a:t>
            </a:fld>
            <a:endParaRPr lang="en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D1286D2-D2DE-6D46-A203-167AC3F1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1" y="6640144"/>
            <a:ext cx="6184900" cy="201946"/>
          </a:xfrm>
        </p:spPr>
        <p:txBody>
          <a:bodyPr/>
          <a:lstStyle/>
          <a:p>
            <a:pPr defTabSz="685783"/>
            <a:endParaRPr lang="en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DF2B73-4B10-1E40-8471-D8439E1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1" y="6636669"/>
            <a:ext cx="2882900" cy="201946"/>
          </a:xfrm>
        </p:spPr>
        <p:txBody>
          <a:bodyPr/>
          <a:lstStyle/>
          <a:p>
            <a:pPr defTabSz="685783"/>
            <a:fld id="{08A53482-69AC-C044-9115-D1F88F3EDDF4}" type="slidenum">
              <a:rPr lang="en-CN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3">
            <a:extLst>
              <a:ext uri="{FF2B5EF4-FFF2-40B4-BE49-F238E27FC236}">
                <a16:creationId xmlns:a16="http://schemas.microsoft.com/office/drawing/2014/main" id="{BA02DC91-FA2B-1343-9109-95CEE3ED239D}"/>
              </a:ext>
            </a:extLst>
          </p:cNvPr>
          <p:cNvSpPr/>
          <p:nvPr userDrawn="1"/>
        </p:nvSpPr>
        <p:spPr>
          <a:xfrm>
            <a:off x="0" y="6656053"/>
            <a:ext cx="12192000" cy="201946"/>
          </a:xfrm>
          <a:prstGeom prst="rect">
            <a:avLst/>
          </a:prstGeom>
          <a:gradFill>
            <a:gsLst>
              <a:gs pos="0">
                <a:srgbClr val="FF0000">
                  <a:lumMod val="9000"/>
                  <a:lumOff val="91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20F7B-95BE-1C47-B045-4D1BBA04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5" y="1"/>
            <a:ext cx="10515600" cy="107712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C926-866F-6346-B679-B93B8618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5" y="1351725"/>
            <a:ext cx="10983132" cy="4825238"/>
          </a:xfrm>
        </p:spPr>
        <p:txBody>
          <a:bodyPr/>
          <a:lstStyle>
            <a:lvl1pPr marL="171450" indent="-171450">
              <a:buClr>
                <a:srgbClr val="D24726"/>
              </a:buClr>
              <a:buFont typeface="Wingdings" pitchFamily="2" charset="2"/>
              <a:buChar char="q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14350" indent="-171450">
              <a:buClr>
                <a:srgbClr val="D24726"/>
              </a:buClr>
              <a:buFont typeface="Wingdings" pitchFamily="2" charset="2"/>
              <a:buChar char="q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857250" indent="-171450">
              <a:buFont typeface="Wingdings" pitchFamily="2" charset="2"/>
              <a:buChar char="q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200150" indent="-171450">
              <a:buFont typeface="Wingdings" pitchFamily="2" charset="2"/>
              <a:buChar char="q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543050" indent="-171450">
              <a:buFont typeface="Wingdings" pitchFamily="2" charset="2"/>
              <a:buChar char="q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BA83-E4B1-E443-8B3C-3D1547FD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960" y="6638461"/>
            <a:ext cx="3081240" cy="201946"/>
          </a:xfrm>
        </p:spPr>
        <p:txBody>
          <a:bodyPr/>
          <a:lstStyle/>
          <a:p>
            <a:pPr defTabSz="685783"/>
            <a:fld id="{032D8BDE-9946-6144-9409-AE8D001960BF}" type="datetimeFigureOut">
              <a:rPr lang="en-CN" smtClean="0">
                <a:solidFill>
                  <a:prstClr val="black">
                    <a:tint val="75000"/>
                  </a:prstClr>
                </a:solidFill>
              </a:rPr>
              <a:pPr defTabSz="685783"/>
              <a:t>2024/10/22</a:t>
            </a:fld>
            <a:endParaRPr lang="en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CDAE-18AA-8E4A-AE66-5A838387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1" y="6640144"/>
            <a:ext cx="6184900" cy="201946"/>
          </a:xfrm>
        </p:spPr>
        <p:txBody>
          <a:bodyPr/>
          <a:lstStyle/>
          <a:p>
            <a:pPr defTabSz="685783"/>
            <a:endParaRPr lang="en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585B-95AA-B247-A257-904D4331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1" y="6636669"/>
            <a:ext cx="2882900" cy="201946"/>
          </a:xfrm>
        </p:spPr>
        <p:txBody>
          <a:bodyPr/>
          <a:lstStyle/>
          <a:p>
            <a:pPr defTabSz="685783"/>
            <a:fld id="{08A53482-69AC-C044-9115-D1F88F3EDDF4}" type="slidenum">
              <a:rPr lang="en-CN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C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7">
            <a:extLst>
              <a:ext uri="{FF2B5EF4-FFF2-40B4-BE49-F238E27FC236}">
                <a16:creationId xmlns:a16="http://schemas.microsoft.com/office/drawing/2014/main" id="{9BA7F044-7F3E-D645-A959-9DF72A5846E6}"/>
              </a:ext>
            </a:extLst>
          </p:cNvPr>
          <p:cNvCxnSpPr/>
          <p:nvPr userDrawn="1"/>
        </p:nvCxnSpPr>
        <p:spPr>
          <a:xfrm>
            <a:off x="604435" y="107712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511702C7-8249-244F-BFC8-64CC202A8E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41" y="2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6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6FB14-A1C7-AA41-9182-7011209A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B2E9C-4B31-0C4A-A388-F5EE27CE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6707-F07A-BC45-A74D-FDC4753FE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032D8BDE-9946-6144-9409-AE8D001960BF}" type="datetimeFigureOut">
              <a:rPr lang="en-CN" smtClean="0">
                <a:solidFill>
                  <a:prstClr val="black">
                    <a:tint val="75000"/>
                  </a:prstClr>
                </a:solidFill>
              </a:rPr>
              <a:pPr defTabSz="685783"/>
              <a:t>2024/10/22</a:t>
            </a:fld>
            <a:endParaRPr lang="en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011C-DB2B-3346-97F7-78CD41F90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316C-D9CF-314A-8AF7-929E04939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08A53482-69AC-C044-9115-D1F88F3EDDF4}" type="slidenum">
              <a:rPr lang="en-CN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0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yao@hust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ystar/devign_lab" TargetMode="External"/><Relationship Id="rId2" Type="http://schemas.openxmlformats.org/officeDocument/2006/relationships/hyperlink" Target="https://proceedings.neurips.cc/paper/2019/hash/49265d2447bc3bbfe9e76306ce40a31f-Abstract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3usi9/type_prediction_l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93698"/>
            <a:ext cx="12192000" cy="2689409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zh-CN" altLang="en-US" sz="6000" dirty="0"/>
              <a:t>图神经网络</a:t>
            </a:r>
            <a:br>
              <a:rPr lang="zh-CN" altLang="en-US" sz="8000" dirty="0"/>
            </a:br>
            <a:r>
              <a:rPr lang="en-US" altLang="zh-CN" sz="4800" dirty="0"/>
              <a:t>Introduction to Graph Neural Networks</a:t>
            </a:r>
            <a:endParaRPr lang="zh-cn" altLang="en-US" sz="4800" dirty="0">
              <a:solidFill>
                <a:srgbClr val="DD462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1436E-B67D-6B42-AE5B-8D5EBFB66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2904" y="4403865"/>
            <a:ext cx="5706191" cy="1616925"/>
          </a:xfrm>
        </p:spPr>
        <p:txBody>
          <a:bodyPr/>
          <a:lstStyle/>
          <a:p>
            <a:r>
              <a:rPr lang="en-CN" dirty="0"/>
              <a:t>主讲人</a:t>
            </a:r>
            <a:r>
              <a:rPr lang="zh-CN" altLang="en-US" dirty="0"/>
              <a:t>：万瑶</a:t>
            </a:r>
            <a:endParaRPr lang="en-US" altLang="zh-CN" dirty="0"/>
          </a:p>
          <a:p>
            <a:r>
              <a:rPr lang="en-US" dirty="0">
                <a:hlinkClick r:id="rId3"/>
              </a:rPr>
              <a:t>wanyao@hust.edu.cn</a:t>
            </a:r>
            <a:endParaRPr lang="en-US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F49F1-DE43-FFF1-0F60-282F4BFE4339}"/>
              </a:ext>
            </a:extLst>
          </p:cNvPr>
          <p:cNvSpPr txBox="1"/>
          <p:nvPr/>
        </p:nvSpPr>
        <p:spPr>
          <a:xfrm>
            <a:off x="6284890" y="6519446"/>
            <a:ext cx="5907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所有材料均来自于网络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，仅用于教学。本人不具备任何版权！</a:t>
            </a:r>
            <a:endParaRPr lang="en-CN" sz="1600" i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2C099-0333-6940-901D-812EE7BFB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3600" cy="26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D20C-015B-4313-98B7-30E2E13F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实验一：基于图神经网络的代码漏洞检测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328F5-681E-43AD-ABB0-37EEB077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351725"/>
            <a:ext cx="10983132" cy="19346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代码漏洞检测：给定一段代码，判断其是否含有漏洞，二分类问题。本实验中，将代码漏洞检测粒度限定为函数级。</a:t>
            </a:r>
            <a:endParaRPr lang="en-US" altLang="zh-CN" sz="2400" dirty="0"/>
          </a:p>
          <a:p>
            <a:r>
              <a:rPr lang="zh-CN" altLang="en-US" sz="2400" dirty="0"/>
              <a:t>本实验将会复现并改进一个经典的代码漏洞检测模型</a:t>
            </a:r>
            <a:r>
              <a:rPr lang="en-US" altLang="zh-CN" sz="2400" dirty="0" err="1"/>
              <a:t>Devign</a:t>
            </a:r>
            <a:r>
              <a:rPr lang="zh-CN" altLang="en-US" sz="2400" dirty="0"/>
              <a:t>，此模型基于代码属性图（</a:t>
            </a:r>
            <a:r>
              <a:rPr lang="en-US" altLang="zh-CN" sz="2400" dirty="0"/>
              <a:t>CPG</a:t>
            </a:r>
            <a:r>
              <a:rPr lang="zh-CN" altLang="en-US" sz="2400" dirty="0"/>
              <a:t>）和门控图循环网络</a:t>
            </a:r>
            <a:r>
              <a:rPr lang="en-US" altLang="zh-CN" sz="2400" dirty="0"/>
              <a:t>(GGRN)</a:t>
            </a:r>
            <a:r>
              <a:rPr lang="zh-CN" altLang="en-US" sz="2400" dirty="0"/>
              <a:t>，其框架为</a:t>
            </a:r>
            <a:r>
              <a:rPr lang="en-US" altLang="zh-CN" sz="2400" dirty="0"/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D65EC-2E76-481A-B4AE-1FE5FE79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31" y="3533851"/>
            <a:ext cx="89154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4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D20C-015B-4313-98B7-30E2E13F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实验一：基于图神经网络的代码漏洞检测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328F5-681E-43AD-ABB0-37EEB077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实验主要内容：</a:t>
            </a:r>
            <a:endParaRPr lang="en-US" altLang="zh-CN" sz="2400" dirty="0"/>
          </a:p>
          <a:p>
            <a:pPr lvl="1"/>
            <a:r>
              <a:rPr lang="zh-CN" altLang="en-US" sz="2000" dirty="0"/>
              <a:t>阅读论文</a:t>
            </a:r>
            <a:r>
              <a:rPr lang="en-US" altLang="zh-CN" sz="2000" dirty="0"/>
              <a:t>《 </a:t>
            </a:r>
            <a:r>
              <a:rPr lang="en-US" altLang="zh-CN" sz="2000" dirty="0" err="1">
                <a:hlinkClick r:id="rId2"/>
              </a:rPr>
              <a:t>Devign</a:t>
            </a:r>
            <a:r>
              <a:rPr lang="en-US" altLang="zh-CN" sz="2000" dirty="0">
                <a:hlinkClick r:id="rId2"/>
              </a:rPr>
              <a:t>: Effective Vulnerability Identification by Learning Comprehensive Program Semantics via Graph Neural Networks </a:t>
            </a:r>
            <a:r>
              <a:rPr lang="en-US" altLang="zh-CN" sz="2000" dirty="0"/>
              <a:t>》</a:t>
            </a:r>
          </a:p>
          <a:p>
            <a:pPr lvl="1"/>
            <a:r>
              <a:rPr lang="zh-CN" altLang="en-US" sz="2000" dirty="0"/>
              <a:t>复现原文的代码实现</a:t>
            </a:r>
            <a:endParaRPr lang="en-US" altLang="zh-CN" sz="2000" dirty="0"/>
          </a:p>
          <a:p>
            <a:pPr lvl="1"/>
            <a:r>
              <a:rPr lang="zh-CN" altLang="en-US" sz="2000" dirty="0"/>
              <a:t>调整图神经网络模型结构或使用其它方法改进模型，提升代码漏洞检测的精度和</a:t>
            </a:r>
            <a:r>
              <a:rPr lang="en-US" altLang="zh-CN" sz="2000" dirty="0"/>
              <a:t>Recall</a:t>
            </a:r>
          </a:p>
          <a:p>
            <a:endParaRPr lang="en-US" altLang="zh-CN" dirty="0"/>
          </a:p>
          <a:p>
            <a:r>
              <a:rPr lang="zh-CN" altLang="en-US" sz="2400" dirty="0"/>
              <a:t>实验任务书：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3"/>
              </a:rPr>
              <a:t>https://github.com/gystar/devign_lab</a:t>
            </a:r>
            <a:r>
              <a:rPr lang="zh-CN" altLang="en-US" sz="2400" dirty="0"/>
              <a:t>，请使用</a:t>
            </a:r>
            <a:r>
              <a:rPr lang="en-US" altLang="zh-CN" sz="2400" dirty="0"/>
              <a:t>Chrome</a:t>
            </a:r>
            <a:r>
              <a:rPr lang="zh-CN" altLang="en-US" sz="2400" dirty="0"/>
              <a:t>、</a:t>
            </a:r>
            <a:r>
              <a:rPr lang="en-US" altLang="zh-CN" sz="2400" dirty="0"/>
              <a:t>Firefox</a:t>
            </a:r>
            <a:r>
              <a:rPr lang="zh-CN" altLang="en-US" sz="2400" dirty="0"/>
              <a:t>或</a:t>
            </a:r>
            <a:r>
              <a:rPr lang="en-US" altLang="zh-CN" sz="2400" dirty="0"/>
              <a:t>Edge</a:t>
            </a:r>
            <a:r>
              <a:rPr lang="zh-CN" altLang="en-US" sz="2400" dirty="0"/>
              <a:t>浏览器预览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Notebook.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76556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CFB6-6937-55F9-DC18-3306C56D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实验二</a:t>
            </a:r>
            <a:r>
              <a:rPr lang="zh-CN" altLang="en-US" dirty="0"/>
              <a:t>：代码类型推断（不建议，难度比较大）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64DB-C34B-D8F7-1220-E5BC7FB7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351725"/>
            <a:ext cx="11282765" cy="4825238"/>
          </a:xfrm>
        </p:spPr>
        <p:txBody>
          <a:bodyPr>
            <a:normAutofit/>
          </a:bodyPr>
          <a:lstStyle/>
          <a:p>
            <a:r>
              <a:rPr lang="en-CN" sz="2400" dirty="0"/>
              <a:t>类型推断</a:t>
            </a:r>
            <a:r>
              <a:rPr lang="zh-CN" altLang="en-US" sz="2400" dirty="0"/>
              <a:t>，旨在推测可选类型系统（</a:t>
            </a:r>
            <a:r>
              <a:rPr lang="en-US" altLang="zh-CN" sz="2400" dirty="0"/>
              <a:t>Optional Type System</a:t>
            </a:r>
            <a:r>
              <a:rPr lang="zh-CN" altLang="en-US" sz="2400" dirty="0"/>
              <a:t>）中变量的类型注解。</a:t>
            </a:r>
            <a:endParaRPr lang="en-US" altLang="zh-CN" sz="2400" dirty="0"/>
          </a:p>
          <a:p>
            <a:r>
              <a:rPr lang="zh-CN" altLang="en-US" sz="2400" dirty="0"/>
              <a:t>统计研究表明，在使用支持可选类型系统的语言编写的程序中，绝大部分静态分析无法推断类型（未运行时具有多个可选类型）的变量在动态执行中类型仍然是唯一确定的。</a:t>
            </a:r>
            <a:endParaRPr lang="en-US" altLang="zh-CN" sz="2400" dirty="0"/>
          </a:p>
          <a:p>
            <a:r>
              <a:rPr lang="zh-CN" altLang="en-US" sz="2400" dirty="0"/>
              <a:t>例如，在下面的程序中， 变量 </a:t>
            </a:r>
            <a:r>
              <a:rPr lang="en-US" altLang="zh-CN" sz="2400" dirty="0"/>
              <a:t>x </a:t>
            </a:r>
            <a:r>
              <a:rPr lang="zh-CN" altLang="en-US" sz="2400" dirty="0"/>
              <a:t>的类型通常是</a:t>
            </a:r>
            <a:r>
              <a:rPr lang="en-US" altLang="zh-CN" sz="2400" dirty="0"/>
              <a:t>tensor</a:t>
            </a:r>
            <a:r>
              <a:rPr lang="zh-CN" altLang="en-US" sz="2400" dirty="0"/>
              <a:t>，但并没有严格的条件保证它必须是</a:t>
            </a:r>
            <a:r>
              <a:rPr lang="en-US" altLang="zh-CN" sz="2400" dirty="0"/>
              <a:t>tensor</a:t>
            </a:r>
            <a:r>
              <a:rPr lang="zh-CN" altLang="en-US" sz="2400" dirty="0"/>
              <a:t>类型，事实上，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 </a:t>
            </a:r>
            <a:r>
              <a:rPr lang="zh-CN" altLang="en-US" sz="2400" dirty="0"/>
              <a:t>在合适的条件下也可以作为此函数的参数，因此，静态分析至少会给出 </a:t>
            </a:r>
            <a:r>
              <a:rPr lang="en-US" altLang="zh-CN" sz="2400" dirty="0"/>
              <a:t>tensor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 </a:t>
            </a:r>
            <a:r>
              <a:rPr lang="zh-CN" altLang="en-US" sz="2400" dirty="0"/>
              <a:t>两个结果，但实际执行过程中，对</a:t>
            </a:r>
            <a:r>
              <a:rPr lang="en-US" altLang="zh-CN" sz="2400" dirty="0"/>
              <a:t>forward</a:t>
            </a:r>
            <a:r>
              <a:rPr lang="zh-CN" altLang="en-US" sz="2400" dirty="0"/>
              <a:t>函数的所有调用所传入的</a:t>
            </a:r>
            <a:r>
              <a:rPr lang="en-US" altLang="zh-CN" sz="2400" dirty="0"/>
              <a:t>x</a:t>
            </a:r>
            <a:r>
              <a:rPr lang="zh-CN" altLang="en-US" sz="2400" dirty="0"/>
              <a:t>可能都是</a:t>
            </a:r>
            <a:r>
              <a:rPr lang="en-US" altLang="zh-CN" sz="2400" dirty="0"/>
              <a:t>tensor</a:t>
            </a:r>
            <a:r>
              <a:rPr lang="zh-CN" altLang="en-US" sz="2400" dirty="0"/>
              <a:t>类型。</a:t>
            </a:r>
            <a:endParaRPr lang="en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F7101-43CF-B189-2B27-1F4C06BA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50" y="4322793"/>
            <a:ext cx="4488570" cy="23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CFB6-6937-55F9-DC18-3306C56D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实验二</a:t>
            </a:r>
            <a:r>
              <a:rPr lang="zh-CN" altLang="en-US" dirty="0"/>
              <a:t>：代码类型推断（不建议，难度比较大）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64DB-C34B-D8F7-1220-E5BC7FB7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静态分析难以解决此类问题，</a:t>
            </a:r>
            <a:r>
              <a:rPr lang="en-US" altLang="zh-CN" sz="2400" dirty="0"/>
              <a:t>(Hassan et al., 2018) </a:t>
            </a:r>
            <a:r>
              <a:rPr lang="en-US" altLang="zh-CN" sz="2400" dirty="0" err="1"/>
              <a:t>Typpete</a:t>
            </a:r>
            <a:r>
              <a:rPr lang="en-US" altLang="zh-CN" sz="2400" dirty="0"/>
              <a:t> </a:t>
            </a:r>
            <a:r>
              <a:rPr lang="zh-CN" altLang="en-US" sz="2400" dirty="0"/>
              <a:t>提出了使用</a:t>
            </a:r>
            <a:r>
              <a:rPr lang="en-US" altLang="zh-CN" sz="2400" dirty="0"/>
              <a:t>SMT</a:t>
            </a:r>
            <a:r>
              <a:rPr lang="zh-CN" altLang="en-US" sz="2400" dirty="0"/>
              <a:t>求解器（</a:t>
            </a:r>
            <a:r>
              <a:rPr lang="en-US" altLang="zh-CN" sz="2400" dirty="0"/>
              <a:t>SAT</a:t>
            </a:r>
            <a:r>
              <a:rPr lang="zh-CN" altLang="en-US" sz="2400" dirty="0"/>
              <a:t>求解器的推广形式）对程序进行严格的静态分析和规约，转化为类型可满足性问题，但在实际求解的过程中，选择的可满足解通常是</a:t>
            </a:r>
            <a:r>
              <a:rPr lang="en-US" altLang="zh-CN" sz="2400" dirty="0"/>
              <a:t>trivial</a:t>
            </a:r>
            <a:r>
              <a:rPr lang="zh-CN" altLang="en-US" sz="2400" dirty="0"/>
              <a:t>的，或者含有明显的不合理性。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鉴于此，人们提出了基于深度学习和数据驱动的类型推断模型，将代码送入模型，利用深度神经网络的泛化能力对变量的类型进行推测。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altLang="zh-CN" sz="2400" dirty="0" err="1"/>
              <a:t>Typilus</a:t>
            </a:r>
            <a:r>
              <a:rPr lang="zh-CN" altLang="en-US" sz="2400" dirty="0"/>
              <a:t>是</a:t>
            </a:r>
            <a:r>
              <a:rPr lang="en-US" altLang="zh-CN" sz="2400" dirty="0"/>
              <a:t>2020</a:t>
            </a:r>
            <a:r>
              <a:rPr lang="zh-CN" altLang="en-US" sz="2400" dirty="0"/>
              <a:t>年提出的类型推断模型，实验目标是使用</a:t>
            </a:r>
            <a:r>
              <a:rPr lang="en-US" altLang="zh-CN" sz="2400" dirty="0" err="1"/>
              <a:t>NaturalCC</a:t>
            </a:r>
            <a:r>
              <a:rPr lang="zh-CN" altLang="en-US" sz="2400" dirty="0"/>
              <a:t>库复现这个模型。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实验任务书：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3"/>
              </a:rPr>
              <a:t>https://github.com/3usi9/type_prediction_lab</a:t>
            </a:r>
            <a:r>
              <a:rPr lang="en-US" altLang="zh-CN" sz="2400" dirty="0"/>
              <a:t> </a:t>
            </a:r>
            <a:r>
              <a:rPr lang="zh-CN" altLang="en-US" sz="2400" dirty="0"/>
              <a:t>，请使用</a:t>
            </a:r>
            <a:r>
              <a:rPr lang="en-US" altLang="zh-CN" sz="2400" dirty="0"/>
              <a:t>Chrome</a:t>
            </a:r>
            <a:r>
              <a:rPr lang="zh-CN" altLang="en-US" sz="2400" dirty="0"/>
              <a:t>、</a:t>
            </a:r>
            <a:r>
              <a:rPr lang="en-US" altLang="zh-CN" sz="2400" dirty="0"/>
              <a:t>Firefox</a:t>
            </a:r>
            <a:r>
              <a:rPr lang="zh-CN" altLang="en-US" sz="2400" dirty="0"/>
              <a:t>或</a:t>
            </a:r>
            <a:r>
              <a:rPr lang="en-US" altLang="zh-CN" sz="2400" dirty="0"/>
              <a:t>Edge</a:t>
            </a:r>
            <a:r>
              <a:rPr lang="zh-CN" altLang="en-US" sz="2400" dirty="0"/>
              <a:t>浏览器预览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Notebook.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34448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8AC1-3E9F-F839-FB3A-130169D7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评分规则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87F3-2100-5DFE-71F0-7258F0A3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400" dirty="0"/>
              <a:t>相关工作</a:t>
            </a:r>
            <a:r>
              <a:rPr lang="zh-CN" altLang="en-US" sz="2400" dirty="0"/>
              <a:t>（</a:t>
            </a:r>
            <a:r>
              <a:rPr lang="en-US" altLang="zh-CN" sz="2400" dirty="0"/>
              <a:t>30</a:t>
            </a:r>
            <a:r>
              <a:rPr lang="zh-CN" altLang="en-US" sz="2400" dirty="0"/>
              <a:t>）</a:t>
            </a:r>
            <a:endParaRPr lang="en-CN" sz="2400" dirty="0"/>
          </a:p>
          <a:p>
            <a:r>
              <a:rPr lang="en-CN" sz="2400" dirty="0"/>
              <a:t>实验完成度</a:t>
            </a:r>
            <a:r>
              <a:rPr lang="zh-CN" altLang="en-US" sz="2400" dirty="0"/>
              <a:t>（</a:t>
            </a:r>
            <a:r>
              <a:rPr lang="en-US" altLang="zh-CN" sz="2400" dirty="0"/>
              <a:t>50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实验报告（</a:t>
            </a:r>
            <a:r>
              <a:rPr lang="en-US" altLang="zh-CN" sz="2400" dirty="0"/>
              <a:t>20</a:t>
            </a:r>
            <a:r>
              <a:rPr lang="zh-CN" altLang="en-US" sz="2400" dirty="0"/>
              <a:t>分）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8640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3758-4B2E-F1D4-9877-F7769CDF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参考文献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05D-C500-7246-33BB-669B3CB0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Devign</a:t>
            </a:r>
            <a:r>
              <a:rPr lang="en-US" dirty="0"/>
              <a:t>: Effective Vulnerability Identification by Learning Comprehensive Program Semantics via Graph Neural Networks, 2019</a:t>
            </a:r>
          </a:p>
          <a:p>
            <a:r>
              <a:rPr lang="en-US" dirty="0" err="1"/>
              <a:t>Typilus</a:t>
            </a:r>
            <a:r>
              <a:rPr lang="en-US" dirty="0"/>
              <a:t>: Neural Type Hints, PLDI 2020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79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37A5-0FA0-854F-9589-C9C4B63E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谢谢</a:t>
            </a:r>
            <a:r>
              <a:rPr lang="zh-CN" altLang="en-US" dirty="0"/>
              <a:t>！</a:t>
            </a:r>
            <a:br>
              <a:rPr lang="en-US" altLang="zh-CN" dirty="0"/>
            </a:br>
            <a:r>
              <a:rPr lang="en-CN" dirty="0"/>
              <a:t>Q</a:t>
            </a:r>
            <a:r>
              <a:rPr lang="en-US" altLang="zh-CN" dirty="0"/>
              <a:t>&amp;A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8F50-8B70-5549-87F8-E709400F7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317089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9460</TotalTime>
  <Words>737</Words>
  <Application>Microsoft Macintosh PowerPoint</Application>
  <PresentationFormat>Widescreen</PresentationFormat>
  <Paragraphs>43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Microsoft YaHei</vt:lpstr>
      <vt:lpstr>Arial</vt:lpstr>
      <vt:lpstr>Calibri</vt:lpstr>
      <vt:lpstr>Calibri Light</vt:lpstr>
      <vt:lpstr>Century</vt:lpstr>
      <vt:lpstr>Wingdings</vt:lpstr>
      <vt:lpstr>1_Custom Design</vt:lpstr>
      <vt:lpstr>图神经网络 Introduction to Graph Neural Networks</vt:lpstr>
      <vt:lpstr>实验一：基于图神经网络的代码漏洞检测</vt:lpstr>
      <vt:lpstr>实验一：基于图神经网络的代码漏洞检测</vt:lpstr>
      <vt:lpstr>实验二：代码类型推断（不建议，难度比较大）</vt:lpstr>
      <vt:lpstr>实验二：代码类型推断（不建议，难度比较大）</vt:lpstr>
      <vt:lpstr>评分规则</vt:lpstr>
      <vt:lpstr>参考文献</vt:lpstr>
      <vt:lpstr>谢谢！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图神经网络</dc:title>
  <cp:lastModifiedBy>Yao Wan</cp:lastModifiedBy>
  <cp:revision>839</cp:revision>
  <dcterms:created xsi:type="dcterms:W3CDTF">2022-09-16T09:37:56Z</dcterms:created>
  <dcterms:modified xsi:type="dcterms:W3CDTF">2024-10-22T05:23:00Z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2021-07-08T00:00:00Z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2022-09-16T00:00:00Z</vt:filetime>
  </property>
</Properties>
</file>