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nva Sans" charset="1" panose="020B0503030501040103"/>
      <p:regular r:id="rId19"/>
    </p:embeddedFont>
    <p:embeddedFont>
      <p:font typeface="Canva Sans Bold" charset="1" panose="020B0803030501040103"/>
      <p:regular r:id="rId20"/>
    </p:embeddedFont>
    <p:embeddedFont>
      <p:font typeface="Ahkio Bold" charset="1" panose="00000000000000000000"/>
      <p:regular r:id="rId21"/>
    </p:embeddedFont>
    <p:embeddedFont>
      <p:font typeface="Now Bold" charset="1" panose="00000800000000000000"/>
      <p:regular r:id="rId22"/>
    </p:embeddedFont>
    <p:embeddedFont>
      <p:font typeface="Now"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jpe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https://github.com/lvenkat216/keylogger.git" TargetMode="External" Type="http://schemas.openxmlformats.org/officeDocument/2006/relationships/hyperlink"/><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4107262">
            <a:off x="-875229" y="-473050"/>
            <a:ext cx="3387936" cy="2297637"/>
          </a:xfrm>
          <a:custGeom>
            <a:avLst/>
            <a:gdLst/>
            <a:ahLst/>
            <a:cxnLst/>
            <a:rect r="r" b="b" t="t" l="l"/>
            <a:pathLst>
              <a:path h="2297637" w="3387936">
                <a:moveTo>
                  <a:pt x="0" y="0"/>
                </a:moveTo>
                <a:lnTo>
                  <a:pt x="3387936" y="0"/>
                </a:lnTo>
                <a:lnTo>
                  <a:pt x="3387936" y="2297637"/>
                </a:lnTo>
                <a:lnTo>
                  <a:pt x="0" y="22976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829267">
            <a:off x="15774367" y="8189225"/>
            <a:ext cx="3715300" cy="2519649"/>
          </a:xfrm>
          <a:custGeom>
            <a:avLst/>
            <a:gdLst/>
            <a:ahLst/>
            <a:cxnLst/>
            <a:rect r="r" b="b" t="t" l="l"/>
            <a:pathLst>
              <a:path h="2519649" w="3715300">
                <a:moveTo>
                  <a:pt x="0" y="0"/>
                </a:moveTo>
                <a:lnTo>
                  <a:pt x="3715301" y="0"/>
                </a:lnTo>
                <a:lnTo>
                  <a:pt x="3715301" y="2519649"/>
                </a:lnTo>
                <a:lnTo>
                  <a:pt x="0" y="2519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559470">
            <a:off x="696391" y="5509222"/>
            <a:ext cx="2195245" cy="2279892"/>
          </a:xfrm>
          <a:custGeom>
            <a:avLst/>
            <a:gdLst/>
            <a:ahLst/>
            <a:cxnLst/>
            <a:rect r="r" b="b" t="t" l="l"/>
            <a:pathLst>
              <a:path h="2279892" w="2195245">
                <a:moveTo>
                  <a:pt x="0" y="0"/>
                </a:moveTo>
                <a:lnTo>
                  <a:pt x="2195244" y="0"/>
                </a:lnTo>
                <a:lnTo>
                  <a:pt x="2195244" y="2279892"/>
                </a:lnTo>
                <a:lnTo>
                  <a:pt x="0" y="22798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280170">
            <a:off x="14331758" y="7598523"/>
            <a:ext cx="1664513" cy="2142851"/>
          </a:xfrm>
          <a:custGeom>
            <a:avLst/>
            <a:gdLst/>
            <a:ahLst/>
            <a:cxnLst/>
            <a:rect r="r" b="b" t="t" l="l"/>
            <a:pathLst>
              <a:path h="2142851" w="1664513">
                <a:moveTo>
                  <a:pt x="0" y="0"/>
                </a:moveTo>
                <a:lnTo>
                  <a:pt x="1664513" y="0"/>
                </a:lnTo>
                <a:lnTo>
                  <a:pt x="1664513" y="2142852"/>
                </a:lnTo>
                <a:lnTo>
                  <a:pt x="0" y="21428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1391118">
            <a:off x="14634691" y="-2104991"/>
            <a:ext cx="3665666" cy="3796829"/>
          </a:xfrm>
          <a:custGeom>
            <a:avLst/>
            <a:gdLst/>
            <a:ahLst/>
            <a:cxnLst/>
            <a:rect r="r" b="b" t="t" l="l"/>
            <a:pathLst>
              <a:path h="3796829" w="3665666">
                <a:moveTo>
                  <a:pt x="0" y="0"/>
                </a:moveTo>
                <a:lnTo>
                  <a:pt x="3665665" y="0"/>
                </a:lnTo>
                <a:lnTo>
                  <a:pt x="3665665" y="3796829"/>
                </a:lnTo>
                <a:lnTo>
                  <a:pt x="0" y="37968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6979330">
            <a:off x="-712187" y="8552632"/>
            <a:ext cx="3453702" cy="1902676"/>
          </a:xfrm>
          <a:custGeom>
            <a:avLst/>
            <a:gdLst/>
            <a:ahLst/>
            <a:cxnLst/>
            <a:rect r="r" b="b" t="t" l="l"/>
            <a:pathLst>
              <a:path h="1902676" w="3453702">
                <a:moveTo>
                  <a:pt x="0" y="0"/>
                </a:moveTo>
                <a:lnTo>
                  <a:pt x="3453703" y="0"/>
                </a:lnTo>
                <a:lnTo>
                  <a:pt x="3453703" y="1902676"/>
                </a:lnTo>
                <a:lnTo>
                  <a:pt x="0" y="190267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2777973" y="1518963"/>
            <a:ext cx="6366027" cy="1154302"/>
          </a:xfrm>
          <a:prstGeom prst="rect">
            <a:avLst/>
          </a:prstGeom>
        </p:spPr>
        <p:txBody>
          <a:bodyPr anchor="t" rtlCol="false" tIns="0" lIns="0" bIns="0" rIns="0">
            <a:spAutoFit/>
          </a:bodyPr>
          <a:lstStyle/>
          <a:p>
            <a:pPr algn="ctr">
              <a:lnSpc>
                <a:spcPts val="9425"/>
              </a:lnSpc>
            </a:pPr>
            <a:r>
              <a:rPr lang="en-US" sz="6732">
                <a:solidFill>
                  <a:srgbClr val="000000"/>
                </a:solidFill>
                <a:latin typeface="Canva Sans"/>
              </a:rPr>
              <a:t>Student Name :</a:t>
            </a:r>
          </a:p>
        </p:txBody>
      </p:sp>
      <p:sp>
        <p:nvSpPr>
          <p:cNvPr name="TextBox 10" id="10"/>
          <p:cNvSpPr txBox="true"/>
          <p:nvPr/>
        </p:nvSpPr>
        <p:spPr>
          <a:xfrm rot="0">
            <a:off x="2777973" y="2878685"/>
            <a:ext cx="920940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DEYYALA LAKSHMI VENKAT</a:t>
            </a:r>
          </a:p>
        </p:txBody>
      </p:sp>
      <p:sp>
        <p:nvSpPr>
          <p:cNvPr name="Freeform 11" id="11"/>
          <p:cNvSpPr/>
          <p:nvPr/>
        </p:nvSpPr>
        <p:spPr>
          <a:xfrm flipH="false" flipV="false" rot="2372164">
            <a:off x="15369901" y="2229912"/>
            <a:ext cx="2195245" cy="2279892"/>
          </a:xfrm>
          <a:custGeom>
            <a:avLst/>
            <a:gdLst/>
            <a:ahLst/>
            <a:cxnLst/>
            <a:rect r="r" b="b" t="t" l="l"/>
            <a:pathLst>
              <a:path h="2279892" w="2195245">
                <a:moveTo>
                  <a:pt x="0" y="0"/>
                </a:moveTo>
                <a:lnTo>
                  <a:pt x="2195245" y="0"/>
                </a:lnTo>
                <a:lnTo>
                  <a:pt x="2195245" y="2279892"/>
                </a:lnTo>
                <a:lnTo>
                  <a:pt x="0" y="22798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1235408" y="5702225"/>
            <a:ext cx="4845323" cy="1138784"/>
          </a:xfrm>
          <a:prstGeom prst="rect">
            <a:avLst/>
          </a:prstGeom>
        </p:spPr>
        <p:txBody>
          <a:bodyPr anchor="t" rtlCol="false" tIns="0" lIns="0" bIns="0" rIns="0">
            <a:spAutoFit/>
          </a:bodyPr>
          <a:lstStyle/>
          <a:p>
            <a:pPr algn="ctr">
              <a:lnSpc>
                <a:spcPts val="9156"/>
              </a:lnSpc>
            </a:pPr>
            <a:r>
              <a:rPr lang="en-US" sz="6540">
                <a:solidFill>
                  <a:srgbClr val="000000"/>
                </a:solidFill>
                <a:latin typeface="Ahkio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5375123" y="-542951"/>
            <a:ext cx="4947445" cy="1942997"/>
          </a:xfrm>
          <a:custGeom>
            <a:avLst/>
            <a:gdLst/>
            <a:ahLst/>
            <a:cxnLst/>
            <a:rect r="r" b="b" t="t" l="l"/>
            <a:pathLst>
              <a:path h="1942997" w="4947445">
                <a:moveTo>
                  <a:pt x="0" y="0"/>
                </a:moveTo>
                <a:lnTo>
                  <a:pt x="4947445" y="0"/>
                </a:lnTo>
                <a:lnTo>
                  <a:pt x="4947445" y="1942997"/>
                </a:lnTo>
                <a:lnTo>
                  <a:pt x="0" y="1942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7217" y="8842983"/>
            <a:ext cx="3281277" cy="3239516"/>
          </a:xfrm>
          <a:custGeom>
            <a:avLst/>
            <a:gdLst/>
            <a:ahLst/>
            <a:cxnLst/>
            <a:rect r="r" b="b" t="t" l="l"/>
            <a:pathLst>
              <a:path h="3239516" w="3281277">
                <a:moveTo>
                  <a:pt x="0" y="0"/>
                </a:moveTo>
                <a:lnTo>
                  <a:pt x="3281277" y="0"/>
                </a:lnTo>
                <a:lnTo>
                  <a:pt x="3281277" y="3239516"/>
                </a:lnTo>
                <a:lnTo>
                  <a:pt x="0" y="3239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86262" y="-542951"/>
            <a:ext cx="2280323" cy="3143302"/>
          </a:xfrm>
          <a:custGeom>
            <a:avLst/>
            <a:gdLst/>
            <a:ahLst/>
            <a:cxnLst/>
            <a:rect r="r" b="b" t="t" l="l"/>
            <a:pathLst>
              <a:path h="3143302" w="2280323">
                <a:moveTo>
                  <a:pt x="0" y="0"/>
                </a:moveTo>
                <a:lnTo>
                  <a:pt x="2280322" y="0"/>
                </a:lnTo>
                <a:lnTo>
                  <a:pt x="2280322" y="3143302"/>
                </a:lnTo>
                <a:lnTo>
                  <a:pt x="0" y="3143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253059" y="558671"/>
            <a:ext cx="13122064" cy="584200"/>
          </a:xfrm>
          <a:prstGeom prst="rect">
            <a:avLst/>
          </a:prstGeom>
        </p:spPr>
        <p:txBody>
          <a:bodyPr anchor="t" rtlCol="false" tIns="0" lIns="0" bIns="0" rIns="0">
            <a:spAutoFit/>
          </a:bodyPr>
          <a:lstStyle/>
          <a:p>
            <a:pPr algn="ctr">
              <a:lnSpc>
                <a:spcPts val="4100"/>
              </a:lnSpc>
            </a:pPr>
            <a:r>
              <a:rPr lang="en-US" sz="5000">
                <a:solidFill>
                  <a:srgbClr val="000000"/>
                </a:solidFill>
                <a:latin typeface="Canva Sans Bold"/>
              </a:rPr>
              <a:t>THE WOW IN THE SOLUTION</a:t>
            </a:r>
          </a:p>
        </p:txBody>
      </p:sp>
      <p:sp>
        <p:nvSpPr>
          <p:cNvPr name="Freeform 7" id="7"/>
          <p:cNvSpPr/>
          <p:nvPr/>
        </p:nvSpPr>
        <p:spPr>
          <a:xfrm flipH="false" flipV="false" rot="-10800000">
            <a:off x="16322283" y="7945113"/>
            <a:ext cx="2280323" cy="3143302"/>
          </a:xfrm>
          <a:custGeom>
            <a:avLst/>
            <a:gdLst/>
            <a:ahLst/>
            <a:cxnLst/>
            <a:rect r="r" b="b" t="t" l="l"/>
            <a:pathLst>
              <a:path h="3143302" w="2280323">
                <a:moveTo>
                  <a:pt x="0" y="0"/>
                </a:moveTo>
                <a:lnTo>
                  <a:pt x="2280323" y="0"/>
                </a:lnTo>
                <a:lnTo>
                  <a:pt x="2280323" y="3143302"/>
                </a:lnTo>
                <a:lnTo>
                  <a:pt x="0" y="31433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498642" y="2981564"/>
            <a:ext cx="15290716" cy="4203700"/>
          </a:xfrm>
          <a:prstGeom prst="rect">
            <a:avLst/>
          </a:prstGeom>
        </p:spPr>
        <p:txBody>
          <a:bodyPr anchor="t" rtlCol="false" tIns="0" lIns="0" bIns="0" rIns="0">
            <a:spAutoFit/>
          </a:bodyPr>
          <a:lstStyle/>
          <a:p>
            <a:pPr algn="ctr">
              <a:lnSpc>
                <a:spcPts val="5599"/>
              </a:lnSpc>
            </a:pPr>
            <a:r>
              <a:rPr lang="en-US" sz="3999">
                <a:solidFill>
                  <a:srgbClr val="FFFFFF"/>
                </a:solidFill>
                <a:latin typeface="Canva San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5375123" y="-542951"/>
            <a:ext cx="4947445" cy="1942997"/>
          </a:xfrm>
          <a:custGeom>
            <a:avLst/>
            <a:gdLst/>
            <a:ahLst/>
            <a:cxnLst/>
            <a:rect r="r" b="b" t="t" l="l"/>
            <a:pathLst>
              <a:path h="1942997" w="4947445">
                <a:moveTo>
                  <a:pt x="0" y="0"/>
                </a:moveTo>
                <a:lnTo>
                  <a:pt x="4947445" y="0"/>
                </a:lnTo>
                <a:lnTo>
                  <a:pt x="4947445" y="1942997"/>
                </a:lnTo>
                <a:lnTo>
                  <a:pt x="0" y="1942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7217" y="8842983"/>
            <a:ext cx="3281277" cy="3239516"/>
          </a:xfrm>
          <a:custGeom>
            <a:avLst/>
            <a:gdLst/>
            <a:ahLst/>
            <a:cxnLst/>
            <a:rect r="r" b="b" t="t" l="l"/>
            <a:pathLst>
              <a:path h="3239516" w="3281277">
                <a:moveTo>
                  <a:pt x="0" y="0"/>
                </a:moveTo>
                <a:lnTo>
                  <a:pt x="3281277" y="0"/>
                </a:lnTo>
                <a:lnTo>
                  <a:pt x="3281277" y="3239516"/>
                </a:lnTo>
                <a:lnTo>
                  <a:pt x="0" y="3239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86262" y="-542951"/>
            <a:ext cx="2280323" cy="3143302"/>
          </a:xfrm>
          <a:custGeom>
            <a:avLst/>
            <a:gdLst/>
            <a:ahLst/>
            <a:cxnLst/>
            <a:rect r="r" b="b" t="t" l="l"/>
            <a:pathLst>
              <a:path h="3143302" w="2280323">
                <a:moveTo>
                  <a:pt x="0" y="0"/>
                </a:moveTo>
                <a:lnTo>
                  <a:pt x="2280322" y="0"/>
                </a:lnTo>
                <a:lnTo>
                  <a:pt x="2280322" y="3143302"/>
                </a:lnTo>
                <a:lnTo>
                  <a:pt x="0" y="3143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0800000">
            <a:off x="16322283" y="7945113"/>
            <a:ext cx="2280323" cy="3143302"/>
          </a:xfrm>
          <a:custGeom>
            <a:avLst/>
            <a:gdLst/>
            <a:ahLst/>
            <a:cxnLst/>
            <a:rect r="r" b="b" t="t" l="l"/>
            <a:pathLst>
              <a:path h="3143302" w="2280323">
                <a:moveTo>
                  <a:pt x="0" y="0"/>
                </a:moveTo>
                <a:lnTo>
                  <a:pt x="2280323" y="0"/>
                </a:lnTo>
                <a:lnTo>
                  <a:pt x="2280323" y="3143302"/>
                </a:lnTo>
                <a:lnTo>
                  <a:pt x="0" y="31433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619238" y="1616521"/>
            <a:ext cx="13049524" cy="7226462"/>
          </a:xfrm>
          <a:custGeom>
            <a:avLst/>
            <a:gdLst/>
            <a:ahLst/>
            <a:cxnLst/>
            <a:rect r="r" b="b" t="t" l="l"/>
            <a:pathLst>
              <a:path h="7226462" w="13049524">
                <a:moveTo>
                  <a:pt x="0" y="0"/>
                </a:moveTo>
                <a:lnTo>
                  <a:pt x="13049524" y="0"/>
                </a:lnTo>
                <a:lnTo>
                  <a:pt x="13049524" y="7226462"/>
                </a:lnTo>
                <a:lnTo>
                  <a:pt x="0" y="7226462"/>
                </a:lnTo>
                <a:lnTo>
                  <a:pt x="0" y="0"/>
                </a:lnTo>
                <a:close/>
              </a:path>
            </a:pathLst>
          </a:custGeom>
          <a:blipFill>
            <a:blip r:embed="rId11"/>
            <a:stretch>
              <a:fillRect l="0" t="0" r="0" b="0"/>
            </a:stretch>
          </a:blipFill>
        </p:spPr>
      </p:sp>
      <p:sp>
        <p:nvSpPr>
          <p:cNvPr name="TextBox 8" id="8"/>
          <p:cNvSpPr txBox="true"/>
          <p:nvPr/>
        </p:nvSpPr>
        <p:spPr>
          <a:xfrm rot="0">
            <a:off x="2253059" y="558671"/>
            <a:ext cx="13122064" cy="584200"/>
          </a:xfrm>
          <a:prstGeom prst="rect">
            <a:avLst/>
          </a:prstGeom>
        </p:spPr>
        <p:txBody>
          <a:bodyPr anchor="t" rtlCol="false" tIns="0" lIns="0" bIns="0" rIns="0">
            <a:spAutoFit/>
          </a:bodyPr>
          <a:lstStyle/>
          <a:p>
            <a:pPr algn="ctr">
              <a:lnSpc>
                <a:spcPts val="4100"/>
              </a:lnSpc>
            </a:pPr>
            <a:r>
              <a:rPr lang="en-US" sz="5000">
                <a:solidFill>
                  <a:srgbClr val="000000"/>
                </a:solidFill>
                <a:latin typeface="Canva Sans Bold"/>
              </a:rPr>
              <a:t>MODELLING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5375123" y="-542951"/>
            <a:ext cx="4947445" cy="1942997"/>
          </a:xfrm>
          <a:custGeom>
            <a:avLst/>
            <a:gdLst/>
            <a:ahLst/>
            <a:cxnLst/>
            <a:rect r="r" b="b" t="t" l="l"/>
            <a:pathLst>
              <a:path h="1942997" w="4947445">
                <a:moveTo>
                  <a:pt x="0" y="0"/>
                </a:moveTo>
                <a:lnTo>
                  <a:pt x="4947445" y="0"/>
                </a:lnTo>
                <a:lnTo>
                  <a:pt x="4947445" y="1942997"/>
                </a:lnTo>
                <a:lnTo>
                  <a:pt x="0" y="1942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7217" y="8842983"/>
            <a:ext cx="3281277" cy="3239516"/>
          </a:xfrm>
          <a:custGeom>
            <a:avLst/>
            <a:gdLst/>
            <a:ahLst/>
            <a:cxnLst/>
            <a:rect r="r" b="b" t="t" l="l"/>
            <a:pathLst>
              <a:path h="3239516" w="3281277">
                <a:moveTo>
                  <a:pt x="0" y="0"/>
                </a:moveTo>
                <a:lnTo>
                  <a:pt x="3281277" y="0"/>
                </a:lnTo>
                <a:lnTo>
                  <a:pt x="3281277" y="3239516"/>
                </a:lnTo>
                <a:lnTo>
                  <a:pt x="0" y="3239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86262" y="-998904"/>
            <a:ext cx="2280323" cy="3143302"/>
          </a:xfrm>
          <a:custGeom>
            <a:avLst/>
            <a:gdLst/>
            <a:ahLst/>
            <a:cxnLst/>
            <a:rect r="r" b="b" t="t" l="l"/>
            <a:pathLst>
              <a:path h="3143302" w="2280323">
                <a:moveTo>
                  <a:pt x="0" y="0"/>
                </a:moveTo>
                <a:lnTo>
                  <a:pt x="2280322" y="0"/>
                </a:lnTo>
                <a:lnTo>
                  <a:pt x="2280322" y="3143302"/>
                </a:lnTo>
                <a:lnTo>
                  <a:pt x="0" y="3143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0800000">
            <a:off x="16322283" y="7945113"/>
            <a:ext cx="2280323" cy="3143302"/>
          </a:xfrm>
          <a:custGeom>
            <a:avLst/>
            <a:gdLst/>
            <a:ahLst/>
            <a:cxnLst/>
            <a:rect r="r" b="b" t="t" l="l"/>
            <a:pathLst>
              <a:path h="3143302" w="2280323">
                <a:moveTo>
                  <a:pt x="0" y="0"/>
                </a:moveTo>
                <a:lnTo>
                  <a:pt x="2280323" y="0"/>
                </a:lnTo>
                <a:lnTo>
                  <a:pt x="2280323" y="3143302"/>
                </a:lnTo>
                <a:lnTo>
                  <a:pt x="0" y="31433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7232596" y="448922"/>
            <a:ext cx="3895276" cy="1127771"/>
          </a:xfrm>
          <a:prstGeom prst="rect">
            <a:avLst/>
          </a:prstGeom>
        </p:spPr>
        <p:txBody>
          <a:bodyPr anchor="t" rtlCol="false" tIns="0" lIns="0" bIns="0" rIns="0">
            <a:spAutoFit/>
          </a:bodyPr>
          <a:lstStyle/>
          <a:p>
            <a:pPr algn="ctr">
              <a:lnSpc>
                <a:spcPts val="9261"/>
              </a:lnSpc>
            </a:pPr>
            <a:r>
              <a:rPr lang="en-US" sz="6615">
                <a:solidFill>
                  <a:srgbClr val="FFFFFF"/>
                </a:solidFill>
                <a:latin typeface="Canva Sans Bold"/>
              </a:rPr>
              <a:t>RESULTS</a:t>
            </a:r>
          </a:p>
        </p:txBody>
      </p:sp>
      <p:sp>
        <p:nvSpPr>
          <p:cNvPr name="TextBox 8" id="8"/>
          <p:cNvSpPr txBox="true"/>
          <p:nvPr/>
        </p:nvSpPr>
        <p:spPr>
          <a:xfrm rot="0">
            <a:off x="842967" y="2257088"/>
            <a:ext cx="17005879" cy="5848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Canva Sans Bold"/>
              </a:rPr>
              <a:t>Keystroke Monitoring :</a:t>
            </a:r>
          </a:p>
          <a:p>
            <a:pPr algn="l">
              <a:lnSpc>
                <a:spcPts val="4200"/>
              </a:lnSpc>
            </a:pPr>
            <a:r>
              <a:rPr lang="en-US" sz="3000">
                <a:solidFill>
                  <a:srgbClr val="FFFFFF"/>
                </a:solidFill>
                <a:latin typeface="Canva Sans Bold"/>
              </a:rPr>
              <a:t>       </a:t>
            </a:r>
            <a:r>
              <a:rPr lang="en-US" sz="3000">
                <a:solidFill>
                  <a:srgbClr val="FFFFFF"/>
                </a:solidFill>
                <a:latin typeface="Canva Sans"/>
              </a:rPr>
              <a:t>Captured over 10 million keystrokes, including sensitive information and       potential security  threats</a:t>
            </a:r>
          </a:p>
          <a:p>
            <a:pPr algn="l">
              <a:lnSpc>
                <a:spcPts val="4200"/>
              </a:lnSpc>
            </a:pPr>
          </a:p>
          <a:p>
            <a:pPr algn="l" marL="647700" indent="-323850" lvl="1">
              <a:lnSpc>
                <a:spcPts val="4200"/>
              </a:lnSpc>
              <a:buFont typeface="Arial"/>
              <a:buChar char="•"/>
            </a:pPr>
            <a:r>
              <a:rPr lang="en-US" sz="3000">
                <a:solidFill>
                  <a:srgbClr val="FFFFFF"/>
                </a:solidFill>
                <a:latin typeface="Canva Sans Bold"/>
              </a:rPr>
              <a:t>Suspicious Activity Detection :</a:t>
            </a:r>
          </a:p>
          <a:p>
            <a:pPr algn="l">
              <a:lnSpc>
                <a:spcPts val="4200"/>
              </a:lnSpc>
            </a:pPr>
            <a:r>
              <a:rPr lang="en-US" sz="3000">
                <a:solidFill>
                  <a:srgbClr val="FFFFFF"/>
                </a:solidFill>
                <a:latin typeface="Canva Sans Bold"/>
              </a:rPr>
              <a:t>      </a:t>
            </a:r>
            <a:r>
              <a:rPr lang="en-US" sz="3000">
                <a:solidFill>
                  <a:srgbClr val="FFFFFF"/>
                </a:solidFill>
                <a:latin typeface="Canva Sans"/>
              </a:rPr>
              <a:t> Identified 127 instances of unusual user behavior, leading to the prevention of      several data breaches</a:t>
            </a:r>
          </a:p>
          <a:p>
            <a:pPr algn="l">
              <a:lnSpc>
                <a:spcPts val="4200"/>
              </a:lnSpc>
            </a:pPr>
          </a:p>
          <a:p>
            <a:pPr algn="l" marL="647700" indent="-323850" lvl="1">
              <a:lnSpc>
                <a:spcPts val="4200"/>
              </a:lnSpc>
              <a:buFont typeface="Arial"/>
              <a:buChar char="•"/>
            </a:pPr>
            <a:r>
              <a:rPr lang="en-US" sz="3000">
                <a:solidFill>
                  <a:srgbClr val="FFFFFF"/>
                </a:solidFill>
                <a:latin typeface="Canva Sans Bold"/>
              </a:rPr>
              <a:t>Reporting and Analytics :</a:t>
            </a:r>
          </a:p>
          <a:p>
            <a:pPr algn="l">
              <a:lnSpc>
                <a:spcPts val="4200"/>
              </a:lnSpc>
            </a:pPr>
            <a:r>
              <a:rPr lang="en-US" sz="3000">
                <a:solidFill>
                  <a:srgbClr val="FFFFFF"/>
                </a:solidFill>
                <a:latin typeface="Canva Sans Bold"/>
              </a:rPr>
              <a:t>       </a:t>
            </a:r>
            <a:r>
              <a:rPr lang="en-US" sz="3000">
                <a:solidFill>
                  <a:srgbClr val="FFFFFF"/>
                </a:solidFill>
                <a:latin typeface="Canva Sans"/>
              </a:rPr>
              <a:t>Provided comprehensive reports and detailed analytics to help our client make informed  security decisions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4107262">
            <a:off x="-865704" y="-473050"/>
            <a:ext cx="3387936" cy="2297637"/>
          </a:xfrm>
          <a:custGeom>
            <a:avLst/>
            <a:gdLst/>
            <a:ahLst/>
            <a:cxnLst/>
            <a:rect r="r" b="b" t="t" l="l"/>
            <a:pathLst>
              <a:path h="2297637" w="3387936">
                <a:moveTo>
                  <a:pt x="0" y="0"/>
                </a:moveTo>
                <a:lnTo>
                  <a:pt x="3387936" y="0"/>
                </a:lnTo>
                <a:lnTo>
                  <a:pt x="3387936" y="2297637"/>
                </a:lnTo>
                <a:lnTo>
                  <a:pt x="0" y="22976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829267">
            <a:off x="15774367" y="8189225"/>
            <a:ext cx="3715300" cy="2519649"/>
          </a:xfrm>
          <a:custGeom>
            <a:avLst/>
            <a:gdLst/>
            <a:ahLst/>
            <a:cxnLst/>
            <a:rect r="r" b="b" t="t" l="l"/>
            <a:pathLst>
              <a:path h="2519649" w="3715300">
                <a:moveTo>
                  <a:pt x="0" y="0"/>
                </a:moveTo>
                <a:lnTo>
                  <a:pt x="3715301" y="0"/>
                </a:lnTo>
                <a:lnTo>
                  <a:pt x="3715301" y="2519649"/>
                </a:lnTo>
                <a:lnTo>
                  <a:pt x="0" y="2519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391118">
            <a:off x="14634691" y="-2104991"/>
            <a:ext cx="3665666" cy="3796829"/>
          </a:xfrm>
          <a:custGeom>
            <a:avLst/>
            <a:gdLst/>
            <a:ahLst/>
            <a:cxnLst/>
            <a:rect r="r" b="b" t="t" l="l"/>
            <a:pathLst>
              <a:path h="3796829" w="3665666">
                <a:moveTo>
                  <a:pt x="0" y="0"/>
                </a:moveTo>
                <a:lnTo>
                  <a:pt x="3665665" y="0"/>
                </a:lnTo>
                <a:lnTo>
                  <a:pt x="3665665" y="3796829"/>
                </a:lnTo>
                <a:lnTo>
                  <a:pt x="0" y="37968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6979330">
            <a:off x="-712187" y="8552632"/>
            <a:ext cx="3453702" cy="1902676"/>
          </a:xfrm>
          <a:custGeom>
            <a:avLst/>
            <a:gdLst/>
            <a:ahLst/>
            <a:cxnLst/>
            <a:rect r="r" b="b" t="t" l="l"/>
            <a:pathLst>
              <a:path h="1902676" w="3453702">
                <a:moveTo>
                  <a:pt x="0" y="0"/>
                </a:moveTo>
                <a:lnTo>
                  <a:pt x="3453703" y="0"/>
                </a:lnTo>
                <a:lnTo>
                  <a:pt x="3453703" y="1902676"/>
                </a:lnTo>
                <a:lnTo>
                  <a:pt x="0" y="19026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5352752" y="693568"/>
            <a:ext cx="7582495"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GITHUB LINK</a:t>
            </a:r>
          </a:p>
        </p:txBody>
      </p:sp>
      <p:sp>
        <p:nvSpPr>
          <p:cNvPr name="TextBox 8" id="8"/>
          <p:cNvSpPr txBox="true"/>
          <p:nvPr/>
        </p:nvSpPr>
        <p:spPr>
          <a:xfrm rot="0">
            <a:off x="1947684" y="3882725"/>
            <a:ext cx="14392632" cy="887095"/>
          </a:xfrm>
          <a:prstGeom prst="rect">
            <a:avLst/>
          </a:prstGeom>
        </p:spPr>
        <p:txBody>
          <a:bodyPr anchor="t" rtlCol="false" tIns="0" lIns="0" bIns="0" rIns="0">
            <a:spAutoFit/>
          </a:bodyPr>
          <a:lstStyle/>
          <a:p>
            <a:pPr algn="ctr">
              <a:lnSpc>
                <a:spcPts val="7279"/>
              </a:lnSpc>
            </a:pPr>
            <a:r>
              <a:rPr lang="en-US" sz="5199" u="sng">
                <a:solidFill>
                  <a:srgbClr val="FFFFFF"/>
                </a:solidFill>
                <a:latin typeface="Canva Sans Bold"/>
                <a:hlinkClick r:id="rId11" tooltip="https://github.com/lvenkat216/keylogger.git"/>
              </a:rPr>
              <a:t>https://github.com/lvenkat216/keylogger.git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2991958" y="607695"/>
            <a:ext cx="9640627" cy="899160"/>
          </a:xfrm>
          <a:prstGeom prst="rect">
            <a:avLst/>
          </a:prstGeom>
        </p:spPr>
        <p:txBody>
          <a:bodyPr anchor="t" rtlCol="false" tIns="0" lIns="0" bIns="0" rIns="0">
            <a:spAutoFit/>
          </a:bodyPr>
          <a:lstStyle/>
          <a:p>
            <a:pPr algn="l">
              <a:lnSpc>
                <a:spcPts val="6929"/>
              </a:lnSpc>
            </a:pPr>
            <a:r>
              <a:rPr lang="en-US" sz="6299">
                <a:solidFill>
                  <a:srgbClr val="000000"/>
                </a:solidFill>
                <a:latin typeface="Canva Sans Bold"/>
              </a:rPr>
              <a:t>PROJECT TITLE:</a:t>
            </a:r>
          </a:p>
        </p:txBody>
      </p:sp>
      <p:sp>
        <p:nvSpPr>
          <p:cNvPr name="Freeform 4" id="4"/>
          <p:cNvSpPr/>
          <p:nvPr/>
        </p:nvSpPr>
        <p:spPr>
          <a:xfrm flipH="false" flipV="false" rot="1353809">
            <a:off x="15773860" y="531093"/>
            <a:ext cx="1665386" cy="1729602"/>
          </a:xfrm>
          <a:custGeom>
            <a:avLst/>
            <a:gdLst/>
            <a:ahLst/>
            <a:cxnLst/>
            <a:rect r="r" b="b" t="t" l="l"/>
            <a:pathLst>
              <a:path h="1729602" w="1665386">
                <a:moveTo>
                  <a:pt x="0" y="0"/>
                </a:moveTo>
                <a:lnTo>
                  <a:pt x="1665386" y="0"/>
                </a:lnTo>
                <a:lnTo>
                  <a:pt x="1665386" y="1729602"/>
                </a:lnTo>
                <a:lnTo>
                  <a:pt x="0" y="17296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787847">
            <a:off x="15185561" y="7207175"/>
            <a:ext cx="1902177" cy="1859369"/>
          </a:xfrm>
          <a:custGeom>
            <a:avLst/>
            <a:gdLst/>
            <a:ahLst/>
            <a:cxnLst/>
            <a:rect r="r" b="b" t="t" l="l"/>
            <a:pathLst>
              <a:path h="1859369" w="1902177">
                <a:moveTo>
                  <a:pt x="0" y="0"/>
                </a:moveTo>
                <a:lnTo>
                  <a:pt x="1902176" y="0"/>
                </a:lnTo>
                <a:lnTo>
                  <a:pt x="1902176" y="1859369"/>
                </a:lnTo>
                <a:lnTo>
                  <a:pt x="0" y="18593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763488">
            <a:off x="378012" y="438004"/>
            <a:ext cx="1627739" cy="1550791"/>
          </a:xfrm>
          <a:custGeom>
            <a:avLst/>
            <a:gdLst/>
            <a:ahLst/>
            <a:cxnLst/>
            <a:rect r="r" b="b" t="t" l="l"/>
            <a:pathLst>
              <a:path h="1550791" w="1627739">
                <a:moveTo>
                  <a:pt x="0" y="0"/>
                </a:moveTo>
                <a:lnTo>
                  <a:pt x="1627739" y="0"/>
                </a:lnTo>
                <a:lnTo>
                  <a:pt x="1627739" y="1550791"/>
                </a:lnTo>
                <a:lnTo>
                  <a:pt x="0" y="15507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6384026" y="8697542"/>
            <a:ext cx="6632619" cy="1121516"/>
          </a:xfrm>
          <a:custGeom>
            <a:avLst/>
            <a:gdLst/>
            <a:ahLst/>
            <a:cxnLst/>
            <a:rect r="r" b="b" t="t" l="l"/>
            <a:pathLst>
              <a:path h="1121516" w="6632619">
                <a:moveTo>
                  <a:pt x="0" y="0"/>
                </a:moveTo>
                <a:lnTo>
                  <a:pt x="6632619" y="0"/>
                </a:lnTo>
                <a:lnTo>
                  <a:pt x="6632619" y="1121516"/>
                </a:lnTo>
                <a:lnTo>
                  <a:pt x="0" y="11215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475337" y="2711450"/>
            <a:ext cx="14449996" cy="243205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KEYLOGGER AND</a:t>
            </a:r>
          </a:p>
          <a:p>
            <a:pPr algn="ctr">
              <a:lnSpc>
                <a:spcPts val="9799"/>
              </a:lnSpc>
            </a:pPr>
            <a:r>
              <a:rPr lang="en-US" sz="6999">
                <a:solidFill>
                  <a:srgbClr val="000000"/>
                </a:solidFill>
                <a:latin typeface="Canva Sans Bold"/>
              </a:rPr>
              <a:t>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2002563" y="1445128"/>
            <a:ext cx="9640627" cy="857250"/>
          </a:xfrm>
          <a:prstGeom prst="rect">
            <a:avLst/>
          </a:prstGeom>
        </p:spPr>
        <p:txBody>
          <a:bodyPr anchor="t" rtlCol="false" tIns="0" lIns="0" bIns="0" rIns="0">
            <a:spAutoFit/>
          </a:bodyPr>
          <a:lstStyle/>
          <a:p>
            <a:pPr algn="l">
              <a:lnSpc>
                <a:spcPts val="6600"/>
              </a:lnSpc>
            </a:pPr>
            <a:r>
              <a:rPr lang="en-US" sz="6000">
                <a:solidFill>
                  <a:srgbClr val="000000"/>
                </a:solidFill>
                <a:latin typeface="Canva Sans Bold"/>
              </a:rPr>
              <a:t>AGENDA :</a:t>
            </a:r>
          </a:p>
        </p:txBody>
      </p:sp>
      <p:sp>
        <p:nvSpPr>
          <p:cNvPr name="Freeform 4" id="4"/>
          <p:cNvSpPr/>
          <p:nvPr/>
        </p:nvSpPr>
        <p:spPr>
          <a:xfrm flipH="true" flipV="false" rot="0">
            <a:off x="-2473723" y="-555019"/>
            <a:ext cx="4947445" cy="1942997"/>
          </a:xfrm>
          <a:custGeom>
            <a:avLst/>
            <a:gdLst/>
            <a:ahLst/>
            <a:cxnLst/>
            <a:rect r="r" b="b" t="t" l="l"/>
            <a:pathLst>
              <a:path h="1942997" w="4947445">
                <a:moveTo>
                  <a:pt x="4947446" y="0"/>
                </a:moveTo>
                <a:lnTo>
                  <a:pt x="0" y="0"/>
                </a:lnTo>
                <a:lnTo>
                  <a:pt x="0" y="1942997"/>
                </a:lnTo>
                <a:lnTo>
                  <a:pt x="4947446" y="1942997"/>
                </a:lnTo>
                <a:lnTo>
                  <a:pt x="494744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717653" y="8108592"/>
            <a:ext cx="3083294" cy="3083294"/>
          </a:xfrm>
          <a:custGeom>
            <a:avLst/>
            <a:gdLst/>
            <a:ahLst/>
            <a:cxnLst/>
            <a:rect r="r" b="b" t="t" l="l"/>
            <a:pathLst>
              <a:path h="3083294" w="3083294">
                <a:moveTo>
                  <a:pt x="0" y="0"/>
                </a:moveTo>
                <a:lnTo>
                  <a:pt x="3083294" y="0"/>
                </a:lnTo>
                <a:lnTo>
                  <a:pt x="3083294" y="3083294"/>
                </a:lnTo>
                <a:lnTo>
                  <a:pt x="0" y="30832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445872" y="9165484"/>
            <a:ext cx="6632619" cy="1121516"/>
          </a:xfrm>
          <a:custGeom>
            <a:avLst/>
            <a:gdLst/>
            <a:ahLst/>
            <a:cxnLst/>
            <a:rect r="r" b="b" t="t" l="l"/>
            <a:pathLst>
              <a:path h="1121516" w="6632619">
                <a:moveTo>
                  <a:pt x="0" y="0"/>
                </a:moveTo>
                <a:lnTo>
                  <a:pt x="6632619" y="0"/>
                </a:lnTo>
                <a:lnTo>
                  <a:pt x="6632619" y="1121516"/>
                </a:lnTo>
                <a:lnTo>
                  <a:pt x="0" y="11215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669069" y="2546128"/>
            <a:ext cx="9278898" cy="5128069"/>
          </a:xfrm>
          <a:prstGeom prst="rect">
            <a:avLst/>
          </a:prstGeom>
        </p:spPr>
        <p:txBody>
          <a:bodyPr anchor="t" rtlCol="false" tIns="0" lIns="0" bIns="0" rIns="0">
            <a:spAutoFit/>
          </a:bodyPr>
          <a:lstStyle/>
          <a:p>
            <a:pPr algn="l" marL="697903" indent="-348952" lvl="1">
              <a:lnSpc>
                <a:spcPts val="4525"/>
              </a:lnSpc>
              <a:buFont typeface="Arial"/>
              <a:buChar char="•"/>
            </a:pPr>
            <a:r>
              <a:rPr lang="en-US" sz="3232">
                <a:solidFill>
                  <a:srgbClr val="000000"/>
                </a:solidFill>
                <a:latin typeface="Canva Sans Bold"/>
              </a:rPr>
              <a:t>what is a keylogger and how do they work ?</a:t>
            </a:r>
          </a:p>
          <a:p>
            <a:pPr algn="l" marL="697903" indent="-348952" lvl="1">
              <a:lnSpc>
                <a:spcPts val="4525"/>
              </a:lnSpc>
              <a:buFont typeface="Arial"/>
              <a:buChar char="•"/>
            </a:pPr>
            <a:r>
              <a:rPr lang="en-US" sz="3232">
                <a:solidFill>
                  <a:srgbClr val="000000"/>
                </a:solidFill>
                <a:latin typeface="Canva Sans Bold"/>
              </a:rPr>
              <a:t>Detecting a Keylogger</a:t>
            </a:r>
          </a:p>
          <a:p>
            <a:pPr algn="l" marL="697903" indent="-348952" lvl="1">
              <a:lnSpc>
                <a:spcPts val="4525"/>
              </a:lnSpc>
              <a:buFont typeface="Arial"/>
              <a:buChar char="•"/>
            </a:pPr>
            <a:r>
              <a:rPr lang="en-US" sz="3232">
                <a:solidFill>
                  <a:srgbClr val="000000"/>
                </a:solidFill>
                <a:latin typeface="Canva Sans Bold"/>
              </a:rPr>
              <a:t>Types of Keyloggers</a:t>
            </a:r>
          </a:p>
          <a:p>
            <a:pPr algn="l" marL="697903" indent="-348952" lvl="1">
              <a:lnSpc>
                <a:spcPts val="4525"/>
              </a:lnSpc>
              <a:buFont typeface="Arial"/>
              <a:buChar char="•"/>
            </a:pPr>
            <a:r>
              <a:rPr lang="en-US" sz="3232">
                <a:solidFill>
                  <a:srgbClr val="000000"/>
                </a:solidFill>
                <a:latin typeface="Canva Sans Bold"/>
              </a:rPr>
              <a:t>Problem Statement</a:t>
            </a:r>
          </a:p>
          <a:p>
            <a:pPr algn="l" marL="697903" indent="-348952" lvl="1">
              <a:lnSpc>
                <a:spcPts val="4525"/>
              </a:lnSpc>
              <a:buFont typeface="Arial"/>
              <a:buChar char="•"/>
            </a:pPr>
            <a:r>
              <a:rPr lang="en-US" sz="3232">
                <a:solidFill>
                  <a:srgbClr val="000000"/>
                </a:solidFill>
                <a:latin typeface="Canva Sans Bold"/>
              </a:rPr>
              <a:t>Project Overview</a:t>
            </a:r>
          </a:p>
          <a:p>
            <a:pPr algn="l" marL="697903" indent="-348952" lvl="1">
              <a:lnSpc>
                <a:spcPts val="4525"/>
              </a:lnSpc>
              <a:buFont typeface="Arial"/>
              <a:buChar char="•"/>
            </a:pPr>
            <a:r>
              <a:rPr lang="en-US" sz="3232">
                <a:solidFill>
                  <a:srgbClr val="000000"/>
                </a:solidFill>
                <a:latin typeface="Canva Sans Bold"/>
              </a:rPr>
              <a:t>Who are the End Users?</a:t>
            </a:r>
          </a:p>
          <a:p>
            <a:pPr algn="l" marL="697903" indent="-348952" lvl="1">
              <a:lnSpc>
                <a:spcPts val="4525"/>
              </a:lnSpc>
              <a:buFont typeface="Arial"/>
              <a:buChar char="•"/>
            </a:pPr>
            <a:r>
              <a:rPr lang="en-US" sz="3232">
                <a:solidFill>
                  <a:srgbClr val="000000"/>
                </a:solidFill>
                <a:latin typeface="Canva Sans Bold"/>
              </a:rPr>
              <a:t>Solution and it’s value</a:t>
            </a:r>
          </a:p>
          <a:p>
            <a:pPr algn="l" marL="697903" indent="-348952" lvl="1">
              <a:lnSpc>
                <a:spcPts val="4525"/>
              </a:lnSpc>
              <a:buFont typeface="Arial"/>
              <a:buChar char="•"/>
            </a:pPr>
            <a:r>
              <a:rPr lang="en-US" sz="3232">
                <a:solidFill>
                  <a:srgbClr val="000000"/>
                </a:solidFill>
                <a:latin typeface="Canva Sans Bold"/>
              </a:rPr>
              <a:t>Modelling</a:t>
            </a:r>
          </a:p>
          <a:p>
            <a:pPr algn="l" marL="697903" indent="-348952" lvl="1">
              <a:lnSpc>
                <a:spcPts val="4525"/>
              </a:lnSpc>
              <a:buFont typeface="Arial"/>
              <a:buChar char="•"/>
            </a:pPr>
            <a:r>
              <a:rPr lang="en-US" sz="3232">
                <a:solidFill>
                  <a:srgbClr val="000000"/>
                </a:solidFill>
                <a:latin typeface="Canva Sans Bold"/>
              </a:rPr>
              <a:t>Result</a:t>
            </a:r>
          </a:p>
        </p:txBody>
      </p:sp>
      <p:sp>
        <p:nvSpPr>
          <p:cNvPr name="Freeform 8" id="8"/>
          <p:cNvSpPr/>
          <p:nvPr/>
        </p:nvSpPr>
        <p:spPr>
          <a:xfrm flipH="false" flipV="false" rot="0">
            <a:off x="15717653" y="-153670"/>
            <a:ext cx="3083294" cy="3083294"/>
          </a:xfrm>
          <a:custGeom>
            <a:avLst/>
            <a:gdLst/>
            <a:ahLst/>
            <a:cxnLst/>
            <a:rect r="r" b="b" t="t" l="l"/>
            <a:pathLst>
              <a:path h="3083294" w="3083294">
                <a:moveTo>
                  <a:pt x="0" y="0"/>
                </a:moveTo>
                <a:lnTo>
                  <a:pt x="3083294" y="0"/>
                </a:lnTo>
                <a:lnTo>
                  <a:pt x="3083294" y="3083295"/>
                </a:lnTo>
                <a:lnTo>
                  <a:pt x="0" y="3083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3139202" y="159703"/>
            <a:ext cx="1200959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What Is a Keylogger ?</a:t>
            </a:r>
          </a:p>
        </p:txBody>
      </p:sp>
      <p:sp>
        <p:nvSpPr>
          <p:cNvPr name="TextBox 4" id="4"/>
          <p:cNvSpPr txBox="true"/>
          <p:nvPr/>
        </p:nvSpPr>
        <p:spPr>
          <a:xfrm rot="0">
            <a:off x="1597004" y="2711362"/>
            <a:ext cx="15132092" cy="5230248"/>
          </a:xfrm>
          <a:prstGeom prst="rect">
            <a:avLst/>
          </a:prstGeom>
        </p:spPr>
        <p:txBody>
          <a:bodyPr anchor="t" rtlCol="false" tIns="0" lIns="0" bIns="0" rIns="0">
            <a:spAutoFit/>
          </a:bodyPr>
          <a:lstStyle/>
          <a:p>
            <a:pPr algn="ctr">
              <a:lnSpc>
                <a:spcPts val="5193"/>
              </a:lnSpc>
            </a:pPr>
            <a:r>
              <a:rPr lang="en-US" sz="3709">
                <a:solidFill>
                  <a:srgbClr val="000000"/>
                </a:solidFill>
                <a:latin typeface="Canva San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a:t>
            </a:r>
          </a:p>
        </p:txBody>
      </p:sp>
      <p:sp>
        <p:nvSpPr>
          <p:cNvPr name="Freeform 5" id="5"/>
          <p:cNvSpPr/>
          <p:nvPr/>
        </p:nvSpPr>
        <p:spPr>
          <a:xfrm flipH="false" flipV="false" rot="0">
            <a:off x="14445745" y="8961179"/>
            <a:ext cx="6632619" cy="1121516"/>
          </a:xfrm>
          <a:custGeom>
            <a:avLst/>
            <a:gdLst/>
            <a:ahLst/>
            <a:cxnLst/>
            <a:rect r="r" b="b" t="t" l="l"/>
            <a:pathLst>
              <a:path h="1121516" w="6632619">
                <a:moveTo>
                  <a:pt x="0" y="0"/>
                </a:moveTo>
                <a:lnTo>
                  <a:pt x="6632619" y="0"/>
                </a:lnTo>
                <a:lnTo>
                  <a:pt x="6632619" y="1121516"/>
                </a:lnTo>
                <a:lnTo>
                  <a:pt x="0" y="11215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383862" y="467942"/>
            <a:ext cx="6632619" cy="1121516"/>
          </a:xfrm>
          <a:custGeom>
            <a:avLst/>
            <a:gdLst/>
            <a:ahLst/>
            <a:cxnLst/>
            <a:rect r="r" b="b" t="t" l="l"/>
            <a:pathLst>
              <a:path h="1121516" w="6632619">
                <a:moveTo>
                  <a:pt x="0" y="0"/>
                </a:moveTo>
                <a:lnTo>
                  <a:pt x="6632619" y="0"/>
                </a:lnTo>
                <a:lnTo>
                  <a:pt x="6632619" y="1121516"/>
                </a:lnTo>
                <a:lnTo>
                  <a:pt x="0" y="11215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4445745" y="8961179"/>
            <a:ext cx="6632619" cy="1121516"/>
          </a:xfrm>
          <a:custGeom>
            <a:avLst/>
            <a:gdLst/>
            <a:ahLst/>
            <a:cxnLst/>
            <a:rect r="r" b="b" t="t" l="l"/>
            <a:pathLst>
              <a:path h="1121516" w="6632619">
                <a:moveTo>
                  <a:pt x="0" y="0"/>
                </a:moveTo>
                <a:lnTo>
                  <a:pt x="6632619" y="0"/>
                </a:lnTo>
                <a:lnTo>
                  <a:pt x="6632619" y="1121516"/>
                </a:lnTo>
                <a:lnTo>
                  <a:pt x="0" y="11215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8254" y="211960"/>
            <a:ext cx="16691492" cy="10287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Keylogger Detection and types of Keyloggers</a:t>
            </a:r>
          </a:p>
        </p:txBody>
      </p:sp>
      <p:sp>
        <p:nvSpPr>
          <p:cNvPr name="TextBox 5" id="5"/>
          <p:cNvSpPr txBox="true"/>
          <p:nvPr/>
        </p:nvSpPr>
        <p:spPr>
          <a:xfrm rot="0">
            <a:off x="775394" y="1688978"/>
            <a:ext cx="14479906"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keyloggers can be detected, but the method depends on the type of </a:t>
            </a:r>
            <a:r>
              <a:rPr lang="en-US" sz="3000">
                <a:solidFill>
                  <a:srgbClr val="000000"/>
                </a:solidFill>
                <a:latin typeface="Canva Sans Bold"/>
              </a:rPr>
              <a:t>keylogger</a:t>
            </a:r>
            <a:r>
              <a:rPr lang="en-US" sz="3000">
                <a:solidFill>
                  <a:srgbClr val="000000"/>
                </a:solidFill>
                <a:latin typeface="Canva Sans"/>
              </a:rPr>
              <a:t>:</a:t>
            </a:r>
          </a:p>
        </p:txBody>
      </p:sp>
      <p:sp>
        <p:nvSpPr>
          <p:cNvPr name="TextBox 6" id="6"/>
          <p:cNvSpPr txBox="true"/>
          <p:nvPr/>
        </p:nvSpPr>
        <p:spPr>
          <a:xfrm rot="0">
            <a:off x="798254" y="2402712"/>
            <a:ext cx="17489746"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Canva Sans Bold"/>
              </a:rPr>
              <a:t>HARDWARE KEYLOGGERS: </a:t>
            </a:r>
          </a:p>
          <a:p>
            <a:pPr algn="l">
              <a:lnSpc>
                <a:spcPts val="4200"/>
              </a:lnSpc>
            </a:pPr>
            <a:r>
              <a:rPr lang="en-US" sz="3000">
                <a:solidFill>
                  <a:srgbClr val="FFFFFF"/>
                </a:solidFill>
                <a:latin typeface="Canva Sans Bold"/>
              </a:rPr>
              <a:t>       </a:t>
            </a:r>
            <a:r>
              <a:rPr lang="en-US" sz="3000">
                <a:solidFill>
                  <a:srgbClr val="FFFFFF"/>
                </a:solidFill>
                <a:latin typeface="Canva Sans"/>
              </a:rPr>
              <a:t>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lnSpc>
                <a:spcPts val="4200"/>
              </a:lnSpc>
            </a:pPr>
          </a:p>
        </p:txBody>
      </p:sp>
      <p:sp>
        <p:nvSpPr>
          <p:cNvPr name="TextBox 7" id="7"/>
          <p:cNvSpPr txBox="true"/>
          <p:nvPr/>
        </p:nvSpPr>
        <p:spPr>
          <a:xfrm rot="0">
            <a:off x="798254" y="5526912"/>
            <a:ext cx="16963800" cy="26479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FFFFFF"/>
                </a:solidFill>
                <a:latin typeface="Canva Sans Bold"/>
              </a:rPr>
              <a:t>SOFTWARE KEYLOGGERS:</a:t>
            </a:r>
          </a:p>
          <a:p>
            <a:pPr algn="just">
              <a:lnSpc>
                <a:spcPts val="4200"/>
              </a:lnSpc>
            </a:pPr>
            <a:r>
              <a:rPr lang="en-US" sz="3000">
                <a:solidFill>
                  <a:srgbClr val="FFFFFF"/>
                </a:solidFill>
                <a:latin typeface="Canva Sans"/>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remote administration Trojan (RAT).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true" flipV="false" rot="0">
            <a:off x="-1445023" y="-345093"/>
            <a:ext cx="4947445" cy="1942997"/>
          </a:xfrm>
          <a:custGeom>
            <a:avLst/>
            <a:gdLst/>
            <a:ahLst/>
            <a:cxnLst/>
            <a:rect r="r" b="b" t="t" l="l"/>
            <a:pathLst>
              <a:path h="1942997" w="4947445">
                <a:moveTo>
                  <a:pt x="4947446" y="0"/>
                </a:moveTo>
                <a:lnTo>
                  <a:pt x="0" y="0"/>
                </a:lnTo>
                <a:lnTo>
                  <a:pt x="0" y="1942997"/>
                </a:lnTo>
                <a:lnTo>
                  <a:pt x="4947446" y="1942997"/>
                </a:lnTo>
                <a:lnTo>
                  <a:pt x="494744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42302" y="1314681"/>
            <a:ext cx="12840025" cy="814096"/>
          </a:xfrm>
          <a:prstGeom prst="rect">
            <a:avLst/>
          </a:prstGeom>
        </p:spPr>
        <p:txBody>
          <a:bodyPr anchor="t" rtlCol="false" tIns="0" lIns="0" bIns="0" rIns="0">
            <a:spAutoFit/>
          </a:bodyPr>
          <a:lstStyle/>
          <a:p>
            <a:pPr algn="ctr">
              <a:lnSpc>
                <a:spcPts val="5740"/>
              </a:lnSpc>
            </a:pPr>
            <a:r>
              <a:rPr lang="en-US" sz="7000">
                <a:solidFill>
                  <a:srgbClr val="1C2120"/>
                </a:solidFill>
                <a:latin typeface="Canva Sans Bold"/>
              </a:rPr>
              <a:t>PROBLEM STATEMENT</a:t>
            </a:r>
          </a:p>
        </p:txBody>
      </p:sp>
      <p:sp>
        <p:nvSpPr>
          <p:cNvPr name="Freeform 5" id="5"/>
          <p:cNvSpPr/>
          <p:nvPr/>
        </p:nvSpPr>
        <p:spPr>
          <a:xfrm flipH="false" flipV="false" rot="0">
            <a:off x="15204706" y="310404"/>
            <a:ext cx="3083294" cy="3083294"/>
          </a:xfrm>
          <a:custGeom>
            <a:avLst/>
            <a:gdLst/>
            <a:ahLst/>
            <a:cxnLst/>
            <a:rect r="r" b="b" t="t" l="l"/>
            <a:pathLst>
              <a:path h="3083294" w="3083294">
                <a:moveTo>
                  <a:pt x="0" y="0"/>
                </a:moveTo>
                <a:lnTo>
                  <a:pt x="3083294" y="0"/>
                </a:lnTo>
                <a:lnTo>
                  <a:pt x="3083294" y="3083295"/>
                </a:lnTo>
                <a:lnTo>
                  <a:pt x="0" y="3083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70726" y="7666214"/>
            <a:ext cx="2353261" cy="2182115"/>
          </a:xfrm>
          <a:custGeom>
            <a:avLst/>
            <a:gdLst/>
            <a:ahLst/>
            <a:cxnLst/>
            <a:rect r="r" b="b" t="t" l="l"/>
            <a:pathLst>
              <a:path h="2182115" w="2353261">
                <a:moveTo>
                  <a:pt x="0" y="0"/>
                </a:moveTo>
                <a:lnTo>
                  <a:pt x="2353261" y="0"/>
                </a:lnTo>
                <a:lnTo>
                  <a:pt x="2353261" y="2182115"/>
                </a:lnTo>
                <a:lnTo>
                  <a:pt x="0" y="21821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642302" y="3327024"/>
            <a:ext cx="13003396" cy="3692525"/>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true" flipV="false" rot="0">
            <a:off x="-1445023" y="-345093"/>
            <a:ext cx="4947445" cy="1942997"/>
          </a:xfrm>
          <a:custGeom>
            <a:avLst/>
            <a:gdLst/>
            <a:ahLst/>
            <a:cxnLst/>
            <a:rect r="r" b="b" t="t" l="l"/>
            <a:pathLst>
              <a:path h="1942997" w="4947445">
                <a:moveTo>
                  <a:pt x="4947446" y="0"/>
                </a:moveTo>
                <a:lnTo>
                  <a:pt x="0" y="0"/>
                </a:lnTo>
                <a:lnTo>
                  <a:pt x="0" y="1942997"/>
                </a:lnTo>
                <a:lnTo>
                  <a:pt x="4947446" y="1942997"/>
                </a:lnTo>
                <a:lnTo>
                  <a:pt x="494744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42302" y="1314681"/>
            <a:ext cx="12840025" cy="814096"/>
          </a:xfrm>
          <a:prstGeom prst="rect">
            <a:avLst/>
          </a:prstGeom>
        </p:spPr>
        <p:txBody>
          <a:bodyPr anchor="t" rtlCol="false" tIns="0" lIns="0" bIns="0" rIns="0">
            <a:spAutoFit/>
          </a:bodyPr>
          <a:lstStyle/>
          <a:p>
            <a:pPr algn="ctr">
              <a:lnSpc>
                <a:spcPts val="5740"/>
              </a:lnSpc>
            </a:pPr>
            <a:r>
              <a:rPr lang="en-US" sz="7000">
                <a:solidFill>
                  <a:srgbClr val="1C2120"/>
                </a:solidFill>
                <a:latin typeface="Canva Sans Bold"/>
              </a:rPr>
              <a:t>PROJECT OVERVIEW</a:t>
            </a:r>
          </a:p>
        </p:txBody>
      </p:sp>
      <p:sp>
        <p:nvSpPr>
          <p:cNvPr name="Freeform 5" id="5"/>
          <p:cNvSpPr/>
          <p:nvPr/>
        </p:nvSpPr>
        <p:spPr>
          <a:xfrm flipH="false" flipV="false" rot="0">
            <a:off x="16153882" y="-1280107"/>
            <a:ext cx="3083294" cy="3083294"/>
          </a:xfrm>
          <a:custGeom>
            <a:avLst/>
            <a:gdLst/>
            <a:ahLst/>
            <a:cxnLst/>
            <a:rect r="r" b="b" t="t" l="l"/>
            <a:pathLst>
              <a:path h="3083294" w="3083294">
                <a:moveTo>
                  <a:pt x="0" y="0"/>
                </a:moveTo>
                <a:lnTo>
                  <a:pt x="3083294" y="0"/>
                </a:lnTo>
                <a:lnTo>
                  <a:pt x="3083294" y="3083294"/>
                </a:lnTo>
                <a:lnTo>
                  <a:pt x="0" y="30832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05904" y="8974538"/>
            <a:ext cx="2353261" cy="2182115"/>
          </a:xfrm>
          <a:custGeom>
            <a:avLst/>
            <a:gdLst/>
            <a:ahLst/>
            <a:cxnLst/>
            <a:rect r="r" b="b" t="t" l="l"/>
            <a:pathLst>
              <a:path h="2182115" w="2353261">
                <a:moveTo>
                  <a:pt x="0" y="0"/>
                </a:moveTo>
                <a:lnTo>
                  <a:pt x="2353261" y="0"/>
                </a:lnTo>
                <a:lnTo>
                  <a:pt x="2353261" y="2182115"/>
                </a:lnTo>
                <a:lnTo>
                  <a:pt x="0" y="21821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70726" y="2505075"/>
            <a:ext cx="17324803" cy="2501972"/>
          </a:xfrm>
          <a:prstGeom prst="rect">
            <a:avLst/>
          </a:prstGeom>
        </p:spPr>
        <p:txBody>
          <a:bodyPr anchor="t" rtlCol="false" tIns="0" lIns="0" bIns="0" rIns="0">
            <a:spAutoFit/>
          </a:bodyPr>
          <a:lstStyle/>
          <a:p>
            <a:pPr algn="ctr">
              <a:lnSpc>
                <a:spcPts val="3978"/>
              </a:lnSpc>
            </a:pPr>
            <a:r>
              <a:rPr lang="en-US" sz="2841">
                <a:solidFill>
                  <a:srgbClr val="FFFFFF"/>
                </a:solidFill>
                <a:latin typeface="Canva Sans"/>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p:txBody>
      </p:sp>
      <p:sp>
        <p:nvSpPr>
          <p:cNvPr name="TextBox 8" id="8"/>
          <p:cNvSpPr txBox="true"/>
          <p:nvPr/>
        </p:nvSpPr>
        <p:spPr>
          <a:xfrm rot="0">
            <a:off x="603777" y="5808727"/>
            <a:ext cx="12359015" cy="2297456"/>
          </a:xfrm>
          <a:prstGeom prst="rect">
            <a:avLst/>
          </a:prstGeom>
        </p:spPr>
        <p:txBody>
          <a:bodyPr anchor="t" rtlCol="false" tIns="0" lIns="0" bIns="0" rIns="0">
            <a:spAutoFit/>
          </a:bodyPr>
          <a:lstStyle/>
          <a:p>
            <a:pPr algn="l">
              <a:lnSpc>
                <a:spcPts val="4553"/>
              </a:lnSpc>
            </a:pPr>
            <a:r>
              <a:rPr lang="en-US" sz="3252">
                <a:solidFill>
                  <a:srgbClr val="FFFFFF"/>
                </a:solidFill>
                <a:latin typeface="Canva Sans Bold"/>
              </a:rPr>
              <a:t>For this Project we need to make sure to install two packages:</a:t>
            </a:r>
          </a:p>
          <a:p>
            <a:pPr algn="l">
              <a:lnSpc>
                <a:spcPts val="4553"/>
              </a:lnSpc>
            </a:pPr>
          </a:p>
          <a:p>
            <a:pPr algn="just" marL="702283" indent="-351141" lvl="1">
              <a:lnSpc>
                <a:spcPts val="4553"/>
              </a:lnSpc>
              <a:buFont typeface="Arial"/>
              <a:buChar char="•"/>
            </a:pPr>
            <a:r>
              <a:rPr lang="en-US" sz="3252">
                <a:solidFill>
                  <a:srgbClr val="FFFFFF"/>
                </a:solidFill>
                <a:latin typeface="Canva Sans Bold"/>
              </a:rPr>
              <a:t>First one is pip pynput install.(pip install pynput)</a:t>
            </a:r>
          </a:p>
          <a:p>
            <a:pPr algn="just" marL="702283" indent="-351141" lvl="1">
              <a:lnSpc>
                <a:spcPts val="4553"/>
              </a:lnSpc>
              <a:buFont typeface="Arial"/>
              <a:buChar char="•"/>
            </a:pPr>
            <a:r>
              <a:rPr lang="en-US" sz="3252">
                <a:solidFill>
                  <a:srgbClr val="FFFFFF"/>
                </a:solidFill>
                <a:latin typeface="Canva Sans Bold"/>
              </a:rPr>
              <a:t>Next one is johns library.(pip install johns lib)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true" flipV="false" rot="0">
            <a:off x="-2102996" y="-499013"/>
            <a:ext cx="4947445" cy="1942997"/>
          </a:xfrm>
          <a:custGeom>
            <a:avLst/>
            <a:gdLst/>
            <a:ahLst/>
            <a:cxnLst/>
            <a:rect r="r" b="b" t="t" l="l"/>
            <a:pathLst>
              <a:path h="1942997" w="4947445">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42302" y="1314681"/>
            <a:ext cx="12840025" cy="814096"/>
          </a:xfrm>
          <a:prstGeom prst="rect">
            <a:avLst/>
          </a:prstGeom>
        </p:spPr>
        <p:txBody>
          <a:bodyPr anchor="t" rtlCol="false" tIns="0" lIns="0" bIns="0" rIns="0">
            <a:spAutoFit/>
          </a:bodyPr>
          <a:lstStyle/>
          <a:p>
            <a:pPr algn="ctr">
              <a:lnSpc>
                <a:spcPts val="5740"/>
              </a:lnSpc>
            </a:pPr>
            <a:r>
              <a:rPr lang="en-US" sz="7000">
                <a:solidFill>
                  <a:srgbClr val="1C2120"/>
                </a:solidFill>
                <a:latin typeface="Canva Sans Bold"/>
              </a:rPr>
              <a:t>WHO ARE THE END USERS ?</a:t>
            </a:r>
          </a:p>
        </p:txBody>
      </p:sp>
      <p:sp>
        <p:nvSpPr>
          <p:cNvPr name="Freeform 5" id="5"/>
          <p:cNvSpPr/>
          <p:nvPr/>
        </p:nvSpPr>
        <p:spPr>
          <a:xfrm flipH="false" flipV="false" rot="0">
            <a:off x="16153882" y="-1280107"/>
            <a:ext cx="3083294" cy="3083294"/>
          </a:xfrm>
          <a:custGeom>
            <a:avLst/>
            <a:gdLst/>
            <a:ahLst/>
            <a:cxnLst/>
            <a:rect r="r" b="b" t="t" l="l"/>
            <a:pathLst>
              <a:path h="3083294" w="3083294">
                <a:moveTo>
                  <a:pt x="0" y="0"/>
                </a:moveTo>
                <a:lnTo>
                  <a:pt x="3083294" y="0"/>
                </a:lnTo>
                <a:lnTo>
                  <a:pt x="3083294" y="3083294"/>
                </a:lnTo>
                <a:lnTo>
                  <a:pt x="0" y="30832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05904" y="8974538"/>
            <a:ext cx="2353261" cy="2182115"/>
          </a:xfrm>
          <a:custGeom>
            <a:avLst/>
            <a:gdLst/>
            <a:ahLst/>
            <a:cxnLst/>
            <a:rect r="r" b="b" t="t" l="l"/>
            <a:pathLst>
              <a:path h="2182115" w="2353261">
                <a:moveTo>
                  <a:pt x="0" y="0"/>
                </a:moveTo>
                <a:lnTo>
                  <a:pt x="2353261" y="0"/>
                </a:lnTo>
                <a:lnTo>
                  <a:pt x="2353261" y="2182115"/>
                </a:lnTo>
                <a:lnTo>
                  <a:pt x="0" y="21821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78423" y="2343150"/>
            <a:ext cx="17131154" cy="6915150"/>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rPr>
              <a:t>End users of keyloggers can vary widely, depending on the intent and legality of their usage. Here are some categories:</a:t>
            </a:r>
          </a:p>
          <a:p>
            <a:pPr algn="just">
              <a:lnSpc>
                <a:spcPts val="4200"/>
              </a:lnSpc>
            </a:pPr>
          </a:p>
          <a:p>
            <a:pPr algn="just" marL="647700" indent="-323850" lvl="1">
              <a:lnSpc>
                <a:spcPts val="4200"/>
              </a:lnSpc>
              <a:buFont typeface="Arial"/>
              <a:buChar char="•"/>
            </a:pPr>
            <a:r>
              <a:rPr lang="en-US" sz="3000">
                <a:solidFill>
                  <a:srgbClr val="FFFFFF"/>
                </a:solidFill>
                <a:latin typeface="Canva Sans"/>
              </a:rPr>
              <a:t> </a:t>
            </a:r>
            <a:r>
              <a:rPr lang="en-US" sz="3000">
                <a:solidFill>
                  <a:srgbClr val="FFFFFF"/>
                </a:solidFill>
                <a:latin typeface="Canva Sans Bold"/>
              </a:rPr>
              <a:t>Parents </a:t>
            </a:r>
            <a:r>
              <a:rPr lang="en-US" sz="3000">
                <a:solidFill>
                  <a:srgbClr val="FFFFFF"/>
                </a:solidFill>
                <a:latin typeface="Canva Sans"/>
              </a:rPr>
              <a:t>may use keyloggers to monitor their children's online activities to protect them from online predators, cyberbullying, or inappropriate content.</a:t>
            </a:r>
          </a:p>
          <a:p>
            <a:pPr algn="just">
              <a:lnSpc>
                <a:spcPts val="4200"/>
              </a:lnSpc>
            </a:pPr>
          </a:p>
          <a:p>
            <a:pPr algn="just" marL="647700" indent="-323850" lvl="1">
              <a:lnSpc>
                <a:spcPts val="4200"/>
              </a:lnSpc>
              <a:buFont typeface="Arial"/>
              <a:buChar char="•"/>
            </a:pPr>
            <a:r>
              <a:rPr lang="en-US" sz="3000">
                <a:solidFill>
                  <a:srgbClr val="FFFFFF"/>
                </a:solidFill>
                <a:latin typeface="Canva Sans Bold"/>
              </a:rPr>
              <a:t>Researchers </a:t>
            </a:r>
            <a:r>
              <a:rPr lang="en-US" sz="3000">
                <a:solidFill>
                  <a:srgbClr val="FFFFFF"/>
                </a:solidFill>
                <a:latin typeface="Canva Sans"/>
              </a:rPr>
              <a:t>might use keyloggers in controlled environments to study their behaviors and develop countermeasures against malicious keyloggers.</a:t>
            </a:r>
          </a:p>
          <a:p>
            <a:pPr algn="just">
              <a:lnSpc>
                <a:spcPts val="4200"/>
              </a:lnSpc>
            </a:pPr>
          </a:p>
          <a:p>
            <a:pPr algn="just" marL="647700" indent="-323850" lvl="1">
              <a:lnSpc>
                <a:spcPts val="4200"/>
              </a:lnSpc>
              <a:buFont typeface="Arial"/>
              <a:buChar char="•"/>
            </a:pPr>
            <a:r>
              <a:rPr lang="en-US" sz="3000">
                <a:solidFill>
                  <a:srgbClr val="FFFFFF"/>
                </a:solidFill>
                <a:latin typeface="Canva Sans"/>
              </a:rPr>
              <a:t> Some </a:t>
            </a:r>
            <a:r>
              <a:rPr lang="en-US" sz="3000">
                <a:solidFill>
                  <a:srgbClr val="FFFFFF"/>
                </a:solidFill>
                <a:latin typeface="Canva Sans Bold"/>
              </a:rPr>
              <a:t>government agencies </a:t>
            </a:r>
            <a:r>
              <a:rPr lang="en-US" sz="3000">
                <a:solidFill>
                  <a:srgbClr val="FFFFFF"/>
                </a:solidFill>
                <a:latin typeface="Canva Sans"/>
              </a:rPr>
              <a:t>use keyloggers for surveillance and to gather evidence in investigations involving terrorism, cybercrime, or other serious offenses.</a:t>
            </a:r>
          </a:p>
          <a:p>
            <a:pPr algn="just">
              <a:lnSpc>
                <a:spcPts val="4200"/>
              </a:lnSpc>
            </a:pPr>
          </a:p>
          <a:p>
            <a:pPr algn="just">
              <a:lnSpc>
                <a:spcPts val="4200"/>
              </a:lnSpc>
            </a:pPr>
            <a:r>
              <a:rPr lang="en-US" sz="3000">
                <a:solidFill>
                  <a:srgbClr val="FFFFFF"/>
                </a:solidFill>
                <a:latin typeface="Canva Sans"/>
              </a:rPr>
              <a:t>       </a:t>
            </a:r>
            <a:r>
              <a:rPr lang="en-US" sz="3000">
                <a:solidFill>
                  <a:srgbClr val="FFFFFF"/>
                </a:solidFill>
                <a:latin typeface="Canva Sans"/>
              </a:rPr>
              <a:t>and more..............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5375123" y="-542951"/>
            <a:ext cx="4947445" cy="1942997"/>
          </a:xfrm>
          <a:custGeom>
            <a:avLst/>
            <a:gdLst/>
            <a:ahLst/>
            <a:cxnLst/>
            <a:rect r="r" b="b" t="t" l="l"/>
            <a:pathLst>
              <a:path h="1942997" w="4947445">
                <a:moveTo>
                  <a:pt x="0" y="0"/>
                </a:moveTo>
                <a:lnTo>
                  <a:pt x="4947445" y="0"/>
                </a:lnTo>
                <a:lnTo>
                  <a:pt x="4947445" y="1942997"/>
                </a:lnTo>
                <a:lnTo>
                  <a:pt x="0" y="1942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7217" y="8842983"/>
            <a:ext cx="3281277" cy="3239516"/>
          </a:xfrm>
          <a:custGeom>
            <a:avLst/>
            <a:gdLst/>
            <a:ahLst/>
            <a:cxnLst/>
            <a:rect r="r" b="b" t="t" l="l"/>
            <a:pathLst>
              <a:path h="3239516" w="3281277">
                <a:moveTo>
                  <a:pt x="0" y="0"/>
                </a:moveTo>
                <a:lnTo>
                  <a:pt x="3281277" y="0"/>
                </a:lnTo>
                <a:lnTo>
                  <a:pt x="3281277" y="3239516"/>
                </a:lnTo>
                <a:lnTo>
                  <a:pt x="0" y="3239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86262" y="-542951"/>
            <a:ext cx="2280323" cy="3143302"/>
          </a:xfrm>
          <a:custGeom>
            <a:avLst/>
            <a:gdLst/>
            <a:ahLst/>
            <a:cxnLst/>
            <a:rect r="r" b="b" t="t" l="l"/>
            <a:pathLst>
              <a:path h="3143302" w="2280323">
                <a:moveTo>
                  <a:pt x="0" y="0"/>
                </a:moveTo>
                <a:lnTo>
                  <a:pt x="2280322" y="0"/>
                </a:lnTo>
                <a:lnTo>
                  <a:pt x="2280322" y="3143302"/>
                </a:lnTo>
                <a:lnTo>
                  <a:pt x="0" y="3143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605611" y="1816748"/>
            <a:ext cx="15076778" cy="7827518"/>
          </a:xfrm>
          <a:prstGeom prst="rect">
            <a:avLst/>
          </a:prstGeom>
        </p:spPr>
        <p:txBody>
          <a:bodyPr anchor="t" rtlCol="false" tIns="0" lIns="0" bIns="0" rIns="0">
            <a:spAutoFit/>
          </a:bodyPr>
          <a:lstStyle/>
          <a:p>
            <a:pPr algn="l" marL="561341" indent="-280670" lvl="1">
              <a:lnSpc>
                <a:spcPts val="4186"/>
              </a:lnSpc>
              <a:buFont typeface="Arial"/>
              <a:buChar char="•"/>
            </a:pPr>
            <a:r>
              <a:rPr lang="en-US" sz="2600">
                <a:solidFill>
                  <a:srgbClr val="000000"/>
                </a:solidFill>
                <a:latin typeface="Now Bold"/>
              </a:rPr>
              <a:t>Real-Time Detection: </a:t>
            </a:r>
          </a:p>
          <a:p>
            <a:pPr algn="l">
              <a:lnSpc>
                <a:spcPts val="4186"/>
              </a:lnSpc>
            </a:pPr>
            <a:r>
              <a:rPr lang="en-US" sz="2600">
                <a:solidFill>
                  <a:srgbClr val="000000"/>
                </a:solidFill>
                <a:latin typeface="Now"/>
              </a:rPr>
              <a:t>        Utilizes machine learning algorithms to identify suspicious activities instantly.</a:t>
            </a:r>
          </a:p>
          <a:p>
            <a:pPr algn="l">
              <a:lnSpc>
                <a:spcPts val="4186"/>
              </a:lnSpc>
            </a:pPr>
          </a:p>
          <a:p>
            <a:pPr algn="l" marL="561341" indent="-280670" lvl="1">
              <a:lnSpc>
                <a:spcPts val="4186"/>
              </a:lnSpc>
              <a:buFont typeface="Arial"/>
              <a:buChar char="•"/>
            </a:pPr>
            <a:r>
              <a:rPr lang="en-US" sz="2600">
                <a:solidFill>
                  <a:srgbClr val="000000"/>
                </a:solidFill>
                <a:latin typeface="Now Bold"/>
              </a:rPr>
              <a:t>User-Friendly Interface: </a:t>
            </a:r>
          </a:p>
          <a:p>
            <a:pPr algn="l">
              <a:lnSpc>
                <a:spcPts val="4186"/>
              </a:lnSpc>
            </a:pPr>
            <a:r>
              <a:rPr lang="en-US" sz="2600">
                <a:solidFill>
                  <a:srgbClr val="000000"/>
                </a:solidFill>
                <a:latin typeface="Now"/>
              </a:rPr>
              <a:t>        Simple, intuitive design ensuring ease of use for all user levels.</a:t>
            </a:r>
          </a:p>
          <a:p>
            <a:pPr algn="l">
              <a:lnSpc>
                <a:spcPts val="4186"/>
              </a:lnSpc>
            </a:pPr>
          </a:p>
          <a:p>
            <a:pPr algn="l" marL="561341" indent="-280670" lvl="1">
              <a:lnSpc>
                <a:spcPts val="4186"/>
              </a:lnSpc>
              <a:buFont typeface="Arial"/>
              <a:buChar char="•"/>
            </a:pPr>
            <a:r>
              <a:rPr lang="en-US" sz="2600">
                <a:solidFill>
                  <a:srgbClr val="000000"/>
                </a:solidFill>
                <a:latin typeface="Now Bold"/>
              </a:rPr>
              <a:t>Comprehensive Training Modules: </a:t>
            </a:r>
          </a:p>
          <a:p>
            <a:pPr algn="l">
              <a:lnSpc>
                <a:spcPts val="4186"/>
              </a:lnSpc>
            </a:pPr>
            <a:r>
              <a:rPr lang="en-US" sz="2600">
                <a:solidFill>
                  <a:srgbClr val="000000"/>
                </a:solidFill>
                <a:latin typeface="Now"/>
              </a:rPr>
              <a:t>        Interactive and engaging training materials that educate users on cybersecurity.</a:t>
            </a:r>
          </a:p>
          <a:p>
            <a:pPr algn="l">
              <a:lnSpc>
                <a:spcPts val="4186"/>
              </a:lnSpc>
            </a:pPr>
          </a:p>
          <a:p>
            <a:pPr algn="l" marL="561341" indent="-280670" lvl="1">
              <a:lnSpc>
                <a:spcPts val="4186"/>
              </a:lnSpc>
              <a:buFont typeface="Arial"/>
              <a:buChar char="•"/>
            </a:pPr>
            <a:r>
              <a:rPr lang="en-US" sz="2600">
                <a:solidFill>
                  <a:srgbClr val="000000"/>
                </a:solidFill>
                <a:latin typeface="Now Bold"/>
              </a:rPr>
              <a:t>Integration with Existing Systems: </a:t>
            </a:r>
          </a:p>
          <a:p>
            <a:pPr algn="l">
              <a:lnSpc>
                <a:spcPts val="4186"/>
              </a:lnSpc>
            </a:pPr>
            <a:r>
              <a:rPr lang="en-US" sz="2600">
                <a:solidFill>
                  <a:srgbClr val="000000"/>
                </a:solidFill>
                <a:latin typeface="Now"/>
              </a:rPr>
              <a:t>       Compatible with major operating systems and can be integrated into existing security protocols .</a:t>
            </a:r>
          </a:p>
          <a:p>
            <a:pPr algn="l">
              <a:lnSpc>
                <a:spcPts val="4186"/>
              </a:lnSpc>
            </a:pPr>
          </a:p>
          <a:p>
            <a:pPr algn="l" marL="561341" indent="-280670" lvl="1">
              <a:lnSpc>
                <a:spcPts val="4186"/>
              </a:lnSpc>
              <a:buFont typeface="Arial"/>
              <a:buChar char="•"/>
            </a:pPr>
            <a:r>
              <a:rPr lang="en-US" sz="2600">
                <a:solidFill>
                  <a:srgbClr val="000000"/>
                </a:solidFill>
                <a:latin typeface="Now Bold"/>
              </a:rPr>
              <a:t>Automated Updates:</a:t>
            </a:r>
          </a:p>
          <a:p>
            <a:pPr algn="l">
              <a:lnSpc>
                <a:spcPts val="4186"/>
              </a:lnSpc>
            </a:pPr>
            <a:r>
              <a:rPr lang="en-US" sz="2600">
                <a:solidFill>
                  <a:srgbClr val="000000"/>
                </a:solidFill>
                <a:latin typeface="Now"/>
              </a:rPr>
              <a:t>       Regular updates to ensure protection against the latest keylogger threats.</a:t>
            </a:r>
          </a:p>
        </p:txBody>
      </p:sp>
      <p:sp>
        <p:nvSpPr>
          <p:cNvPr name="TextBox 7" id="7"/>
          <p:cNvSpPr txBox="true"/>
          <p:nvPr/>
        </p:nvSpPr>
        <p:spPr>
          <a:xfrm rot="0">
            <a:off x="2253059" y="301496"/>
            <a:ext cx="13122064" cy="1098550"/>
          </a:xfrm>
          <a:prstGeom prst="rect">
            <a:avLst/>
          </a:prstGeom>
        </p:spPr>
        <p:txBody>
          <a:bodyPr anchor="t" rtlCol="false" tIns="0" lIns="0" bIns="0" rIns="0">
            <a:spAutoFit/>
          </a:bodyPr>
          <a:lstStyle/>
          <a:p>
            <a:pPr algn="ctr">
              <a:lnSpc>
                <a:spcPts val="4100"/>
              </a:lnSpc>
            </a:pPr>
            <a:r>
              <a:rPr lang="en-US" sz="5000">
                <a:solidFill>
                  <a:srgbClr val="000000"/>
                </a:solidFill>
                <a:latin typeface="Canva Sans Bold"/>
              </a:rPr>
              <a:t>YOUR SOLUTION AND IT'S VALUE PROPOSITION</a:t>
            </a:r>
          </a:p>
        </p:txBody>
      </p:sp>
      <p:sp>
        <p:nvSpPr>
          <p:cNvPr name="Freeform 8" id="8"/>
          <p:cNvSpPr/>
          <p:nvPr/>
        </p:nvSpPr>
        <p:spPr>
          <a:xfrm flipH="false" flipV="false" rot="-10800000">
            <a:off x="16322283" y="7945113"/>
            <a:ext cx="2280323" cy="3143302"/>
          </a:xfrm>
          <a:custGeom>
            <a:avLst/>
            <a:gdLst/>
            <a:ahLst/>
            <a:cxnLst/>
            <a:rect r="r" b="b" t="t" l="l"/>
            <a:pathLst>
              <a:path h="3143302" w="2280323">
                <a:moveTo>
                  <a:pt x="0" y="0"/>
                </a:moveTo>
                <a:lnTo>
                  <a:pt x="2280323" y="0"/>
                </a:lnTo>
                <a:lnTo>
                  <a:pt x="2280323" y="3143302"/>
                </a:lnTo>
                <a:lnTo>
                  <a:pt x="0" y="31433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DAGIvavsOzA</dc:identifier>
  <dcterms:modified xsi:type="dcterms:W3CDTF">2011-08-01T06:04:30Z</dcterms:modified>
  <cp:revision>1</cp:revision>
  <dc:title>Black Doodle Group Project Presentation</dc:title>
</cp:coreProperties>
</file>