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D181E8B-3CE4-4A55-B1CF-83CE098E0AC1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AB74C53-78CF-4E08-ADB4-3F4096B7C26A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04664"/>
            <a:ext cx="7772400" cy="1975104"/>
          </a:xfrm>
        </p:spPr>
        <p:txBody>
          <a:bodyPr/>
          <a:lstStyle/>
          <a:p>
            <a:pPr algn="ctr"/>
            <a:r>
              <a:rPr lang="es-EC" dirty="0" smtClean="0"/>
              <a:t>ESCUELA SUPERIOR POLITÉCNICA DEL </a:t>
            </a:r>
            <a:r>
              <a:rPr lang="es-EC" dirty="0" smtClean="0"/>
              <a:t>LITORAL</a:t>
            </a:r>
            <a:br>
              <a:rPr lang="es-EC" dirty="0" smtClean="0"/>
            </a:br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5508104" y="2132856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51520" y="3889211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Integrantes: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Luis Vera C</a:t>
            </a: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rdenas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Pablo D</a:t>
            </a: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vila Murillo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Michael </a:t>
            </a:r>
            <a:r>
              <a:rPr kumimoji="0" lang="es-EC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Mayorga</a:t>
            </a: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Naranjo</a:t>
            </a:r>
            <a:endParaRPr kumimoji="0" lang="es-EC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301768"/>
            <a:ext cx="7772400" cy="966992"/>
          </a:xfrm>
        </p:spPr>
        <p:txBody>
          <a:bodyPr/>
          <a:lstStyle/>
          <a:p>
            <a:pPr algn="ctr"/>
            <a:r>
              <a:rPr lang="es-EC" sz="3600" dirty="0" smtClean="0"/>
              <a:t>Bases Relacionales (SQL)</a:t>
            </a: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991872" y="0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67544" y="2060848"/>
            <a:ext cx="82809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C" sz="2400" b="1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Definición</a:t>
            </a:r>
            <a:endParaRPr lang="es-ES" sz="2400" b="1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Es un conjunto de tablas que contienen datos de forma definida por los usuarios. Se categoriza por columnas, donde cada columna tiene información. Las bases de datos funcionan mejor con datos estructurados.</a:t>
            </a:r>
            <a:endParaRPr kumimoji="0" lang="es-EC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0" name="Picture 4" descr="Resultado de imagen para bases de datos relacion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717032"/>
            <a:ext cx="3308375" cy="2481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301768"/>
            <a:ext cx="7772400" cy="966992"/>
          </a:xfrm>
        </p:spPr>
        <p:txBody>
          <a:bodyPr/>
          <a:lstStyle/>
          <a:p>
            <a:pPr algn="ctr"/>
            <a:r>
              <a:rPr lang="es-EC" sz="3600" dirty="0" smtClean="0"/>
              <a:t>Bases Relacionales (SQL)</a:t>
            </a: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991872" y="0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7544" y="3717032"/>
            <a:ext cx="86764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C" sz="2400" b="1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Desventajas</a:t>
            </a:r>
            <a:endParaRPr lang="es-ES" sz="2400" b="1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Escalable.- </a:t>
            </a: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Las bases de datos relacionales no </a:t>
            </a:r>
            <a:r>
              <a:rPr lang="es-EC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funcionan fácilmente </a:t>
            </a: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de una manera distribuida </a:t>
            </a:r>
            <a:r>
              <a:rPr lang="es-EC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porque uniendo </a:t>
            </a: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sus tablas a través de un sistema </a:t>
            </a:r>
            <a:r>
              <a:rPr lang="es-EC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distribuido es </a:t>
            </a: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difícil.</a:t>
            </a:r>
            <a:endParaRPr lang="es-E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Complejidad.- Deben convertir todos los datos en tabla, cuando los datos no encajan fácilmente, la estructura se vuelve compleja.</a:t>
            </a:r>
            <a:endParaRPr lang="es-E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SQL.- Está diseñado para trabajar de forma estructurada, </a:t>
            </a:r>
            <a:r>
              <a:rPr lang="es-EC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sql</a:t>
            </a: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 puede implicar grandes cantidades de código complejo y no funciona bien con un desarrollo moderno.</a:t>
            </a:r>
            <a:endParaRPr lang="es-E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Conjunto de características.- para los defensores de </a:t>
            </a:r>
            <a:r>
              <a:rPr lang="es-EC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NoSQL</a:t>
            </a: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 dicen que los desarrolladores a menudo no necesitan el conjunto de características así como sus costos y complejidades.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7544" y="1268760"/>
            <a:ext cx="867645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C" sz="2400" b="1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Ventajas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Confiabilidad</a:t>
            </a:r>
            <a:r>
              <a:rPr lang="es-ES" dirty="0">
                <a:latin typeface="Calibri" pitchFamily="34" charset="0"/>
                <a:ea typeface="Calibri" pitchFamily="34" charset="0"/>
                <a:cs typeface="Calibri" pitchFamily="34" charset="0"/>
              </a:rPr>
              <a:t>.- Las bases de datos relacionales tiene como soporte nativo el ACID, que les permite ser confiable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Consistencia</a:t>
            </a:r>
            <a:r>
              <a:rPr lang="es-ES" dirty="0">
                <a:latin typeface="Calibri" pitchFamily="34" charset="0"/>
                <a:ea typeface="Calibri" pitchFamily="34" charset="0"/>
                <a:cs typeface="Calibri" pitchFamily="34" charset="0"/>
              </a:rPr>
              <a:t>.-  De forma nativa, las bases de datos relacionales permiten consistencia entre los 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datos.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Integridad</a:t>
            </a:r>
            <a:r>
              <a:rPr lang="es-ES" dirty="0">
                <a:latin typeface="Calibri" pitchFamily="34" charset="0"/>
                <a:ea typeface="Calibri" pitchFamily="34" charset="0"/>
                <a:cs typeface="Calibri" pitchFamily="34" charset="0"/>
              </a:rPr>
              <a:t>.- si se elimina un registro, todo lo relacionado al mismo debe de ser eliminado, lo que permite tener integridad en los 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datos.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Aplicable</a:t>
            </a:r>
            <a:r>
              <a:rPr lang="es-ES" dirty="0">
                <a:latin typeface="Calibri" pitchFamily="34" charset="0"/>
                <a:ea typeface="Calibri" pitchFamily="34" charset="0"/>
                <a:cs typeface="Calibri" pitchFamily="34" charset="0"/>
              </a:rPr>
              <a:t>.- Actualmente es más aplicable que las bases de datos </a:t>
            </a:r>
            <a:r>
              <a:rPr lang="es-E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NoSQL</a:t>
            </a:r>
            <a:endParaRPr lang="es-E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301768"/>
            <a:ext cx="7772400" cy="966992"/>
          </a:xfrm>
        </p:spPr>
        <p:txBody>
          <a:bodyPr/>
          <a:lstStyle/>
          <a:p>
            <a:pPr algn="ctr"/>
            <a:r>
              <a:rPr lang="es-EC" sz="3600" dirty="0" smtClean="0"/>
              <a:t>Bases Relacionales (SQL)</a:t>
            </a: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991872" y="0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59632" y="1412776"/>
            <a:ext cx="788436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C" sz="2400" b="1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EJEMPLO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ORACLE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SQL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IBM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SYBASE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ACCESS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DBASE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dirty="0">
                <a:latin typeface="Calibri" pitchFamily="34" charset="0"/>
                <a:ea typeface="Calibri" pitchFamily="34" charset="0"/>
                <a:cs typeface="Calibri" pitchFamily="34" charset="0"/>
              </a:rPr>
              <a:t>INFORMIX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" sz="2400" b="1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7414" name="Picture 6" descr="Resultado de imagen para BASES DE DATOS RELACION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032" y="3068960"/>
            <a:ext cx="5845421" cy="35208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6192688" cy="1687072"/>
          </a:xfrm>
        </p:spPr>
        <p:txBody>
          <a:bodyPr/>
          <a:lstStyle/>
          <a:p>
            <a:pPr algn="ctr"/>
            <a:r>
              <a:rPr lang="es-EC" sz="3600" dirty="0" smtClean="0"/>
              <a:t>Bases </a:t>
            </a:r>
            <a:r>
              <a:rPr lang="es-EC" sz="3600" dirty="0" smtClean="0"/>
              <a:t>NO Relacionales (NO-SQL</a:t>
            </a:r>
            <a:r>
              <a:rPr lang="es-EC" sz="3600" dirty="0" smtClean="0"/>
              <a:t>)</a:t>
            </a: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991872" y="0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67544" y="1556792"/>
            <a:ext cx="828092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C" sz="2400" b="1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Definición</a:t>
            </a:r>
          </a:p>
          <a:p>
            <a:pPr algn="just"/>
            <a:r>
              <a:rPr lang="en-US" dirty="0"/>
              <a:t>Las bases de 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relacionales</a:t>
            </a:r>
            <a:r>
              <a:rPr lang="en-US" dirty="0"/>
              <a:t> se </a:t>
            </a:r>
            <a:r>
              <a:rPr lang="en-US" dirty="0" err="1"/>
              <a:t>conocen</a:t>
            </a:r>
            <a:r>
              <a:rPr lang="en-US" dirty="0"/>
              <a:t> </a:t>
            </a:r>
            <a:r>
              <a:rPr lang="en-US" dirty="0" err="1"/>
              <a:t>comúnmente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  <a:endParaRPr lang="es-ES" dirty="0"/>
          </a:p>
          <a:p>
            <a:pPr algn="just"/>
            <a:r>
              <a:rPr lang="en-US" dirty="0"/>
              <a:t>La </a:t>
            </a:r>
            <a:r>
              <a:rPr lang="en-US" dirty="0" err="1"/>
              <a:t>mayoría</a:t>
            </a:r>
            <a:r>
              <a:rPr lang="en-US" dirty="0"/>
              <a:t> de </a:t>
            </a:r>
            <a:r>
              <a:rPr lang="en-US" dirty="0" err="1"/>
              <a:t>estas</a:t>
            </a:r>
            <a:r>
              <a:rPr lang="en-US" dirty="0"/>
              <a:t> bases se </a:t>
            </a:r>
            <a:r>
              <a:rPr lang="en-US" dirty="0" err="1"/>
              <a:t>basan</a:t>
            </a:r>
            <a:r>
              <a:rPr lang="en-US" dirty="0"/>
              <a:t> en </a:t>
            </a:r>
            <a:r>
              <a:rPr lang="en-US" dirty="0" err="1"/>
              <a:t>almacenar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en la forma “clave-valor” con la </a:t>
            </a:r>
            <a:r>
              <a:rPr lang="en-US" dirty="0" err="1"/>
              <a:t>premisa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simplicidad</a:t>
            </a:r>
            <a:r>
              <a:rPr lang="en-US" dirty="0"/>
              <a:t> conduce a la </a:t>
            </a:r>
            <a:r>
              <a:rPr lang="en-US" dirty="0" err="1"/>
              <a:t>velocidad</a:t>
            </a:r>
            <a:r>
              <a:rPr lang="en-US" dirty="0"/>
              <a:t>.</a:t>
            </a:r>
            <a:endParaRPr lang="es-ES" dirty="0"/>
          </a:p>
          <a:p>
            <a:pPr algn="just"/>
            <a:r>
              <a:rPr lang="en-US" dirty="0"/>
              <a:t>En la </a:t>
            </a:r>
            <a:r>
              <a:rPr lang="en-US" dirty="0" err="1"/>
              <a:t>actualidad</a:t>
            </a:r>
            <a:r>
              <a:rPr lang="en-US" dirty="0"/>
              <a:t> se </a:t>
            </a:r>
            <a:r>
              <a:rPr lang="en-US" dirty="0" err="1"/>
              <a:t>capturan</a:t>
            </a:r>
            <a:r>
              <a:rPr lang="en-US" dirty="0"/>
              <a:t> y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estructurados</a:t>
            </a:r>
            <a:r>
              <a:rPr lang="en-US" dirty="0"/>
              <a:t>, semi-</a:t>
            </a:r>
            <a:r>
              <a:rPr lang="en-US" dirty="0" err="1"/>
              <a:t>estructurados</a:t>
            </a:r>
            <a:r>
              <a:rPr lang="en-US" dirty="0"/>
              <a:t> y no </a:t>
            </a:r>
            <a:r>
              <a:rPr lang="en-US" dirty="0" err="1"/>
              <a:t>estructurados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variedad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son </a:t>
            </a:r>
            <a:r>
              <a:rPr lang="en-US" dirty="0" err="1"/>
              <a:t>conocidos</a:t>
            </a:r>
            <a:r>
              <a:rPr lang="en-US" dirty="0"/>
              <a:t> BIG DATA, y al ser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gran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se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velocidad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,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gracias a </a:t>
            </a:r>
            <a:r>
              <a:rPr lang="en-US" dirty="0" err="1"/>
              <a:t>las</a:t>
            </a:r>
            <a:r>
              <a:rPr lang="en-US" dirty="0"/>
              <a:t> bases </a:t>
            </a:r>
            <a:r>
              <a:rPr lang="en-US" dirty="0" err="1"/>
              <a:t>NoSQL</a:t>
            </a:r>
            <a:r>
              <a:rPr lang="en-US" dirty="0"/>
              <a:t>.</a:t>
            </a:r>
            <a:endParaRPr lang="es-ES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400" b="1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 descr="Resultado de imagen para BASES DE DATOS NO RELACION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797152"/>
            <a:ext cx="5715000" cy="1866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991872" y="0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7544" y="4303455"/>
            <a:ext cx="867645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C" sz="2400" b="1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Desventajas</a:t>
            </a:r>
          </a:p>
          <a:p>
            <a:pPr lvl="0">
              <a:buFont typeface="Arial" pitchFamily="34" charset="0"/>
              <a:buChar char="•"/>
            </a:pPr>
            <a:r>
              <a:rPr lang="es-EC" sz="1600" dirty="0"/>
              <a:t>Dado que las </a:t>
            </a:r>
            <a:r>
              <a:rPr lang="es-EC" sz="1600" dirty="0" err="1"/>
              <a:t>NoSQL</a:t>
            </a:r>
            <a:r>
              <a:rPr lang="es-EC" sz="1600" dirty="0"/>
              <a:t> no funcionan con SQL, requieren </a:t>
            </a:r>
            <a:r>
              <a:rPr lang="es-EC" sz="1600" dirty="0" err="1"/>
              <a:t>programacion</a:t>
            </a:r>
            <a:r>
              <a:rPr lang="es-EC" sz="1600" dirty="0"/>
              <a:t> manual de </a:t>
            </a:r>
            <a:r>
              <a:rPr lang="es-EC" sz="1600" dirty="0" err="1"/>
              <a:t>querys</a:t>
            </a:r>
            <a:r>
              <a:rPr lang="es-EC" sz="1600" dirty="0"/>
              <a:t> lo cual puede hacer lento ciertas tareas</a:t>
            </a:r>
            <a:endParaRPr lang="es-ES" sz="1600" dirty="0"/>
          </a:p>
          <a:p>
            <a:pPr lvl="0">
              <a:buFont typeface="Arial" pitchFamily="34" charset="0"/>
              <a:buChar char="•"/>
            </a:pPr>
            <a:r>
              <a:rPr lang="es-EC" sz="1600" dirty="0"/>
              <a:t>Se necesita programación adicional para ciertas funciones.</a:t>
            </a:r>
            <a:endParaRPr lang="es-ES" sz="1600" dirty="0"/>
          </a:p>
          <a:p>
            <a:pPr lvl="0">
              <a:buFont typeface="Arial" pitchFamily="34" charset="0"/>
              <a:buChar char="•"/>
            </a:pPr>
            <a:r>
              <a:rPr lang="es-EC" sz="1600" dirty="0"/>
              <a:t>Presenta problemas para ciertos tipos de aplicaciones y transacciones relacionados con la banca </a:t>
            </a:r>
            <a:endParaRPr lang="es-ES" sz="1600" dirty="0"/>
          </a:p>
          <a:p>
            <a:pPr lvl="0">
              <a:buFont typeface="Arial" pitchFamily="34" charset="0"/>
              <a:buChar char="•"/>
            </a:pPr>
            <a:r>
              <a:rPr lang="es-EC" sz="1600" dirty="0"/>
              <a:t>La mayoría de las organizaciones no están familiarizadas con este tipo de base de datos, por lo que genera retrasos en los proyectos y tiempos de respuesta ante una falla.</a:t>
            </a:r>
            <a:endParaRPr lang="es-ES" sz="1600" dirty="0"/>
          </a:p>
          <a:p>
            <a:pPr lvl="0">
              <a:buFont typeface="Arial" pitchFamily="34" charset="0"/>
              <a:buChar char="•"/>
            </a:pPr>
            <a:r>
              <a:rPr lang="es-EC" sz="1600" dirty="0"/>
              <a:t>Aun no vienen con soporte al cliente o herramientas de administración.</a:t>
            </a:r>
            <a:endParaRPr lang="es-ES" sz="1600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" sz="2400" b="1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75656" y="260648"/>
            <a:ext cx="6192688" cy="168707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9144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Bases NO Relacionales (NO-SQL)</a:t>
            </a:r>
            <a:r>
              <a:rPr kumimoji="0" lang="es-E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36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95536" y="1732166"/>
            <a:ext cx="874846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C" sz="2400" b="1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rPr>
              <a:t>ventajas</a:t>
            </a:r>
            <a:endParaRPr kumimoji="0" lang="es-EC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Principal ventaja:  Manejan datos no estructurados, como archivos de procesamiento de textos, correo electrónico, multimedia y redes sociales de manera eficiente, esto hace que sean mas 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rapidas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que las bases de datos relacionadas.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Son más fáciles de usar para muchos desarrolladores que no están familiarizados con el lenguaje de consulta estructurado.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Pueden funcionar en una configuración distribuida.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Permiten un mejor rendimiento, lo cual es particularmente importante para las aplicaciones con grandes cantidades de datos.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Muchas empresas han desarrollado NOSQL.</a:t>
            </a: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991872" y="0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7544" y="2204864"/>
            <a:ext cx="86764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C" sz="2400" b="1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EJEMPLOS</a:t>
            </a:r>
          </a:p>
          <a:p>
            <a:pPr lvl="0" algn="ctr">
              <a:buFont typeface="Arial" pitchFamily="34" charset="0"/>
              <a:buChar char="•"/>
            </a:pPr>
            <a:r>
              <a:rPr lang="es-EC" sz="2400" dirty="0" smtClean="0"/>
              <a:t>Documentos </a:t>
            </a:r>
            <a:r>
              <a:rPr lang="es-EC" sz="2400" dirty="0"/>
              <a:t>e imágenes de procesamiento de textos.</a:t>
            </a:r>
            <a:endParaRPr lang="es-ES" sz="2400" dirty="0"/>
          </a:p>
          <a:p>
            <a:pPr lvl="0" algn="ctr">
              <a:buFont typeface="Arial" pitchFamily="34" charset="0"/>
              <a:buChar char="•"/>
            </a:pPr>
            <a:r>
              <a:rPr lang="es-EC" sz="2400" dirty="0" err="1"/>
              <a:t>MongoDB</a:t>
            </a:r>
            <a:r>
              <a:rPr lang="es-EC" sz="2400" dirty="0"/>
              <a:t> </a:t>
            </a:r>
            <a:endParaRPr lang="es-ES" sz="2400" dirty="0"/>
          </a:p>
          <a:p>
            <a:pPr lvl="0" algn="ctr">
              <a:buFont typeface="Arial" pitchFamily="34" charset="0"/>
              <a:buChar char="•"/>
            </a:pPr>
            <a:r>
              <a:rPr lang="es-EC" sz="2400" dirty="0" err="1"/>
              <a:t>RavenDB</a:t>
            </a:r>
            <a:endParaRPr lang="es-ES" sz="2400" dirty="0"/>
          </a:p>
          <a:p>
            <a:pPr lvl="0" algn="ctr">
              <a:buFont typeface="Arial" pitchFamily="34" charset="0"/>
              <a:buChar char="•"/>
            </a:pPr>
            <a:r>
              <a:rPr lang="es-EC" sz="2400" dirty="0" err="1"/>
              <a:t>CouchDB</a:t>
            </a:r>
            <a:r>
              <a:rPr lang="es-EC" sz="2400" dirty="0"/>
              <a:t> </a:t>
            </a:r>
            <a:endParaRPr lang="es-ES" sz="2400" dirty="0"/>
          </a:p>
          <a:p>
            <a:pPr lvl="0" algn="ctr">
              <a:buFont typeface="Arial" pitchFamily="34" charset="0"/>
              <a:buChar char="•"/>
            </a:pPr>
            <a:r>
              <a:rPr lang="es-EC" sz="2400" dirty="0" err="1"/>
              <a:t>Cassandra</a:t>
            </a:r>
            <a:endParaRPr lang="es-ES" sz="2400" dirty="0"/>
          </a:p>
          <a:p>
            <a:pPr lvl="0" algn="ctr">
              <a:buFont typeface="Arial" pitchFamily="34" charset="0"/>
              <a:buChar char="•"/>
            </a:pPr>
            <a:r>
              <a:rPr lang="es-EC" sz="2400" dirty="0" err="1"/>
              <a:t>Hypertable</a:t>
            </a:r>
            <a:endParaRPr lang="es-ES" sz="2400" dirty="0"/>
          </a:p>
          <a:p>
            <a:pPr lvl="0" algn="ctr">
              <a:buFont typeface="Arial" pitchFamily="34" charset="0"/>
              <a:buChar char="•"/>
            </a:pPr>
            <a:r>
              <a:rPr lang="es-EC" sz="2400" dirty="0" err="1"/>
              <a:t>Couchbase</a:t>
            </a:r>
            <a:endParaRPr lang="es-ES" sz="2400" dirty="0"/>
          </a:p>
          <a:p>
            <a:pPr lvl="0" algn="ctr">
              <a:buFont typeface="Arial" pitchFamily="34" charset="0"/>
              <a:buChar char="•"/>
            </a:pPr>
            <a:r>
              <a:rPr lang="es-EC" sz="2400" dirty="0"/>
              <a:t>MS SQL Express</a:t>
            </a:r>
            <a:endParaRPr lang="es-ES" sz="2400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" sz="2400" b="1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475656" y="260648"/>
            <a:ext cx="6192688" cy="168707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9144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Bases NO Relacionales (NO-SQL)</a:t>
            </a:r>
            <a:r>
              <a:rPr kumimoji="0" lang="es-E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36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869160"/>
            <a:ext cx="7772400" cy="1508760"/>
          </a:xfrm>
        </p:spPr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endParaRPr lang="es-ES" dirty="0" smtClean="0"/>
          </a:p>
          <a:p>
            <a:endParaRPr lang="es-ES" dirty="0"/>
          </a:p>
        </p:txBody>
      </p:sp>
      <p:pic>
        <p:nvPicPr>
          <p:cNvPr id="4" name="Picture 12" descr="http://upload.wikimedia.org/wikipedia/commons/7/75/Espol1-300x299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991872" y="0"/>
            <a:ext cx="115212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475656" y="260648"/>
            <a:ext cx="6192688" cy="168707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9144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RESUMEN O CONCLUSION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187624" y="2492896"/>
            <a:ext cx="6912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Con la evolución del Internet, la tecnología, y la necesidad de procesar grandes cantidades de datos estructurados y no estructurados, las organizaciones se ven con la necesidad de evaluar el uso de nuevas bases de datos para respaldar los requisitos cambiantes de aplicaciones y negocios. Ante la claridad en el mercado, es importante para las organizaciones comprender las diferencias entre las soluciones disponibles.</a:t>
            </a:r>
          </a:p>
          <a:p>
            <a:r>
              <a:rPr lang="es-ES" dirty="0" smtClean="0"/>
              <a:t>Los puntos clave a considerar cuando se tenga que evalúan estas tecnologías son el modelo de datos, el modelo de consulta, el modelo de consistencia y las API, así como el respaldo comercial y la fortaleza de la comunidad.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</TotalTime>
  <Words>690</Words>
  <Application>Microsoft Office PowerPoint</Application>
  <PresentationFormat>Presentación en pantalla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Metro</vt:lpstr>
      <vt:lpstr>ESCUELA SUPERIOR POLITÉCNICA DEL LITORAL  </vt:lpstr>
      <vt:lpstr>Bases Relacionales (SQL) </vt:lpstr>
      <vt:lpstr>Bases Relacionales (SQL) </vt:lpstr>
      <vt:lpstr>Bases Relacionales (SQL) </vt:lpstr>
      <vt:lpstr>Bases NO Relacionales (NO-SQL) 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msig09</dc:creator>
  <cp:lastModifiedBy>msig09</cp:lastModifiedBy>
  <cp:revision>6</cp:revision>
  <dcterms:created xsi:type="dcterms:W3CDTF">2018-03-17T01:00:02Z</dcterms:created>
  <dcterms:modified xsi:type="dcterms:W3CDTF">2018-03-17T01:43:49Z</dcterms:modified>
</cp:coreProperties>
</file>