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f58f119b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f58f119b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f58f119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f58f119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f58f119b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f58f119b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f58f119b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f58f119b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58f119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58f119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f58f119b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f58f119b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repo.exeterlms.com/documents/V2/DataScience/Data-Wrang-Visual/motor_vehicle_crashes.zi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rgbClr val="0000FF"/>
          </a:solidFill>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rPr>
              <a:t>2013 Motor Vehicle Crashes in Texas</a:t>
            </a:r>
            <a:endParaRPr b="1">
              <a:solidFill>
                <a:schemeClr val="lt1"/>
              </a:solidFill>
            </a:endParaRPr>
          </a:p>
        </p:txBody>
      </p:sp>
      <p:sp>
        <p:nvSpPr>
          <p:cNvPr id="55" name="Google Shape;55;p13"/>
          <p:cNvSpPr txBox="1"/>
          <p:nvPr>
            <p:ph idx="1" type="subTitle"/>
          </p:nvPr>
        </p:nvSpPr>
        <p:spPr>
          <a:xfrm>
            <a:off x="311700" y="2834125"/>
            <a:ext cx="8520600" cy="971100"/>
          </a:xfrm>
          <a:prstGeom prst="rect">
            <a:avLst/>
          </a:prstGeom>
          <a:solidFill>
            <a:srgbClr val="FF0000"/>
          </a:solidFill>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t/>
            </a:r>
            <a:endParaRPr b="1" sz="1650">
              <a:solidFill>
                <a:srgbClr val="262626"/>
              </a:solidFill>
              <a:highlight>
                <a:srgbClr val="FFFFFF"/>
              </a:highlight>
              <a:latin typeface="Montserrat"/>
              <a:ea typeface="Montserrat"/>
              <a:cs typeface="Montserrat"/>
              <a:sym typeface="Montserrat"/>
            </a:endParaRPr>
          </a:p>
          <a:p>
            <a:pPr indent="0" lvl="0" marL="0" rtl="0" algn="ctr">
              <a:lnSpc>
                <a:spcPct val="130000"/>
              </a:lnSpc>
              <a:spcBef>
                <a:spcPts val="0"/>
              </a:spcBef>
              <a:spcAft>
                <a:spcPts val="0"/>
              </a:spcAft>
              <a:buClr>
                <a:schemeClr val="dk1"/>
              </a:buClr>
              <a:buSzPts val="1100"/>
              <a:buFont typeface="Arial"/>
              <a:buNone/>
            </a:pPr>
            <a:r>
              <a:rPr b="1" lang="en" sz="1750">
                <a:solidFill>
                  <a:schemeClr val="lt1"/>
                </a:solidFill>
                <a:latin typeface="Montserrat"/>
                <a:ea typeface="Montserrat"/>
                <a:cs typeface="Montserrat"/>
                <a:sym typeface="Montserrat"/>
              </a:rPr>
              <a:t>Data Wrangling and Visualization Project with Tableau</a:t>
            </a:r>
            <a:endParaRPr b="1" sz="1750">
              <a:solidFill>
                <a:schemeClr val="lt1"/>
              </a:solidFill>
              <a:latin typeface="Montserrat"/>
              <a:ea typeface="Montserrat"/>
              <a:cs typeface="Montserrat"/>
              <a:sym typeface="Montserrat"/>
            </a:endParaRPr>
          </a:p>
          <a:p>
            <a:pPr indent="0" lvl="0" marL="0" rtl="0" algn="ctr">
              <a:lnSpc>
                <a:spcPct val="80000"/>
              </a:lnSpc>
              <a:spcBef>
                <a:spcPts val="0"/>
              </a:spcBef>
              <a:spcAft>
                <a:spcPts val="0"/>
              </a:spcAft>
              <a:buNone/>
            </a:pPr>
            <a:r>
              <a:t/>
            </a:r>
            <a:endParaRPr/>
          </a:p>
        </p:txBody>
      </p:sp>
      <p:pic>
        <p:nvPicPr>
          <p:cNvPr id="56" name="Google Shape;56;p13"/>
          <p:cNvPicPr preferRelativeResize="0"/>
          <p:nvPr/>
        </p:nvPicPr>
        <p:blipFill>
          <a:blip r:embed="rId4">
            <a:alphaModFix/>
          </a:blip>
          <a:stretch>
            <a:fillRect/>
          </a:stretch>
        </p:blipFill>
        <p:spPr>
          <a:xfrm>
            <a:off x="7601875" y="0"/>
            <a:ext cx="1472425" cy="133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228050" y="166250"/>
            <a:ext cx="85206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Exploring Motor Vehicle Crashes Data in Texas</a:t>
            </a:r>
            <a:endParaRPr b="1">
              <a:solidFill>
                <a:schemeClr val="lt1"/>
              </a:solidFill>
            </a:endParaRPr>
          </a:p>
        </p:txBody>
      </p:sp>
      <p:sp>
        <p:nvSpPr>
          <p:cNvPr id="62" name="Google Shape;62;p14"/>
          <p:cNvSpPr txBox="1"/>
          <p:nvPr>
            <p:ph idx="1" type="body"/>
          </p:nvPr>
        </p:nvSpPr>
        <p:spPr>
          <a:xfrm>
            <a:off x="165425" y="1147088"/>
            <a:ext cx="8520600" cy="34164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In this presentation, motor vehicle crashes are investigated using this data set.</a:t>
            </a:r>
            <a:endParaRPr/>
          </a:p>
          <a:p>
            <a:pPr indent="0" lvl="0" marL="0" rtl="0" algn="l">
              <a:spcBef>
                <a:spcPts val="1200"/>
              </a:spcBef>
              <a:spcAft>
                <a:spcPts val="0"/>
              </a:spcAft>
              <a:buNone/>
            </a:pPr>
            <a:r>
              <a:rPr lang="en" u="sng">
                <a:solidFill>
                  <a:schemeClr val="hlink"/>
                </a:solidFill>
                <a:hlinkClick r:id="rId4"/>
              </a:rPr>
              <a:t>https://repo.exeterlms.com/documents/V2/DataScience/Data-Wrang-Visual/motor_vehicle_crashes.zip</a:t>
            </a:r>
            <a:r>
              <a:rPr lang="en"/>
              <a:t> </a:t>
            </a:r>
            <a:endParaRPr/>
          </a:p>
          <a:p>
            <a:pPr indent="0" lvl="0" marL="0" rtl="0" algn="l">
              <a:spcBef>
                <a:spcPts val="1200"/>
              </a:spcBef>
              <a:spcAft>
                <a:spcPts val="0"/>
              </a:spcAft>
              <a:buNone/>
            </a:pPr>
            <a:r>
              <a:rPr lang="en"/>
              <a:t>This dataset has 5258 motor vehicle crashes’ informations with 171 variables.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28050" y="166250"/>
            <a:ext cx="85206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Motor Vehicle Crashes’ Locations in Texas in 2013</a:t>
            </a:r>
            <a:endParaRPr b="1">
              <a:solidFill>
                <a:schemeClr val="lt1"/>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9" name="Google Shape;69;p15"/>
          <p:cNvSpPr txBox="1"/>
          <p:nvPr/>
        </p:nvSpPr>
        <p:spPr>
          <a:xfrm>
            <a:off x="6923450" y="1211050"/>
            <a:ext cx="2190900" cy="212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t>
            </a:r>
            <a:r>
              <a:rPr b="1" lang="en"/>
              <a:t>This mapview shows motor vehicle crashes’ locations in Texas in 2013</a:t>
            </a:r>
            <a:endParaRPr b="1"/>
          </a:p>
          <a:p>
            <a:pPr indent="0" lvl="0" marL="0" rtl="0" algn="l">
              <a:spcBef>
                <a:spcPts val="0"/>
              </a:spcBef>
              <a:spcAft>
                <a:spcPts val="0"/>
              </a:spcAft>
              <a:buNone/>
            </a:pPr>
            <a:r>
              <a:rPr b="1" lang="en"/>
              <a:t>-As expected, major cities such as Houston, Austin, and Dallas have more crashes than other part of Texas</a:t>
            </a:r>
            <a:endParaRPr b="1"/>
          </a:p>
        </p:txBody>
      </p:sp>
      <p:pic>
        <p:nvPicPr>
          <p:cNvPr id="70" name="Google Shape;70;p15"/>
          <p:cNvPicPr preferRelativeResize="0"/>
          <p:nvPr/>
        </p:nvPicPr>
        <p:blipFill>
          <a:blip r:embed="rId4">
            <a:alphaModFix/>
          </a:blip>
          <a:stretch>
            <a:fillRect/>
          </a:stretch>
        </p:blipFill>
        <p:spPr>
          <a:xfrm>
            <a:off x="6409525" y="3231200"/>
            <a:ext cx="2704819" cy="1836101"/>
          </a:xfrm>
          <a:prstGeom prst="rect">
            <a:avLst/>
          </a:prstGeom>
          <a:noFill/>
          <a:ln>
            <a:noFill/>
          </a:ln>
        </p:spPr>
      </p:pic>
      <p:pic>
        <p:nvPicPr>
          <p:cNvPr id="71" name="Google Shape;71;p15"/>
          <p:cNvPicPr preferRelativeResize="0"/>
          <p:nvPr/>
        </p:nvPicPr>
        <p:blipFill>
          <a:blip r:embed="rId5">
            <a:alphaModFix/>
          </a:blip>
          <a:stretch>
            <a:fillRect/>
          </a:stretch>
        </p:blipFill>
        <p:spPr>
          <a:xfrm>
            <a:off x="68300" y="1211050"/>
            <a:ext cx="6708905"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228050" y="166250"/>
            <a:ext cx="85206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Motor Vehicle Crashes C</a:t>
            </a:r>
            <a:r>
              <a:rPr b="1" lang="en">
                <a:solidFill>
                  <a:schemeClr val="lt1"/>
                </a:solidFill>
              </a:rPr>
              <a:t>umulation Over the</a:t>
            </a:r>
            <a:r>
              <a:rPr b="1" lang="en">
                <a:solidFill>
                  <a:schemeClr val="lt1"/>
                </a:solidFill>
              </a:rPr>
              <a:t> Months</a:t>
            </a:r>
            <a:endParaRPr b="1">
              <a:solidFill>
                <a:schemeClr val="lt1"/>
              </a:solidFill>
            </a:endParaRPr>
          </a:p>
        </p:txBody>
      </p:sp>
      <p:sp>
        <p:nvSpPr>
          <p:cNvPr id="77" name="Google Shape;77;p16"/>
          <p:cNvSpPr txBox="1"/>
          <p:nvPr>
            <p:ph idx="1" type="body"/>
          </p:nvPr>
        </p:nvSpPr>
        <p:spPr>
          <a:xfrm>
            <a:off x="165425" y="114708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4">
            <a:alphaModFix/>
          </a:blip>
          <a:stretch>
            <a:fillRect/>
          </a:stretch>
        </p:blipFill>
        <p:spPr>
          <a:xfrm>
            <a:off x="114300" y="1066800"/>
            <a:ext cx="5246224" cy="3576974"/>
          </a:xfrm>
          <a:prstGeom prst="rect">
            <a:avLst/>
          </a:prstGeom>
          <a:noFill/>
          <a:ln>
            <a:noFill/>
          </a:ln>
        </p:spPr>
      </p:pic>
      <p:sp>
        <p:nvSpPr>
          <p:cNvPr id="79" name="Google Shape;79;p16"/>
          <p:cNvSpPr txBox="1"/>
          <p:nvPr/>
        </p:nvSpPr>
        <p:spPr>
          <a:xfrm>
            <a:off x="5899175" y="1243225"/>
            <a:ext cx="3010500" cy="2339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5258 motor vehicle crashes occurred in Texas during 2013. </a:t>
            </a:r>
            <a:endParaRPr b="1"/>
          </a:p>
          <a:p>
            <a:pPr indent="0" lvl="0" marL="0" rtl="0" algn="l">
              <a:spcBef>
                <a:spcPts val="0"/>
              </a:spcBef>
              <a:spcAft>
                <a:spcPts val="0"/>
              </a:spcAft>
              <a:buNone/>
            </a:pPr>
            <a:r>
              <a:rPr b="1" lang="en"/>
              <a:t>The Plot on the left shows distribution of crashes by month. Even though maximum number of crashes happened in June, the number of crashes above the 400 the most of the months. Average number of motor vehicle crashes is 438.</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228050" y="166250"/>
            <a:ext cx="85206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Injury Statistic </a:t>
            </a:r>
            <a:endParaRPr b="1">
              <a:solidFill>
                <a:schemeClr val="lt1"/>
              </a:solidFill>
            </a:endParaRPr>
          </a:p>
        </p:txBody>
      </p:sp>
      <p:sp>
        <p:nvSpPr>
          <p:cNvPr id="85" name="Google Shape;85;p17"/>
          <p:cNvSpPr txBox="1"/>
          <p:nvPr>
            <p:ph idx="1" type="body"/>
          </p:nvPr>
        </p:nvSpPr>
        <p:spPr>
          <a:xfrm>
            <a:off x="165425" y="114708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6" name="Google Shape;86;p17"/>
          <p:cNvSpPr txBox="1"/>
          <p:nvPr/>
        </p:nvSpPr>
        <p:spPr>
          <a:xfrm>
            <a:off x="4107475" y="3037975"/>
            <a:ext cx="4704600" cy="1908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–12,833 people involved motor vehicle crashes in 2013. </a:t>
            </a:r>
            <a:endParaRPr b="1"/>
          </a:p>
          <a:p>
            <a:pPr indent="0" lvl="0" marL="0" rtl="0" algn="l">
              <a:spcBef>
                <a:spcPts val="0"/>
              </a:spcBef>
              <a:spcAft>
                <a:spcPts val="0"/>
              </a:spcAft>
              <a:buNone/>
            </a:pPr>
            <a:r>
              <a:rPr b="1" lang="en"/>
              <a:t>–10,494 people didn’t get injured. </a:t>
            </a:r>
            <a:endParaRPr b="1"/>
          </a:p>
          <a:p>
            <a:pPr indent="0" lvl="0" marL="0" rtl="0" algn="l">
              <a:spcBef>
                <a:spcPts val="0"/>
              </a:spcBef>
              <a:spcAft>
                <a:spcPts val="0"/>
              </a:spcAft>
              <a:buNone/>
            </a:pPr>
            <a:r>
              <a:rPr b="1" lang="en"/>
              <a:t>–2,339 people injured.</a:t>
            </a:r>
            <a:endParaRPr b="1"/>
          </a:p>
          <a:p>
            <a:pPr indent="0" lvl="0" marL="0" rtl="0" algn="l">
              <a:spcBef>
                <a:spcPts val="0"/>
              </a:spcBef>
              <a:spcAft>
                <a:spcPts val="0"/>
              </a:spcAft>
              <a:buNone/>
            </a:pPr>
            <a:r>
              <a:rPr b="1" lang="en"/>
              <a:t>–34 out of 2,339 people were death.</a:t>
            </a:r>
            <a:br>
              <a:rPr b="1" lang="en"/>
            </a:br>
            <a:endParaRPr b="1"/>
          </a:p>
          <a:p>
            <a:pPr indent="0" lvl="0" marL="0" rtl="0" algn="l">
              <a:spcBef>
                <a:spcPts val="0"/>
              </a:spcBef>
              <a:spcAft>
                <a:spcPts val="0"/>
              </a:spcAft>
              <a:buNone/>
            </a:pPr>
            <a:r>
              <a:rPr b="1" lang="en"/>
              <a:t>Definition of other injuries explained above at the table.</a:t>
            </a:r>
            <a:endParaRPr b="1"/>
          </a:p>
        </p:txBody>
      </p:sp>
      <p:pic>
        <p:nvPicPr>
          <p:cNvPr id="87" name="Google Shape;87;p17"/>
          <p:cNvPicPr preferRelativeResize="0"/>
          <p:nvPr/>
        </p:nvPicPr>
        <p:blipFill>
          <a:blip r:embed="rId4">
            <a:alphaModFix/>
          </a:blip>
          <a:stretch>
            <a:fillRect/>
          </a:stretch>
        </p:blipFill>
        <p:spPr>
          <a:xfrm>
            <a:off x="3985600" y="1117750"/>
            <a:ext cx="5009425" cy="1843090"/>
          </a:xfrm>
          <a:prstGeom prst="rect">
            <a:avLst/>
          </a:prstGeom>
          <a:noFill/>
          <a:ln>
            <a:noFill/>
          </a:ln>
        </p:spPr>
      </p:pic>
      <p:pic>
        <p:nvPicPr>
          <p:cNvPr id="88" name="Google Shape;88;p17"/>
          <p:cNvPicPr preferRelativeResize="0"/>
          <p:nvPr/>
        </p:nvPicPr>
        <p:blipFill>
          <a:blip r:embed="rId5">
            <a:alphaModFix/>
          </a:blip>
          <a:stretch>
            <a:fillRect/>
          </a:stretch>
        </p:blipFill>
        <p:spPr>
          <a:xfrm>
            <a:off x="-550" y="890025"/>
            <a:ext cx="3973426" cy="3973426"/>
          </a:xfrm>
          <a:prstGeom prst="rect">
            <a:avLst/>
          </a:prstGeom>
          <a:noFill/>
          <a:ln>
            <a:noFill/>
          </a:ln>
        </p:spPr>
      </p:pic>
      <p:sp>
        <p:nvSpPr>
          <p:cNvPr id="89" name="Google Shape;89;p17"/>
          <p:cNvSpPr txBox="1"/>
          <p:nvPr/>
        </p:nvSpPr>
        <p:spPr>
          <a:xfrm>
            <a:off x="4171575" y="662750"/>
            <a:ext cx="48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rPr>
              <a:t>Injury Classification Scale and Definitions in Texas</a:t>
            </a:r>
            <a:endParaRPr b="1">
              <a:solidFill>
                <a:srgbClr val="CC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228050" y="166250"/>
            <a:ext cx="85206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Injury Statistic </a:t>
            </a:r>
            <a:endParaRPr b="1">
              <a:solidFill>
                <a:schemeClr val="lt1"/>
              </a:solidFill>
            </a:endParaRPr>
          </a:p>
        </p:txBody>
      </p:sp>
      <p:sp>
        <p:nvSpPr>
          <p:cNvPr id="95" name="Google Shape;95;p18"/>
          <p:cNvSpPr txBox="1"/>
          <p:nvPr>
            <p:ph idx="1" type="body"/>
          </p:nvPr>
        </p:nvSpPr>
        <p:spPr>
          <a:xfrm>
            <a:off x="165425" y="114708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4">
            <a:alphaModFix/>
          </a:blip>
          <a:stretch>
            <a:fillRect/>
          </a:stretch>
        </p:blipFill>
        <p:spPr>
          <a:xfrm>
            <a:off x="50400" y="990600"/>
            <a:ext cx="6213526" cy="4006724"/>
          </a:xfrm>
          <a:prstGeom prst="rect">
            <a:avLst/>
          </a:prstGeom>
          <a:noFill/>
          <a:ln>
            <a:noFill/>
          </a:ln>
        </p:spPr>
      </p:pic>
      <p:sp>
        <p:nvSpPr>
          <p:cNvPr id="97" name="Google Shape;97;p18"/>
          <p:cNvSpPr txBox="1"/>
          <p:nvPr/>
        </p:nvSpPr>
        <p:spPr>
          <a:xfrm>
            <a:off x="5900150" y="2093450"/>
            <a:ext cx="32178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The graph on the left shows injury counts by months. It can be seen possible injuries  and unknown injuries are the major injury types in motor vehicle crashes.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228050" y="166250"/>
            <a:ext cx="85206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Summary</a:t>
            </a:r>
            <a:endParaRPr b="1">
              <a:solidFill>
                <a:schemeClr val="lt1"/>
              </a:solidFill>
            </a:endParaRPr>
          </a:p>
        </p:txBody>
      </p:sp>
      <p:sp>
        <p:nvSpPr>
          <p:cNvPr id="103" name="Google Shape;103;p19"/>
          <p:cNvSpPr txBox="1"/>
          <p:nvPr>
            <p:ph idx="1" type="body"/>
          </p:nvPr>
        </p:nvSpPr>
        <p:spPr>
          <a:xfrm>
            <a:off x="165425" y="1147088"/>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5258 motor vehicle crashes in 2013 were investigated. </a:t>
            </a:r>
            <a:endParaRPr/>
          </a:p>
          <a:p>
            <a:pPr indent="-342900" lvl="0" marL="457200" rtl="0" algn="l">
              <a:spcBef>
                <a:spcPts val="0"/>
              </a:spcBef>
              <a:spcAft>
                <a:spcPts val="0"/>
              </a:spcAft>
              <a:buSzPts val="1800"/>
              <a:buChar char="●"/>
            </a:pPr>
            <a:r>
              <a:rPr lang="en"/>
              <a:t>Big cities have more crashes than other part of Texas.</a:t>
            </a:r>
            <a:endParaRPr/>
          </a:p>
          <a:p>
            <a:pPr indent="-342900" lvl="0" marL="457200" rtl="0" algn="l">
              <a:spcBef>
                <a:spcPts val="0"/>
              </a:spcBef>
              <a:spcAft>
                <a:spcPts val="0"/>
              </a:spcAft>
              <a:buSzPts val="1800"/>
              <a:buChar char="●"/>
            </a:pPr>
            <a:r>
              <a:rPr lang="en"/>
              <a:t>Not too much difference number of crashes between months of the year. Average is 438 crashes.</a:t>
            </a:r>
            <a:endParaRPr/>
          </a:p>
          <a:p>
            <a:pPr indent="-342900" lvl="0" marL="457200" rtl="0" algn="l">
              <a:spcBef>
                <a:spcPts val="0"/>
              </a:spcBef>
              <a:spcAft>
                <a:spcPts val="0"/>
              </a:spcAft>
              <a:buSzPts val="1800"/>
              <a:buChar char="●"/>
            </a:pPr>
            <a:r>
              <a:rPr lang="en"/>
              <a:t>12,833 people involved crashes.</a:t>
            </a:r>
            <a:endParaRPr/>
          </a:p>
          <a:p>
            <a:pPr indent="-342900" lvl="0" marL="457200" rtl="0" algn="l">
              <a:spcBef>
                <a:spcPts val="0"/>
              </a:spcBef>
              <a:spcAft>
                <a:spcPts val="0"/>
              </a:spcAft>
              <a:buSzPts val="1800"/>
              <a:buChar char="●"/>
            </a:pPr>
            <a:r>
              <a:rPr lang="en"/>
              <a:t>2,339 people injured</a:t>
            </a:r>
            <a:endParaRPr/>
          </a:p>
          <a:p>
            <a:pPr indent="-342900" lvl="0" marL="457200" rtl="0" algn="l">
              <a:spcBef>
                <a:spcPts val="0"/>
              </a:spcBef>
              <a:spcAft>
                <a:spcPts val="0"/>
              </a:spcAft>
              <a:buSzPts val="1800"/>
              <a:buChar char="●"/>
            </a:pPr>
            <a:r>
              <a:rPr lang="en"/>
              <a:t>34 people were killed.</a:t>
            </a:r>
            <a:endParaRPr/>
          </a:p>
          <a:p>
            <a:pPr indent="0" lvl="0" marL="457200" rtl="0" algn="l">
              <a:lnSpc>
                <a:spcPct val="100000"/>
              </a:lnSpc>
              <a:spcBef>
                <a:spcPts val="12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