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9" r:id="rId3"/>
    <p:sldId id="257" r:id="rId4"/>
    <p:sldId id="258" r:id="rId5"/>
    <p:sldId id="259" r:id="rId6"/>
    <p:sldId id="260" r:id="rId7"/>
    <p:sldId id="27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9B05408-B878-4EB8-8083-35A97E11C352}" type="datetimeFigureOut">
              <a:rPr lang="es-CO" smtClean="0"/>
              <a:t>30/08/2022</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49567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B05408-B878-4EB8-8083-35A97E11C352}" type="datetimeFigureOut">
              <a:rPr lang="es-CO" smtClean="0"/>
              <a:t>30/08/2022</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81606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B05408-B878-4EB8-8083-35A97E11C352}" type="datetimeFigureOut">
              <a:rPr lang="es-CO" smtClean="0"/>
              <a:t>30/08/2022</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C7E0AF-29BF-4BB6-84E4-A53CCD4A1B11}"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4635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9B05408-B878-4EB8-8083-35A97E11C352}" type="datetimeFigureOut">
              <a:rPr lang="es-CO" smtClean="0"/>
              <a:t>30/08/2022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2781402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9B05408-B878-4EB8-8083-35A97E11C352}" type="datetimeFigureOut">
              <a:rPr lang="es-CO" smtClean="0"/>
              <a:t>30/08/2022</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7E0AF-29BF-4BB6-84E4-A53CCD4A1B11}"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3960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9B05408-B878-4EB8-8083-35A97E11C352}" type="datetimeFigureOut">
              <a:rPr lang="es-CO" smtClean="0"/>
              <a:t>30/08/2022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237773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B05408-B878-4EB8-8083-35A97E11C352}" type="datetimeFigureOut">
              <a:rPr lang="es-CO" smtClean="0"/>
              <a:t>30/08/2022</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2502638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B05408-B878-4EB8-8083-35A97E11C352}" type="datetimeFigureOut">
              <a:rPr lang="es-CO" smtClean="0"/>
              <a:t>30/08/2022</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124676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B05408-B878-4EB8-8083-35A97E11C352}" type="datetimeFigureOut">
              <a:rPr lang="es-CO" smtClean="0"/>
              <a:t>30/08/2022</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388206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B05408-B878-4EB8-8083-35A97E11C352}" type="datetimeFigureOut">
              <a:rPr lang="es-CO" smtClean="0"/>
              <a:t>30/08/2022</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333927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B05408-B878-4EB8-8083-35A97E11C352}" type="datetimeFigureOut">
              <a:rPr lang="es-CO" smtClean="0"/>
              <a:t>30/08/2022</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356449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9B05408-B878-4EB8-8083-35A97E11C352}" type="datetimeFigureOut">
              <a:rPr lang="es-CO" smtClean="0"/>
              <a:t>30/08/2022</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159434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9B05408-B878-4EB8-8083-35A97E11C352}" type="datetimeFigureOut">
              <a:rPr lang="es-CO" smtClean="0"/>
              <a:t>30/08/2022</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185122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05408-B878-4EB8-8083-35A97E11C352}" type="datetimeFigureOut">
              <a:rPr lang="es-CO" smtClean="0"/>
              <a:t>30/08/2022</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148593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B05408-B878-4EB8-8083-35A97E11C352}" type="datetimeFigureOut">
              <a:rPr lang="es-CO" smtClean="0"/>
              <a:t>30/08/2022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325607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B05408-B878-4EB8-8083-35A97E11C352}" type="datetimeFigureOut">
              <a:rPr lang="es-CO" smtClean="0"/>
              <a:t>30/08/2022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C7E0AF-29BF-4BB6-84E4-A53CCD4A1B11}" type="slidenum">
              <a:rPr lang="es-CO" smtClean="0"/>
              <a:t>‹Nº›</a:t>
            </a:fld>
            <a:endParaRPr lang="es-CO"/>
          </a:p>
        </p:txBody>
      </p:sp>
    </p:spTree>
    <p:extLst>
      <p:ext uri="{BB962C8B-B14F-4D97-AF65-F5344CB8AC3E}">
        <p14:creationId xmlns:p14="http://schemas.microsoft.com/office/powerpoint/2010/main" val="184537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B05408-B878-4EB8-8083-35A97E11C352}" type="datetimeFigureOut">
              <a:rPr lang="es-CO" smtClean="0"/>
              <a:t>30/08/2022</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C7E0AF-29BF-4BB6-84E4-A53CCD4A1B11}" type="slidenum">
              <a:rPr lang="es-CO" smtClean="0"/>
              <a:t>‹Nº›</a:t>
            </a:fld>
            <a:endParaRPr lang="es-CO"/>
          </a:p>
        </p:txBody>
      </p:sp>
    </p:spTree>
    <p:extLst>
      <p:ext uri="{BB962C8B-B14F-4D97-AF65-F5344CB8AC3E}">
        <p14:creationId xmlns:p14="http://schemas.microsoft.com/office/powerpoint/2010/main" val="183247659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6CB91B0-5D0F-6C80-94F1-C76FFE1015C0}"/>
              </a:ext>
            </a:extLst>
          </p:cNvPr>
          <p:cNvSpPr txBox="1"/>
          <p:nvPr/>
        </p:nvSpPr>
        <p:spPr>
          <a:xfrm>
            <a:off x="3238500" y="486846"/>
            <a:ext cx="6096000" cy="646331"/>
          </a:xfrm>
          <a:prstGeom prst="rect">
            <a:avLst/>
          </a:prstGeom>
          <a:noFill/>
        </p:spPr>
        <p:txBody>
          <a:bodyPr wrap="square">
            <a:spAutoFit/>
          </a:bodyPr>
          <a:lstStyle/>
          <a:p>
            <a:pPr algn="ctr"/>
            <a:r>
              <a:rPr lang="es" sz="1800" b="0" dirty="0">
                <a:latin typeface="Arial"/>
                <a:ea typeface="Arial"/>
                <a:cs typeface="Arial"/>
                <a:sym typeface="Arial"/>
              </a:rPr>
              <a:t>BASE DE DATOS PARA LA GESTION DE TRABAJOS </a:t>
            </a:r>
            <a:r>
              <a:rPr lang="es" dirty="0">
                <a:latin typeface="Arial"/>
                <a:ea typeface="Arial"/>
                <a:cs typeface="Arial"/>
                <a:sym typeface="Arial"/>
              </a:rPr>
              <a:t>DE FIN DE CARRERA</a:t>
            </a:r>
            <a:endParaRPr lang="es-CO" dirty="0"/>
          </a:p>
        </p:txBody>
      </p:sp>
      <p:sp>
        <p:nvSpPr>
          <p:cNvPr id="7" name="CuadroTexto 6">
            <a:extLst>
              <a:ext uri="{FF2B5EF4-FFF2-40B4-BE49-F238E27FC236}">
                <a16:creationId xmlns:a16="http://schemas.microsoft.com/office/drawing/2014/main" id="{61F4319D-CC73-1525-B6D3-EF756EBD9CD9}"/>
              </a:ext>
            </a:extLst>
          </p:cNvPr>
          <p:cNvSpPr txBox="1"/>
          <p:nvPr/>
        </p:nvSpPr>
        <p:spPr>
          <a:xfrm>
            <a:off x="3132083" y="2407845"/>
            <a:ext cx="6096000" cy="923330"/>
          </a:xfrm>
          <a:prstGeom prst="rect">
            <a:avLst/>
          </a:prstGeom>
          <a:noFill/>
        </p:spPr>
        <p:txBody>
          <a:bodyPr wrap="square">
            <a:spAutoFit/>
          </a:bodyPr>
          <a:lstStyle/>
          <a:p>
            <a:pPr marL="0" lvl="0" indent="0" algn="ctr" rtl="0">
              <a:spcBef>
                <a:spcPts val="0"/>
              </a:spcBef>
              <a:spcAft>
                <a:spcPts val="0"/>
              </a:spcAft>
              <a:buNone/>
            </a:pPr>
            <a:r>
              <a:rPr lang="es-MX" sz="1800" b="0" dirty="0">
                <a:latin typeface="Arial"/>
                <a:ea typeface="Arial"/>
                <a:cs typeface="Arial"/>
                <a:sym typeface="Arial"/>
              </a:rPr>
              <a:t>PRESENTADO POR:</a:t>
            </a:r>
          </a:p>
          <a:p>
            <a:pPr marL="457200" lvl="0" indent="-285750" algn="ctr" rtl="0">
              <a:spcBef>
                <a:spcPts val="0"/>
              </a:spcBef>
              <a:spcAft>
                <a:spcPts val="0"/>
              </a:spcAft>
              <a:buSzPct val="100000"/>
              <a:buFont typeface="Arial"/>
              <a:buChar char="●"/>
            </a:pPr>
            <a:r>
              <a:rPr lang="es-MX" sz="1800" b="0" dirty="0">
                <a:latin typeface="Arial"/>
                <a:ea typeface="Arial"/>
                <a:cs typeface="Arial"/>
                <a:sym typeface="Arial"/>
              </a:rPr>
              <a:t>LEIDY VIVIANA GIRON  HOYOS</a:t>
            </a:r>
          </a:p>
          <a:p>
            <a:pPr marL="457200" lvl="0" indent="-285750" algn="ctr" rtl="0">
              <a:spcBef>
                <a:spcPts val="0"/>
              </a:spcBef>
              <a:spcAft>
                <a:spcPts val="0"/>
              </a:spcAft>
              <a:buSzPct val="100000"/>
              <a:buFont typeface="Arial"/>
              <a:buChar char="●"/>
            </a:pPr>
            <a:r>
              <a:rPr lang="es-MX" dirty="0">
                <a:latin typeface="Arial"/>
                <a:cs typeface="Arial"/>
                <a:sym typeface="Arial"/>
              </a:rPr>
              <a:t>SOFIA CASTRO</a:t>
            </a:r>
            <a:endParaRPr lang="es-CO" dirty="0"/>
          </a:p>
        </p:txBody>
      </p:sp>
      <p:sp>
        <p:nvSpPr>
          <p:cNvPr id="9" name="CuadroTexto 8">
            <a:extLst>
              <a:ext uri="{FF2B5EF4-FFF2-40B4-BE49-F238E27FC236}">
                <a16:creationId xmlns:a16="http://schemas.microsoft.com/office/drawing/2014/main" id="{0D9CF56F-00C7-10ED-5A32-12230632BEF9}"/>
              </a:ext>
            </a:extLst>
          </p:cNvPr>
          <p:cNvSpPr txBox="1"/>
          <p:nvPr/>
        </p:nvSpPr>
        <p:spPr>
          <a:xfrm>
            <a:off x="3048000" y="4070312"/>
            <a:ext cx="6096000" cy="535531"/>
          </a:xfrm>
          <a:prstGeom prst="rect">
            <a:avLst/>
          </a:prstGeom>
          <a:noFill/>
        </p:spPr>
        <p:txBody>
          <a:bodyPr wrap="square">
            <a:spAutoFit/>
          </a:bodyPr>
          <a:lstStyle/>
          <a:p>
            <a:pPr marL="0" lvl="0" indent="0" algn="ctr" rtl="0">
              <a:lnSpc>
                <a:spcPct val="80000"/>
              </a:lnSpc>
              <a:spcBef>
                <a:spcPts val="0"/>
              </a:spcBef>
              <a:spcAft>
                <a:spcPts val="0"/>
              </a:spcAft>
              <a:buClr>
                <a:srgbClr val="000000"/>
              </a:buClr>
              <a:buSzPts val="770"/>
              <a:buFont typeface="Arial"/>
              <a:buNone/>
            </a:pPr>
            <a:r>
              <a:rPr lang="pt-BR" sz="1800" dirty="0"/>
              <a:t> </a:t>
            </a:r>
            <a:r>
              <a:rPr lang="pt-BR" sz="1800" dirty="0">
                <a:solidFill>
                  <a:srgbClr val="000000"/>
                </a:solidFill>
                <a:latin typeface="Arial"/>
                <a:ea typeface="Arial"/>
                <a:cs typeface="Arial"/>
                <a:sym typeface="Arial"/>
              </a:rPr>
              <a:t>PRESENTADO A :</a:t>
            </a:r>
          </a:p>
          <a:p>
            <a:pPr marL="0" lvl="0" indent="0" algn="ctr" rtl="0">
              <a:lnSpc>
                <a:spcPct val="80000"/>
              </a:lnSpc>
              <a:spcBef>
                <a:spcPts val="0"/>
              </a:spcBef>
              <a:spcAft>
                <a:spcPts val="0"/>
              </a:spcAft>
              <a:buClr>
                <a:srgbClr val="000000"/>
              </a:buClr>
              <a:buSzPts val="770"/>
              <a:buFont typeface="Arial"/>
              <a:buNone/>
            </a:pPr>
            <a:r>
              <a:rPr lang="pt-BR" sz="1800" dirty="0">
                <a:solidFill>
                  <a:srgbClr val="000000"/>
                </a:solidFill>
                <a:latin typeface="Arial"/>
                <a:ea typeface="Arial"/>
                <a:cs typeface="Arial"/>
                <a:sym typeface="Arial"/>
              </a:rPr>
              <a:t>JORGE ANDRES CORAL- INSTRUCTOR</a:t>
            </a:r>
          </a:p>
        </p:txBody>
      </p:sp>
      <p:sp>
        <p:nvSpPr>
          <p:cNvPr id="11" name="CuadroTexto 10">
            <a:extLst>
              <a:ext uri="{FF2B5EF4-FFF2-40B4-BE49-F238E27FC236}">
                <a16:creationId xmlns:a16="http://schemas.microsoft.com/office/drawing/2014/main" id="{1A676701-D83A-4FDA-8C45-225133AEE226}"/>
              </a:ext>
            </a:extLst>
          </p:cNvPr>
          <p:cNvSpPr txBox="1"/>
          <p:nvPr/>
        </p:nvSpPr>
        <p:spPr>
          <a:xfrm>
            <a:off x="3048000" y="5170825"/>
            <a:ext cx="6096000" cy="1200329"/>
          </a:xfrm>
          <a:prstGeom prst="rect">
            <a:avLst/>
          </a:prstGeom>
          <a:noFill/>
        </p:spPr>
        <p:txBody>
          <a:bodyPr wrap="square">
            <a:spAutoFit/>
          </a:bodyPr>
          <a:lstStyle/>
          <a:p>
            <a:pPr marL="0" lvl="0" indent="0" algn="ctr" rtl="0">
              <a:lnSpc>
                <a:spcPct val="80000"/>
              </a:lnSpc>
              <a:spcBef>
                <a:spcPts val="0"/>
              </a:spcBef>
              <a:spcAft>
                <a:spcPts val="0"/>
              </a:spcAft>
              <a:buClr>
                <a:srgbClr val="000000"/>
              </a:buClr>
              <a:buSzPts val="770"/>
              <a:buFont typeface="Arial"/>
              <a:buNone/>
            </a:pPr>
            <a:r>
              <a:rPr lang="es-MX" sz="1800" dirty="0">
                <a:solidFill>
                  <a:srgbClr val="000000"/>
                </a:solidFill>
                <a:latin typeface="Arial"/>
                <a:ea typeface="Arial"/>
                <a:cs typeface="Arial"/>
                <a:sym typeface="Arial"/>
              </a:rPr>
              <a:t>CENTRO DE TELEINFORMATICA Y PRODUCCION INDUSTRIAL</a:t>
            </a:r>
          </a:p>
          <a:p>
            <a:pPr marL="0" lvl="0" indent="0" algn="ctr" rtl="0">
              <a:lnSpc>
                <a:spcPct val="80000"/>
              </a:lnSpc>
              <a:spcBef>
                <a:spcPts val="0"/>
              </a:spcBef>
              <a:spcAft>
                <a:spcPts val="0"/>
              </a:spcAft>
              <a:buClr>
                <a:srgbClr val="000000"/>
              </a:buClr>
              <a:buSzPts val="770"/>
              <a:buFont typeface="Arial"/>
              <a:buNone/>
            </a:pPr>
            <a:r>
              <a:rPr lang="es-MX" sz="1800" dirty="0">
                <a:solidFill>
                  <a:srgbClr val="000000"/>
                </a:solidFill>
                <a:latin typeface="Arial"/>
                <a:ea typeface="Arial"/>
                <a:cs typeface="Arial"/>
                <a:sym typeface="Arial"/>
              </a:rPr>
              <a:t>ADSI</a:t>
            </a:r>
          </a:p>
          <a:p>
            <a:pPr marL="0" lvl="0" indent="0" algn="ctr" rtl="0">
              <a:lnSpc>
                <a:spcPct val="80000"/>
              </a:lnSpc>
              <a:spcBef>
                <a:spcPts val="0"/>
              </a:spcBef>
              <a:spcAft>
                <a:spcPts val="0"/>
              </a:spcAft>
              <a:buClr>
                <a:srgbClr val="000000"/>
              </a:buClr>
              <a:buSzPts val="770"/>
              <a:buFont typeface="Arial"/>
              <a:buNone/>
            </a:pPr>
            <a:r>
              <a:rPr lang="es-MX" sz="1800" dirty="0">
                <a:solidFill>
                  <a:srgbClr val="000000"/>
                </a:solidFill>
                <a:latin typeface="Arial"/>
                <a:ea typeface="Arial"/>
                <a:cs typeface="Arial"/>
                <a:sym typeface="Arial"/>
              </a:rPr>
              <a:t>FICHA: 2452442</a:t>
            </a:r>
          </a:p>
          <a:p>
            <a:pPr marL="0" lvl="0" indent="0" algn="ctr" rtl="0">
              <a:lnSpc>
                <a:spcPct val="80000"/>
              </a:lnSpc>
              <a:spcBef>
                <a:spcPts val="0"/>
              </a:spcBef>
              <a:spcAft>
                <a:spcPts val="0"/>
              </a:spcAft>
              <a:buClr>
                <a:srgbClr val="000000"/>
              </a:buClr>
              <a:buSzPts val="770"/>
              <a:buFont typeface="Arial"/>
              <a:buNone/>
            </a:pPr>
            <a:r>
              <a:rPr lang="es-MX" sz="1800" dirty="0">
                <a:solidFill>
                  <a:srgbClr val="000000"/>
                </a:solidFill>
                <a:latin typeface="Arial"/>
                <a:ea typeface="Arial"/>
                <a:cs typeface="Arial"/>
                <a:sym typeface="Arial"/>
              </a:rPr>
              <a:t> POPAYÁN </a:t>
            </a:r>
            <a:r>
              <a:rPr lang="es-MX" dirty="0">
                <a:solidFill>
                  <a:srgbClr val="000000"/>
                </a:solidFill>
                <a:latin typeface="Arial"/>
                <a:ea typeface="Arial"/>
                <a:cs typeface="Arial"/>
                <a:sym typeface="Arial"/>
              </a:rPr>
              <a:t>30-AGOSTO</a:t>
            </a:r>
            <a:r>
              <a:rPr lang="es-MX" sz="1800" dirty="0">
                <a:solidFill>
                  <a:srgbClr val="000000"/>
                </a:solidFill>
                <a:latin typeface="Arial"/>
                <a:ea typeface="Arial"/>
                <a:cs typeface="Arial"/>
                <a:sym typeface="Arial"/>
              </a:rPr>
              <a:t>-2022</a:t>
            </a:r>
          </a:p>
        </p:txBody>
      </p:sp>
    </p:spTree>
    <p:extLst>
      <p:ext uri="{BB962C8B-B14F-4D97-AF65-F5344CB8AC3E}">
        <p14:creationId xmlns:p14="http://schemas.microsoft.com/office/powerpoint/2010/main" val="2091196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4F9F2F5-AB64-3872-9654-EEF222905AC7}"/>
              </a:ext>
            </a:extLst>
          </p:cNvPr>
          <p:cNvPicPr>
            <a:picLocks noChangeAspect="1"/>
          </p:cNvPicPr>
          <p:nvPr/>
        </p:nvPicPr>
        <p:blipFill>
          <a:blip r:embed="rId2"/>
          <a:stretch>
            <a:fillRect/>
          </a:stretch>
        </p:blipFill>
        <p:spPr>
          <a:xfrm>
            <a:off x="1828178" y="1099908"/>
            <a:ext cx="8916644" cy="3286584"/>
          </a:xfrm>
          <a:prstGeom prst="rect">
            <a:avLst/>
          </a:prstGeom>
        </p:spPr>
      </p:pic>
    </p:spTree>
    <p:extLst>
      <p:ext uri="{BB962C8B-B14F-4D97-AF65-F5344CB8AC3E}">
        <p14:creationId xmlns:p14="http://schemas.microsoft.com/office/powerpoint/2010/main" val="128018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4C4014F-0531-F14A-ED55-4824400ED9ED}"/>
              </a:ext>
            </a:extLst>
          </p:cNvPr>
          <p:cNvSpPr txBox="1"/>
          <p:nvPr/>
        </p:nvSpPr>
        <p:spPr>
          <a:xfrm>
            <a:off x="1009650" y="200025"/>
            <a:ext cx="8172450" cy="369332"/>
          </a:xfrm>
          <a:prstGeom prst="rect">
            <a:avLst/>
          </a:prstGeom>
          <a:noFill/>
        </p:spPr>
        <p:txBody>
          <a:bodyPr wrap="square" rtlCol="0">
            <a:spAutoFit/>
          </a:bodyPr>
          <a:lstStyle/>
          <a:p>
            <a:pPr marL="285750" indent="-285750">
              <a:buFont typeface="Wingdings" panose="05000000000000000000" pitchFamily="2" charset="2"/>
              <a:buChar char="Ø"/>
            </a:pPr>
            <a:r>
              <a:rPr lang="es-CO" dirty="0"/>
              <a:t>CONSULTAS </a:t>
            </a:r>
          </a:p>
        </p:txBody>
      </p:sp>
      <p:sp>
        <p:nvSpPr>
          <p:cNvPr id="5" name="CuadroTexto 4">
            <a:extLst>
              <a:ext uri="{FF2B5EF4-FFF2-40B4-BE49-F238E27FC236}">
                <a16:creationId xmlns:a16="http://schemas.microsoft.com/office/drawing/2014/main" id="{F8D594DD-58B5-9D31-C057-49A2B478B551}"/>
              </a:ext>
            </a:extLst>
          </p:cNvPr>
          <p:cNvSpPr txBox="1"/>
          <p:nvPr/>
        </p:nvSpPr>
        <p:spPr>
          <a:xfrm>
            <a:off x="1657350" y="660350"/>
            <a:ext cx="8877300" cy="2246769"/>
          </a:xfrm>
          <a:prstGeom prst="rect">
            <a:avLst/>
          </a:prstGeom>
          <a:noFill/>
        </p:spPr>
        <p:txBody>
          <a:bodyPr wrap="square" rtlCol="0">
            <a:spAutoFit/>
          </a:bodyPr>
          <a:lstStyle/>
          <a:p>
            <a:endParaRPr lang="es-MX" sz="1400" dirty="0"/>
          </a:p>
          <a:p>
            <a:endParaRPr lang="es-MX" sz="1400" dirty="0"/>
          </a:p>
          <a:p>
            <a:endParaRPr lang="es-MX" sz="1400" dirty="0"/>
          </a:p>
          <a:p>
            <a:endParaRPr lang="es-CO" sz="1400" dirty="0"/>
          </a:p>
          <a:p>
            <a:endParaRPr lang="es-CO" sz="1400" dirty="0"/>
          </a:p>
          <a:p>
            <a:endParaRPr lang="es-CO" sz="1400" dirty="0"/>
          </a:p>
          <a:p>
            <a:endParaRPr lang="es-CO" sz="1400" dirty="0"/>
          </a:p>
          <a:p>
            <a:endParaRPr lang="es-CO" sz="1400" dirty="0"/>
          </a:p>
          <a:p>
            <a:endParaRPr lang="es-CO" sz="1400" dirty="0"/>
          </a:p>
          <a:p>
            <a:endParaRPr lang="es-CO" sz="1400" dirty="0"/>
          </a:p>
        </p:txBody>
      </p:sp>
      <p:pic>
        <p:nvPicPr>
          <p:cNvPr id="7" name="Imagen 6">
            <a:extLst>
              <a:ext uri="{FF2B5EF4-FFF2-40B4-BE49-F238E27FC236}">
                <a16:creationId xmlns:a16="http://schemas.microsoft.com/office/drawing/2014/main" id="{14A8BCA3-BAC4-E8E1-F27C-D74E154D7B6C}"/>
              </a:ext>
            </a:extLst>
          </p:cNvPr>
          <p:cNvPicPr>
            <a:picLocks noChangeAspect="1"/>
          </p:cNvPicPr>
          <p:nvPr/>
        </p:nvPicPr>
        <p:blipFill>
          <a:blip r:embed="rId2"/>
          <a:stretch>
            <a:fillRect/>
          </a:stretch>
        </p:blipFill>
        <p:spPr>
          <a:xfrm>
            <a:off x="2300071" y="1332749"/>
            <a:ext cx="3096057" cy="1781424"/>
          </a:xfrm>
          <a:prstGeom prst="rect">
            <a:avLst/>
          </a:prstGeom>
        </p:spPr>
      </p:pic>
      <p:pic>
        <p:nvPicPr>
          <p:cNvPr id="3" name="Imagen 2">
            <a:extLst>
              <a:ext uri="{FF2B5EF4-FFF2-40B4-BE49-F238E27FC236}">
                <a16:creationId xmlns:a16="http://schemas.microsoft.com/office/drawing/2014/main" id="{0B82200F-4A5A-831C-5179-0EC5B01860C6}"/>
              </a:ext>
            </a:extLst>
          </p:cNvPr>
          <p:cNvPicPr>
            <a:picLocks noChangeAspect="1"/>
          </p:cNvPicPr>
          <p:nvPr/>
        </p:nvPicPr>
        <p:blipFill>
          <a:blip r:embed="rId3"/>
          <a:stretch>
            <a:fillRect/>
          </a:stretch>
        </p:blipFill>
        <p:spPr>
          <a:xfrm>
            <a:off x="2300071" y="4598551"/>
            <a:ext cx="6573167" cy="1581371"/>
          </a:xfrm>
          <a:prstGeom prst="rect">
            <a:avLst/>
          </a:prstGeom>
        </p:spPr>
      </p:pic>
      <p:pic>
        <p:nvPicPr>
          <p:cNvPr id="9" name="Imagen 8">
            <a:extLst>
              <a:ext uri="{FF2B5EF4-FFF2-40B4-BE49-F238E27FC236}">
                <a16:creationId xmlns:a16="http://schemas.microsoft.com/office/drawing/2014/main" id="{879CC51E-9855-8C0C-0892-1C1283351093}"/>
              </a:ext>
            </a:extLst>
          </p:cNvPr>
          <p:cNvPicPr>
            <a:picLocks noChangeAspect="1"/>
          </p:cNvPicPr>
          <p:nvPr/>
        </p:nvPicPr>
        <p:blipFill>
          <a:blip r:embed="rId4"/>
          <a:stretch>
            <a:fillRect/>
          </a:stretch>
        </p:blipFill>
        <p:spPr>
          <a:xfrm>
            <a:off x="1290234" y="641597"/>
            <a:ext cx="5782482" cy="600159"/>
          </a:xfrm>
          <a:prstGeom prst="rect">
            <a:avLst/>
          </a:prstGeom>
        </p:spPr>
      </p:pic>
      <p:pic>
        <p:nvPicPr>
          <p:cNvPr id="12" name="Imagen 11">
            <a:extLst>
              <a:ext uri="{FF2B5EF4-FFF2-40B4-BE49-F238E27FC236}">
                <a16:creationId xmlns:a16="http://schemas.microsoft.com/office/drawing/2014/main" id="{4D2793FB-309D-DD7E-20AC-E781AA462FA6}"/>
              </a:ext>
            </a:extLst>
          </p:cNvPr>
          <p:cNvPicPr>
            <a:picLocks noChangeAspect="1"/>
          </p:cNvPicPr>
          <p:nvPr/>
        </p:nvPicPr>
        <p:blipFill>
          <a:blip r:embed="rId5"/>
          <a:stretch>
            <a:fillRect/>
          </a:stretch>
        </p:blipFill>
        <p:spPr>
          <a:xfrm>
            <a:off x="1432787" y="3534127"/>
            <a:ext cx="10393225" cy="857370"/>
          </a:xfrm>
          <a:prstGeom prst="rect">
            <a:avLst/>
          </a:prstGeom>
        </p:spPr>
      </p:pic>
    </p:spTree>
    <p:extLst>
      <p:ext uri="{BB962C8B-B14F-4D97-AF65-F5344CB8AC3E}">
        <p14:creationId xmlns:p14="http://schemas.microsoft.com/office/powerpoint/2010/main" val="174581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DF27D929-89C7-4079-0635-B857271BDEFA}"/>
              </a:ext>
            </a:extLst>
          </p:cNvPr>
          <p:cNvPicPr>
            <a:picLocks noChangeAspect="1"/>
          </p:cNvPicPr>
          <p:nvPr/>
        </p:nvPicPr>
        <p:blipFill>
          <a:blip r:embed="rId2"/>
          <a:stretch>
            <a:fillRect/>
          </a:stretch>
        </p:blipFill>
        <p:spPr>
          <a:xfrm>
            <a:off x="2004655" y="1419112"/>
            <a:ext cx="5115639" cy="1619476"/>
          </a:xfrm>
          <a:prstGeom prst="rect">
            <a:avLst/>
          </a:prstGeom>
        </p:spPr>
      </p:pic>
      <p:pic>
        <p:nvPicPr>
          <p:cNvPr id="3" name="Imagen 2">
            <a:extLst>
              <a:ext uri="{FF2B5EF4-FFF2-40B4-BE49-F238E27FC236}">
                <a16:creationId xmlns:a16="http://schemas.microsoft.com/office/drawing/2014/main" id="{4585C919-08E0-C3E2-6B8F-2935E7ED3732}"/>
              </a:ext>
            </a:extLst>
          </p:cNvPr>
          <p:cNvPicPr>
            <a:picLocks noChangeAspect="1"/>
          </p:cNvPicPr>
          <p:nvPr/>
        </p:nvPicPr>
        <p:blipFill>
          <a:blip r:embed="rId3"/>
          <a:stretch>
            <a:fillRect/>
          </a:stretch>
        </p:blipFill>
        <p:spPr>
          <a:xfrm>
            <a:off x="2004655" y="4799836"/>
            <a:ext cx="8449854" cy="1524213"/>
          </a:xfrm>
          <a:prstGeom prst="rect">
            <a:avLst/>
          </a:prstGeom>
        </p:spPr>
      </p:pic>
      <p:pic>
        <p:nvPicPr>
          <p:cNvPr id="10" name="Imagen 9">
            <a:extLst>
              <a:ext uri="{FF2B5EF4-FFF2-40B4-BE49-F238E27FC236}">
                <a16:creationId xmlns:a16="http://schemas.microsoft.com/office/drawing/2014/main" id="{5E4DE0B6-28E4-1A66-A6BD-54BCD4BDDF06}"/>
              </a:ext>
            </a:extLst>
          </p:cNvPr>
          <p:cNvPicPr>
            <a:picLocks noChangeAspect="1"/>
          </p:cNvPicPr>
          <p:nvPr/>
        </p:nvPicPr>
        <p:blipFill>
          <a:blip r:embed="rId4"/>
          <a:stretch>
            <a:fillRect/>
          </a:stretch>
        </p:blipFill>
        <p:spPr>
          <a:xfrm>
            <a:off x="1771649" y="286721"/>
            <a:ext cx="7240010" cy="905001"/>
          </a:xfrm>
          <a:prstGeom prst="rect">
            <a:avLst/>
          </a:prstGeom>
        </p:spPr>
      </p:pic>
      <p:pic>
        <p:nvPicPr>
          <p:cNvPr id="12" name="Imagen 11">
            <a:extLst>
              <a:ext uri="{FF2B5EF4-FFF2-40B4-BE49-F238E27FC236}">
                <a16:creationId xmlns:a16="http://schemas.microsoft.com/office/drawing/2014/main" id="{E15D347B-063D-7017-C86B-8B3B820B8E8D}"/>
              </a:ext>
            </a:extLst>
          </p:cNvPr>
          <p:cNvPicPr>
            <a:picLocks noChangeAspect="1"/>
          </p:cNvPicPr>
          <p:nvPr/>
        </p:nvPicPr>
        <p:blipFill>
          <a:blip r:embed="rId5"/>
          <a:stretch>
            <a:fillRect/>
          </a:stretch>
        </p:blipFill>
        <p:spPr>
          <a:xfrm>
            <a:off x="1771649" y="3429000"/>
            <a:ext cx="8373644" cy="1238423"/>
          </a:xfrm>
          <a:prstGeom prst="rect">
            <a:avLst/>
          </a:prstGeom>
        </p:spPr>
      </p:pic>
    </p:spTree>
    <p:extLst>
      <p:ext uri="{BB962C8B-B14F-4D97-AF65-F5344CB8AC3E}">
        <p14:creationId xmlns:p14="http://schemas.microsoft.com/office/powerpoint/2010/main" val="270148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57FBD8F-40A1-9C05-E139-A4DE3B893CA5}"/>
              </a:ext>
            </a:extLst>
          </p:cNvPr>
          <p:cNvPicPr>
            <a:picLocks noChangeAspect="1"/>
          </p:cNvPicPr>
          <p:nvPr/>
        </p:nvPicPr>
        <p:blipFill>
          <a:blip r:embed="rId2"/>
          <a:stretch>
            <a:fillRect/>
          </a:stretch>
        </p:blipFill>
        <p:spPr>
          <a:xfrm>
            <a:off x="2038349" y="1276285"/>
            <a:ext cx="6954220" cy="933580"/>
          </a:xfrm>
          <a:prstGeom prst="rect">
            <a:avLst/>
          </a:prstGeom>
        </p:spPr>
      </p:pic>
      <p:pic>
        <p:nvPicPr>
          <p:cNvPr id="11" name="Imagen 10">
            <a:extLst>
              <a:ext uri="{FF2B5EF4-FFF2-40B4-BE49-F238E27FC236}">
                <a16:creationId xmlns:a16="http://schemas.microsoft.com/office/drawing/2014/main" id="{A66A60A4-6955-CA45-6C96-94B39445EDF0}"/>
              </a:ext>
            </a:extLst>
          </p:cNvPr>
          <p:cNvPicPr>
            <a:picLocks noChangeAspect="1"/>
          </p:cNvPicPr>
          <p:nvPr/>
        </p:nvPicPr>
        <p:blipFill>
          <a:blip r:embed="rId3"/>
          <a:stretch>
            <a:fillRect/>
          </a:stretch>
        </p:blipFill>
        <p:spPr>
          <a:xfrm>
            <a:off x="2085980" y="3924216"/>
            <a:ext cx="6858957" cy="1200318"/>
          </a:xfrm>
          <a:prstGeom prst="rect">
            <a:avLst/>
          </a:prstGeom>
        </p:spPr>
      </p:pic>
      <p:pic>
        <p:nvPicPr>
          <p:cNvPr id="3" name="Imagen 2">
            <a:extLst>
              <a:ext uri="{FF2B5EF4-FFF2-40B4-BE49-F238E27FC236}">
                <a16:creationId xmlns:a16="http://schemas.microsoft.com/office/drawing/2014/main" id="{4E5D9404-D71E-EBF4-1D53-C255628F0F7C}"/>
              </a:ext>
            </a:extLst>
          </p:cNvPr>
          <p:cNvPicPr>
            <a:picLocks noChangeAspect="1"/>
          </p:cNvPicPr>
          <p:nvPr/>
        </p:nvPicPr>
        <p:blipFill>
          <a:blip r:embed="rId4"/>
          <a:stretch>
            <a:fillRect/>
          </a:stretch>
        </p:blipFill>
        <p:spPr>
          <a:xfrm>
            <a:off x="2038349" y="356050"/>
            <a:ext cx="6849431" cy="609685"/>
          </a:xfrm>
          <a:prstGeom prst="rect">
            <a:avLst/>
          </a:prstGeom>
        </p:spPr>
      </p:pic>
      <p:pic>
        <p:nvPicPr>
          <p:cNvPr id="6" name="Imagen 5">
            <a:extLst>
              <a:ext uri="{FF2B5EF4-FFF2-40B4-BE49-F238E27FC236}">
                <a16:creationId xmlns:a16="http://schemas.microsoft.com/office/drawing/2014/main" id="{9976446C-7597-C50A-AF3D-14B1D2D12C96}"/>
              </a:ext>
            </a:extLst>
          </p:cNvPr>
          <p:cNvPicPr>
            <a:picLocks noChangeAspect="1"/>
          </p:cNvPicPr>
          <p:nvPr/>
        </p:nvPicPr>
        <p:blipFill>
          <a:blip r:embed="rId5"/>
          <a:stretch>
            <a:fillRect/>
          </a:stretch>
        </p:blipFill>
        <p:spPr>
          <a:xfrm>
            <a:off x="2038349" y="3128920"/>
            <a:ext cx="5858693" cy="600159"/>
          </a:xfrm>
          <a:prstGeom prst="rect">
            <a:avLst/>
          </a:prstGeom>
        </p:spPr>
      </p:pic>
    </p:spTree>
    <p:extLst>
      <p:ext uri="{BB962C8B-B14F-4D97-AF65-F5344CB8AC3E}">
        <p14:creationId xmlns:p14="http://schemas.microsoft.com/office/powerpoint/2010/main" val="1383530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CB00D15-C487-D31B-6286-B496F426AF0D}"/>
              </a:ext>
            </a:extLst>
          </p:cNvPr>
          <p:cNvPicPr>
            <a:picLocks noChangeAspect="1"/>
          </p:cNvPicPr>
          <p:nvPr/>
        </p:nvPicPr>
        <p:blipFill>
          <a:blip r:embed="rId2"/>
          <a:stretch>
            <a:fillRect/>
          </a:stretch>
        </p:blipFill>
        <p:spPr>
          <a:xfrm>
            <a:off x="2061712" y="1733441"/>
            <a:ext cx="6449325" cy="1562318"/>
          </a:xfrm>
          <a:prstGeom prst="rect">
            <a:avLst/>
          </a:prstGeom>
        </p:spPr>
      </p:pic>
      <p:pic>
        <p:nvPicPr>
          <p:cNvPr id="11" name="Imagen 10">
            <a:extLst>
              <a:ext uri="{FF2B5EF4-FFF2-40B4-BE49-F238E27FC236}">
                <a16:creationId xmlns:a16="http://schemas.microsoft.com/office/drawing/2014/main" id="{D9911C7C-9D39-0891-E90E-DC34C1F59D69}"/>
              </a:ext>
            </a:extLst>
          </p:cNvPr>
          <p:cNvPicPr>
            <a:picLocks noChangeAspect="1"/>
          </p:cNvPicPr>
          <p:nvPr/>
        </p:nvPicPr>
        <p:blipFill>
          <a:blip r:embed="rId3"/>
          <a:stretch>
            <a:fillRect/>
          </a:stretch>
        </p:blipFill>
        <p:spPr>
          <a:xfrm>
            <a:off x="2061712" y="4843620"/>
            <a:ext cx="3086531" cy="1524213"/>
          </a:xfrm>
          <a:prstGeom prst="rect">
            <a:avLst/>
          </a:prstGeom>
        </p:spPr>
      </p:pic>
      <p:pic>
        <p:nvPicPr>
          <p:cNvPr id="3" name="Imagen 2">
            <a:extLst>
              <a:ext uri="{FF2B5EF4-FFF2-40B4-BE49-F238E27FC236}">
                <a16:creationId xmlns:a16="http://schemas.microsoft.com/office/drawing/2014/main" id="{A970EF3B-F1BA-41D0-8153-880C5209028F}"/>
              </a:ext>
            </a:extLst>
          </p:cNvPr>
          <p:cNvPicPr>
            <a:picLocks noChangeAspect="1"/>
          </p:cNvPicPr>
          <p:nvPr/>
        </p:nvPicPr>
        <p:blipFill>
          <a:blip r:embed="rId4"/>
          <a:stretch>
            <a:fillRect/>
          </a:stretch>
        </p:blipFill>
        <p:spPr>
          <a:xfrm>
            <a:off x="1866899" y="299661"/>
            <a:ext cx="7802064" cy="1238423"/>
          </a:xfrm>
          <a:prstGeom prst="rect">
            <a:avLst/>
          </a:prstGeom>
        </p:spPr>
      </p:pic>
      <p:pic>
        <p:nvPicPr>
          <p:cNvPr id="6" name="Imagen 5">
            <a:extLst>
              <a:ext uri="{FF2B5EF4-FFF2-40B4-BE49-F238E27FC236}">
                <a16:creationId xmlns:a16="http://schemas.microsoft.com/office/drawing/2014/main" id="{F1392DD7-C2DA-99B2-4300-FF53751AD1C5}"/>
              </a:ext>
            </a:extLst>
          </p:cNvPr>
          <p:cNvPicPr>
            <a:picLocks noChangeAspect="1"/>
          </p:cNvPicPr>
          <p:nvPr/>
        </p:nvPicPr>
        <p:blipFill>
          <a:blip r:embed="rId5"/>
          <a:stretch>
            <a:fillRect/>
          </a:stretch>
        </p:blipFill>
        <p:spPr>
          <a:xfrm>
            <a:off x="1866899" y="3848052"/>
            <a:ext cx="5887272" cy="685896"/>
          </a:xfrm>
          <a:prstGeom prst="rect">
            <a:avLst/>
          </a:prstGeom>
        </p:spPr>
      </p:pic>
    </p:spTree>
    <p:extLst>
      <p:ext uri="{BB962C8B-B14F-4D97-AF65-F5344CB8AC3E}">
        <p14:creationId xmlns:p14="http://schemas.microsoft.com/office/powerpoint/2010/main" val="303057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AE286C1-60BC-2783-FB8B-AB0C457624A5}"/>
              </a:ext>
            </a:extLst>
          </p:cNvPr>
          <p:cNvSpPr txBox="1"/>
          <p:nvPr/>
        </p:nvSpPr>
        <p:spPr>
          <a:xfrm>
            <a:off x="4305300" y="2181225"/>
            <a:ext cx="5314950" cy="830997"/>
          </a:xfrm>
          <a:prstGeom prst="rect">
            <a:avLst/>
          </a:prstGeom>
          <a:noFill/>
        </p:spPr>
        <p:txBody>
          <a:bodyPr wrap="square" rtlCol="0">
            <a:spAutoFit/>
          </a:bodyPr>
          <a:lstStyle/>
          <a:p>
            <a:r>
              <a:rPr lang="es-CO" sz="4800" b="1" dirty="0">
                <a:ln w="22225">
                  <a:solidFill>
                    <a:schemeClr val="accent2"/>
                  </a:solidFill>
                  <a:prstDash val="solid"/>
                </a:ln>
                <a:solidFill>
                  <a:schemeClr val="accent2">
                    <a:lumMod val="40000"/>
                    <a:lumOff val="60000"/>
                  </a:schemeClr>
                </a:solidFill>
              </a:rPr>
              <a:t>GRACIAS..</a:t>
            </a:r>
          </a:p>
        </p:txBody>
      </p:sp>
    </p:spTree>
    <p:extLst>
      <p:ext uri="{BB962C8B-B14F-4D97-AF65-F5344CB8AC3E}">
        <p14:creationId xmlns:p14="http://schemas.microsoft.com/office/powerpoint/2010/main" val="270381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A49C0C3-14FB-2CD4-CD20-0B91DCF7D856}"/>
              </a:ext>
            </a:extLst>
          </p:cNvPr>
          <p:cNvSpPr txBox="1"/>
          <p:nvPr/>
        </p:nvSpPr>
        <p:spPr>
          <a:xfrm>
            <a:off x="1362075" y="380523"/>
            <a:ext cx="10020299" cy="5755422"/>
          </a:xfrm>
          <a:prstGeom prst="rect">
            <a:avLst/>
          </a:prstGeom>
          <a:noFill/>
        </p:spPr>
        <p:txBody>
          <a:bodyPr wrap="square">
            <a:spAutoFit/>
          </a:bodyPr>
          <a:lstStyle/>
          <a:p>
            <a:r>
              <a:rPr lang="es-MX" sz="1600" dirty="0"/>
              <a:t>Una Escuela de Informática quiere generar un sistema para tener controlado en una base de datos todo lo referente a los Trabajos Fin de Carrera (T.F.C.):</a:t>
            </a:r>
          </a:p>
          <a:p>
            <a:r>
              <a:rPr lang="es-MX" sz="1600" dirty="0"/>
              <a:t> Alumnos que los realizan, Profesores que los dirigen, Temas de los que tratan y Tribunales que los corrigen.</a:t>
            </a:r>
          </a:p>
          <a:p>
            <a:r>
              <a:rPr lang="es-MX" sz="1600" dirty="0"/>
              <a:t> Por tanto, es de interés: Que los alumnos se definan por su número de matrícula, DNI y nombre. Un alumno realiza, evidentemente, sólo un T.F.C. </a:t>
            </a:r>
          </a:p>
          <a:p>
            <a:r>
              <a:rPr lang="es-MX" sz="1600" dirty="0"/>
              <a:t>Que los T.F.C. se definen por un número de orden y por la fecha de comienzo. Un T.F.C. determinado, no puede ser realizado por varios alumnos. </a:t>
            </a:r>
          </a:p>
          <a:p>
            <a:r>
              <a:rPr lang="es-MX" sz="1600" dirty="0"/>
              <a:t>Que un profesor se define por su DNI, nombre y domicilio; y puesto que los T.F.C. son del área en el que trabaja, NO interesa conocer el T.F.C. que dirige sino a qué alumno se lo dirige.</a:t>
            </a:r>
          </a:p>
          <a:p>
            <a:r>
              <a:rPr lang="es-MX" sz="1600" dirty="0"/>
              <a:t> Que un Tribunal está formado por varios profesores y los profesores pueden formar parte de varios tribunales. Por otra parte, sí es de interés para el tribunal conocer qué alumno es el que se presenta, con qué T.F.C. y en qué fecha lo ha defendido. </a:t>
            </a:r>
          </a:p>
          <a:p>
            <a:r>
              <a:rPr lang="es-MX" sz="1600" dirty="0"/>
              <a:t>El tribunal se define por un número de tribunal, lugar de examen y por el número de componentes. Al margen de esto, un alumno puede haber pertenecido a algún grupo de investigación del que haya surgido la idea del T.F.C.</a:t>
            </a:r>
          </a:p>
          <a:p>
            <a:r>
              <a:rPr lang="es-MX" sz="1600" dirty="0"/>
              <a:t> Dichos grupos se identifican por un número de grupo, su nombre y por su número de componentes. Un alumno no puede pertenecer a más de un grupo y no es de interés saber si el grupo tiene algo que ver o no con el T.F.C. del alumno; sí siendo de interés la fecha de incorporación a dicho grupo. Por otra parte, un profesor, al margen de dirigir el T.F.C. de algunos alumnos, puede haber colaborado con otros en la realización de dicho T.F.C. pero siendo otro profesor el que lo dirige. En este caso, sólo es interesante conocer qué profesor ha ayudado a qué alumno (a un alumno le pueden ayudar varios profesores). </a:t>
            </a:r>
            <a:endParaRPr lang="es-CO" sz="1600" dirty="0"/>
          </a:p>
        </p:txBody>
      </p:sp>
    </p:spTree>
    <p:extLst>
      <p:ext uri="{BB962C8B-B14F-4D97-AF65-F5344CB8AC3E}">
        <p14:creationId xmlns:p14="http://schemas.microsoft.com/office/powerpoint/2010/main" val="259973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D9BA5F4-2A60-3D06-E8E2-13BF2403B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676" y="647700"/>
            <a:ext cx="5886164" cy="6160456"/>
          </a:xfrm>
          <a:prstGeom prst="rect">
            <a:avLst/>
          </a:prstGeom>
        </p:spPr>
      </p:pic>
      <p:sp>
        <p:nvSpPr>
          <p:cNvPr id="6" name="CuadroTexto 5">
            <a:extLst>
              <a:ext uri="{FF2B5EF4-FFF2-40B4-BE49-F238E27FC236}">
                <a16:creationId xmlns:a16="http://schemas.microsoft.com/office/drawing/2014/main" id="{31A0E249-A78B-D55A-3D81-989FECDA33BD}"/>
              </a:ext>
            </a:extLst>
          </p:cNvPr>
          <p:cNvSpPr txBox="1"/>
          <p:nvPr/>
        </p:nvSpPr>
        <p:spPr>
          <a:xfrm>
            <a:off x="600075" y="104775"/>
            <a:ext cx="6391275" cy="369332"/>
          </a:xfrm>
          <a:prstGeom prst="rect">
            <a:avLst/>
          </a:prstGeom>
          <a:noFill/>
        </p:spPr>
        <p:txBody>
          <a:bodyPr wrap="square" rtlCol="0">
            <a:spAutoFit/>
          </a:bodyPr>
          <a:lstStyle/>
          <a:p>
            <a:pPr marL="285750" indent="-285750">
              <a:buFont typeface="Wingdings" panose="05000000000000000000" pitchFamily="2" charset="2"/>
              <a:buChar char="Ø"/>
            </a:pPr>
            <a:r>
              <a:rPr lang="es-MX" dirty="0"/>
              <a:t>MODELO ENTIDAD RELACION</a:t>
            </a:r>
            <a:endParaRPr lang="es-CO" dirty="0"/>
          </a:p>
        </p:txBody>
      </p:sp>
    </p:spTree>
    <p:extLst>
      <p:ext uri="{BB962C8B-B14F-4D97-AF65-F5344CB8AC3E}">
        <p14:creationId xmlns:p14="http://schemas.microsoft.com/office/powerpoint/2010/main" val="107983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364039-7A36-E6E9-E64D-F2953E338508}"/>
              </a:ext>
            </a:extLst>
          </p:cNvPr>
          <p:cNvSpPr txBox="1"/>
          <p:nvPr/>
        </p:nvSpPr>
        <p:spPr>
          <a:xfrm>
            <a:off x="942975" y="152400"/>
            <a:ext cx="7219950" cy="369332"/>
          </a:xfrm>
          <a:prstGeom prst="rect">
            <a:avLst/>
          </a:prstGeom>
          <a:noFill/>
        </p:spPr>
        <p:txBody>
          <a:bodyPr wrap="square" rtlCol="0">
            <a:spAutoFit/>
          </a:bodyPr>
          <a:lstStyle/>
          <a:p>
            <a:pPr marL="285750" indent="-285750">
              <a:buFont typeface="Wingdings" panose="05000000000000000000" pitchFamily="2" charset="2"/>
              <a:buChar char="Ø"/>
            </a:pPr>
            <a:r>
              <a:rPr lang="es-MX" dirty="0"/>
              <a:t>MODELO RELACIONAL</a:t>
            </a:r>
            <a:endParaRPr lang="es-CO" dirty="0"/>
          </a:p>
        </p:txBody>
      </p:sp>
      <p:pic>
        <p:nvPicPr>
          <p:cNvPr id="8" name="Imagen 7">
            <a:extLst>
              <a:ext uri="{FF2B5EF4-FFF2-40B4-BE49-F238E27FC236}">
                <a16:creationId xmlns:a16="http://schemas.microsoft.com/office/drawing/2014/main" id="{3EAB5A36-0B5B-2109-DFE6-FCF78CEAD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212" y="838200"/>
            <a:ext cx="7219950" cy="5750590"/>
          </a:xfrm>
          <a:prstGeom prst="rect">
            <a:avLst/>
          </a:prstGeom>
          <a:effectLst>
            <a:softEdge rad="63500"/>
          </a:effectLst>
        </p:spPr>
      </p:pic>
    </p:spTree>
    <p:extLst>
      <p:ext uri="{BB962C8B-B14F-4D97-AF65-F5344CB8AC3E}">
        <p14:creationId xmlns:p14="http://schemas.microsoft.com/office/powerpoint/2010/main" val="248128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C11EF14-3070-5218-05F7-1D88C9ADA266}"/>
              </a:ext>
            </a:extLst>
          </p:cNvPr>
          <p:cNvSpPr txBox="1"/>
          <p:nvPr/>
        </p:nvSpPr>
        <p:spPr>
          <a:xfrm>
            <a:off x="1295400" y="542925"/>
            <a:ext cx="4972050" cy="369332"/>
          </a:xfrm>
          <a:prstGeom prst="rect">
            <a:avLst/>
          </a:prstGeom>
          <a:noFill/>
        </p:spPr>
        <p:txBody>
          <a:bodyPr wrap="square" rtlCol="0">
            <a:spAutoFit/>
          </a:bodyPr>
          <a:lstStyle/>
          <a:p>
            <a:pPr marL="285750" indent="-285750">
              <a:buFont typeface="Wingdings" panose="05000000000000000000" pitchFamily="2" charset="2"/>
              <a:buChar char="Ø"/>
            </a:pPr>
            <a:r>
              <a:rPr lang="es-MX" dirty="0"/>
              <a:t>SCRIPT</a:t>
            </a:r>
            <a:endParaRPr lang="es-CO" dirty="0"/>
          </a:p>
        </p:txBody>
      </p:sp>
      <p:pic>
        <p:nvPicPr>
          <p:cNvPr id="6" name="Imagen 5">
            <a:extLst>
              <a:ext uri="{FF2B5EF4-FFF2-40B4-BE49-F238E27FC236}">
                <a16:creationId xmlns:a16="http://schemas.microsoft.com/office/drawing/2014/main" id="{69CACE15-BDE5-1E8F-6DFE-364891988CC7}"/>
              </a:ext>
            </a:extLst>
          </p:cNvPr>
          <p:cNvPicPr>
            <a:picLocks noChangeAspect="1"/>
          </p:cNvPicPr>
          <p:nvPr/>
        </p:nvPicPr>
        <p:blipFill>
          <a:blip r:embed="rId2"/>
          <a:stretch>
            <a:fillRect/>
          </a:stretch>
        </p:blipFill>
        <p:spPr>
          <a:xfrm>
            <a:off x="1695062" y="1579007"/>
            <a:ext cx="5563376" cy="3115110"/>
          </a:xfrm>
          <a:prstGeom prst="rect">
            <a:avLst/>
          </a:prstGeom>
        </p:spPr>
      </p:pic>
    </p:spTree>
    <p:extLst>
      <p:ext uri="{BB962C8B-B14F-4D97-AF65-F5344CB8AC3E}">
        <p14:creationId xmlns:p14="http://schemas.microsoft.com/office/powerpoint/2010/main" val="284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ED40AFB-FC09-E6E6-9112-EF9FB80E888B}"/>
              </a:ext>
            </a:extLst>
          </p:cNvPr>
          <p:cNvPicPr>
            <a:picLocks noChangeAspect="1"/>
          </p:cNvPicPr>
          <p:nvPr/>
        </p:nvPicPr>
        <p:blipFill>
          <a:blip r:embed="rId2"/>
          <a:stretch>
            <a:fillRect/>
          </a:stretch>
        </p:blipFill>
        <p:spPr>
          <a:xfrm>
            <a:off x="1285459" y="37438"/>
            <a:ext cx="5963482" cy="3791479"/>
          </a:xfrm>
          <a:prstGeom prst="rect">
            <a:avLst/>
          </a:prstGeom>
        </p:spPr>
      </p:pic>
      <p:pic>
        <p:nvPicPr>
          <p:cNvPr id="5" name="Imagen 4">
            <a:extLst>
              <a:ext uri="{FF2B5EF4-FFF2-40B4-BE49-F238E27FC236}">
                <a16:creationId xmlns:a16="http://schemas.microsoft.com/office/drawing/2014/main" id="{7CBD3A8B-FE8B-4A94-68B9-6C05873428DD}"/>
              </a:ext>
            </a:extLst>
          </p:cNvPr>
          <p:cNvPicPr>
            <a:picLocks noChangeAspect="1"/>
          </p:cNvPicPr>
          <p:nvPr/>
        </p:nvPicPr>
        <p:blipFill>
          <a:blip r:embed="rId3"/>
          <a:stretch>
            <a:fillRect/>
          </a:stretch>
        </p:blipFill>
        <p:spPr>
          <a:xfrm>
            <a:off x="1285459" y="3972189"/>
            <a:ext cx="9192908" cy="2848373"/>
          </a:xfrm>
          <a:prstGeom prst="rect">
            <a:avLst/>
          </a:prstGeom>
        </p:spPr>
      </p:pic>
    </p:spTree>
    <p:extLst>
      <p:ext uri="{BB962C8B-B14F-4D97-AF65-F5344CB8AC3E}">
        <p14:creationId xmlns:p14="http://schemas.microsoft.com/office/powerpoint/2010/main" val="340053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E674A07-0FC2-DC93-0E8C-F4A5B41A5E5C}"/>
              </a:ext>
            </a:extLst>
          </p:cNvPr>
          <p:cNvPicPr>
            <a:picLocks noChangeAspect="1"/>
          </p:cNvPicPr>
          <p:nvPr/>
        </p:nvPicPr>
        <p:blipFill>
          <a:blip r:embed="rId2"/>
          <a:stretch>
            <a:fillRect/>
          </a:stretch>
        </p:blipFill>
        <p:spPr>
          <a:xfrm>
            <a:off x="1547177" y="118844"/>
            <a:ext cx="9097645" cy="3134162"/>
          </a:xfrm>
          <a:prstGeom prst="rect">
            <a:avLst/>
          </a:prstGeom>
        </p:spPr>
      </p:pic>
      <p:pic>
        <p:nvPicPr>
          <p:cNvPr id="7" name="Imagen 6">
            <a:extLst>
              <a:ext uri="{FF2B5EF4-FFF2-40B4-BE49-F238E27FC236}">
                <a16:creationId xmlns:a16="http://schemas.microsoft.com/office/drawing/2014/main" id="{02A53A48-3BE5-53F9-A362-EF2F2D59E03A}"/>
              </a:ext>
            </a:extLst>
          </p:cNvPr>
          <p:cNvPicPr>
            <a:picLocks noChangeAspect="1"/>
          </p:cNvPicPr>
          <p:nvPr/>
        </p:nvPicPr>
        <p:blipFill>
          <a:blip r:embed="rId3"/>
          <a:stretch>
            <a:fillRect/>
          </a:stretch>
        </p:blipFill>
        <p:spPr>
          <a:xfrm>
            <a:off x="1547177" y="3429000"/>
            <a:ext cx="5496692" cy="2476846"/>
          </a:xfrm>
          <a:prstGeom prst="rect">
            <a:avLst/>
          </a:prstGeom>
        </p:spPr>
      </p:pic>
    </p:spTree>
    <p:extLst>
      <p:ext uri="{BB962C8B-B14F-4D97-AF65-F5344CB8AC3E}">
        <p14:creationId xmlns:p14="http://schemas.microsoft.com/office/powerpoint/2010/main" val="78197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4816818-655A-3184-6A0F-F592A8E167BC}"/>
              </a:ext>
            </a:extLst>
          </p:cNvPr>
          <p:cNvSpPr txBox="1"/>
          <p:nvPr/>
        </p:nvSpPr>
        <p:spPr>
          <a:xfrm>
            <a:off x="904875" y="171450"/>
            <a:ext cx="6229350" cy="369332"/>
          </a:xfrm>
          <a:prstGeom prst="rect">
            <a:avLst/>
          </a:prstGeom>
          <a:noFill/>
        </p:spPr>
        <p:txBody>
          <a:bodyPr wrap="square" rtlCol="0">
            <a:spAutoFit/>
          </a:bodyPr>
          <a:lstStyle/>
          <a:p>
            <a:pPr marL="285750" indent="-285750">
              <a:buFont typeface="Wingdings" panose="05000000000000000000" pitchFamily="2" charset="2"/>
              <a:buChar char="Ø"/>
            </a:pPr>
            <a:r>
              <a:rPr lang="es-MX" dirty="0"/>
              <a:t>INSERT DATOS</a:t>
            </a:r>
            <a:endParaRPr lang="es-CO" dirty="0"/>
          </a:p>
        </p:txBody>
      </p:sp>
      <p:pic>
        <p:nvPicPr>
          <p:cNvPr id="3" name="Imagen 2">
            <a:extLst>
              <a:ext uri="{FF2B5EF4-FFF2-40B4-BE49-F238E27FC236}">
                <a16:creationId xmlns:a16="http://schemas.microsoft.com/office/drawing/2014/main" id="{CF1602A9-881D-B6EA-5770-F6DCD4A23A1F}"/>
              </a:ext>
            </a:extLst>
          </p:cNvPr>
          <p:cNvPicPr>
            <a:picLocks noChangeAspect="1"/>
          </p:cNvPicPr>
          <p:nvPr/>
        </p:nvPicPr>
        <p:blipFill>
          <a:blip r:embed="rId2"/>
          <a:stretch>
            <a:fillRect/>
          </a:stretch>
        </p:blipFill>
        <p:spPr>
          <a:xfrm>
            <a:off x="1428188" y="614131"/>
            <a:ext cx="8039662" cy="2911876"/>
          </a:xfrm>
          <a:prstGeom prst="rect">
            <a:avLst/>
          </a:prstGeom>
        </p:spPr>
      </p:pic>
      <p:pic>
        <p:nvPicPr>
          <p:cNvPr id="5" name="Imagen 4">
            <a:extLst>
              <a:ext uri="{FF2B5EF4-FFF2-40B4-BE49-F238E27FC236}">
                <a16:creationId xmlns:a16="http://schemas.microsoft.com/office/drawing/2014/main" id="{D7C1011E-CCC0-12DF-97E7-15AA6B40513F}"/>
              </a:ext>
            </a:extLst>
          </p:cNvPr>
          <p:cNvPicPr>
            <a:picLocks noChangeAspect="1"/>
          </p:cNvPicPr>
          <p:nvPr/>
        </p:nvPicPr>
        <p:blipFill>
          <a:blip r:embed="rId3"/>
          <a:stretch>
            <a:fillRect/>
          </a:stretch>
        </p:blipFill>
        <p:spPr>
          <a:xfrm>
            <a:off x="1428188" y="3581014"/>
            <a:ext cx="8106397" cy="3074542"/>
          </a:xfrm>
          <a:prstGeom prst="rect">
            <a:avLst/>
          </a:prstGeom>
        </p:spPr>
      </p:pic>
    </p:spTree>
    <p:extLst>
      <p:ext uri="{BB962C8B-B14F-4D97-AF65-F5344CB8AC3E}">
        <p14:creationId xmlns:p14="http://schemas.microsoft.com/office/powerpoint/2010/main" val="294156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F2A9097-5AAC-D934-817D-BDB247782350}"/>
              </a:ext>
            </a:extLst>
          </p:cNvPr>
          <p:cNvPicPr>
            <a:picLocks noChangeAspect="1"/>
          </p:cNvPicPr>
          <p:nvPr/>
        </p:nvPicPr>
        <p:blipFill>
          <a:blip r:embed="rId2"/>
          <a:stretch>
            <a:fillRect/>
          </a:stretch>
        </p:blipFill>
        <p:spPr>
          <a:xfrm>
            <a:off x="1452081" y="114048"/>
            <a:ext cx="6567970" cy="3007708"/>
          </a:xfrm>
          <a:prstGeom prst="rect">
            <a:avLst/>
          </a:prstGeom>
        </p:spPr>
      </p:pic>
      <p:pic>
        <p:nvPicPr>
          <p:cNvPr id="6" name="Imagen 5">
            <a:extLst>
              <a:ext uri="{FF2B5EF4-FFF2-40B4-BE49-F238E27FC236}">
                <a16:creationId xmlns:a16="http://schemas.microsoft.com/office/drawing/2014/main" id="{96745AC1-461C-41E3-436D-55AA15C41B7F}"/>
              </a:ext>
            </a:extLst>
          </p:cNvPr>
          <p:cNvPicPr>
            <a:picLocks noChangeAspect="1"/>
          </p:cNvPicPr>
          <p:nvPr/>
        </p:nvPicPr>
        <p:blipFill>
          <a:blip r:embed="rId3"/>
          <a:stretch>
            <a:fillRect/>
          </a:stretch>
        </p:blipFill>
        <p:spPr>
          <a:xfrm>
            <a:off x="1452081" y="3312256"/>
            <a:ext cx="7901470" cy="3130605"/>
          </a:xfrm>
          <a:prstGeom prst="rect">
            <a:avLst/>
          </a:prstGeom>
        </p:spPr>
      </p:pic>
    </p:spTree>
    <p:extLst>
      <p:ext uri="{BB962C8B-B14F-4D97-AF65-F5344CB8AC3E}">
        <p14:creationId xmlns:p14="http://schemas.microsoft.com/office/powerpoint/2010/main" val="80859378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362</TotalTime>
  <Words>477</Words>
  <Application>Microsoft Office PowerPoint</Application>
  <PresentationFormat>Panorámica</PresentationFormat>
  <Paragraphs>32</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Century Gothic</vt:lpstr>
      <vt:lpstr>Wingdings</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Acer</cp:lastModifiedBy>
  <cp:revision>3</cp:revision>
  <dcterms:created xsi:type="dcterms:W3CDTF">2022-08-30T13:32:01Z</dcterms:created>
  <dcterms:modified xsi:type="dcterms:W3CDTF">2022-08-30T23:30:21Z</dcterms:modified>
</cp:coreProperties>
</file>