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6"/>
  </p:notesMasterIdLst>
  <p:sldIdLst>
    <p:sldId id="266" r:id="rId2"/>
    <p:sldId id="267" r:id="rId3"/>
    <p:sldId id="268" r:id="rId4"/>
    <p:sldId id="257" r:id="rId5"/>
    <p:sldId id="269" r:id="rId6"/>
    <p:sldId id="270" r:id="rId7"/>
    <p:sldId id="271" r:id="rId8"/>
    <p:sldId id="272" r:id="rId9"/>
    <p:sldId id="273" r:id="rId10"/>
    <p:sldId id="263" r:id="rId11"/>
    <p:sldId id="256" r:id="rId12"/>
    <p:sldId id="265" r:id="rId13"/>
    <p:sldId id="274" r:id="rId14"/>
    <p:sldId id="264" r:id="rId15"/>
    <p:sldId id="276" r:id="rId16"/>
    <p:sldId id="275" r:id="rId17"/>
    <p:sldId id="277" r:id="rId18"/>
    <p:sldId id="279" r:id="rId19"/>
    <p:sldId id="278" r:id="rId20"/>
    <p:sldId id="258" r:id="rId21"/>
    <p:sldId id="259" r:id="rId22"/>
    <p:sldId id="260" r:id="rId23"/>
    <p:sldId id="262"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1" autoAdjust="0"/>
    <p:restoredTop sz="38710" autoAdjust="0"/>
  </p:normalViewPr>
  <p:slideViewPr>
    <p:cSldViewPr snapToGrid="0">
      <p:cViewPr varScale="1">
        <p:scale>
          <a:sx n="29" d="100"/>
          <a:sy n="29" d="100"/>
        </p:scale>
        <p:origin x="720" y="30"/>
      </p:cViewPr>
      <p:guideLst/>
    </p:cSldViewPr>
  </p:slideViewPr>
  <p:notesTextViewPr>
    <p:cViewPr>
      <p:scale>
        <a:sx n="125" d="100"/>
        <a:sy n="125" d="100"/>
      </p:scale>
      <p:origin x="0" y="-3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690D7-ECB4-49E5-91E5-72728DAFC7FF}"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42079-7D61-46C0-8691-032EFBD70DC9}" type="slidenum">
              <a:rPr lang="en-US" smtClean="0"/>
              <a:t>‹#›</a:t>
            </a:fld>
            <a:endParaRPr lang="en-US"/>
          </a:p>
        </p:txBody>
      </p:sp>
    </p:spTree>
    <p:extLst>
      <p:ext uri="{BB962C8B-B14F-4D97-AF65-F5344CB8AC3E}">
        <p14:creationId xmlns:p14="http://schemas.microsoft.com/office/powerpoint/2010/main" val="242107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rentonsystems.com/blog/5g-technology-and-hpc"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rentonsystems.com/blog/what-is-edge-computing-why-does-it-matt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5gworldpro.com/blog/2021/02/04/5g-nsa-mobility-management/"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5gworldpro.com/blog/2019/04/23/57-intercontinental-shenzhen-telecom-huawei-launch-5g-smart-hotel/" TargetMode="External"/><Relationship Id="rId4" Type="http://schemas.openxmlformats.org/officeDocument/2006/relationships/hyperlink" Target="https://www.5gworldpro.com/blog/2019/04/12/46-3gpp-5g-specificatio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 </a:t>
            </a:r>
            <a:r>
              <a:rPr lang="en-US" dirty="0" err="1" smtClean="0"/>
              <a:t>là</a:t>
            </a:r>
            <a:r>
              <a:rPr lang="en-US" baseline="0" dirty="0" smtClean="0"/>
              <a:t> </a:t>
            </a:r>
            <a:r>
              <a:rPr lang="en-US" baseline="0" dirty="0" err="1" smtClean="0"/>
              <a:t>một</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mạng</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mạng</a:t>
            </a:r>
            <a:r>
              <a:rPr lang="en-US" baseline="0" dirty="0" smtClean="0"/>
              <a:t> di </a:t>
            </a:r>
            <a:r>
              <a:rPr lang="en-US" baseline="0" dirty="0" err="1" smtClean="0"/>
              <a:t>động</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có</a:t>
            </a:r>
            <a:r>
              <a:rPr lang="en-US" baseline="0" dirty="0" smtClean="0"/>
              <a:t> </a:t>
            </a:r>
            <a:r>
              <a:rPr lang="en-US" baseline="0" dirty="0" err="1" smtClean="0"/>
              <a:t>ăng</a:t>
            </a:r>
            <a:r>
              <a:rPr lang="en-US" baseline="0" dirty="0" smtClean="0"/>
              <a:t> ten </a:t>
            </a:r>
            <a:r>
              <a:rPr lang="en-US" baseline="0" dirty="0" err="1" smtClean="0"/>
              <a:t>lớn</a:t>
            </a:r>
            <a:endParaRPr lang="en-US" baseline="0" dirty="0" smtClean="0"/>
          </a:p>
          <a:p>
            <a:r>
              <a:rPr lang="en-US" baseline="0" dirty="0" smtClean="0"/>
              <a:t>HĐ:</a:t>
            </a:r>
          </a:p>
          <a:p>
            <a:r>
              <a:rPr lang="en-US" baseline="0" dirty="0" err="1" smtClean="0"/>
              <a:t>Trong</a:t>
            </a:r>
            <a:r>
              <a:rPr lang="en-US" baseline="0" dirty="0" smtClean="0"/>
              <a:t> RAN ,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(RU) radio unit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truyền</a:t>
            </a:r>
            <a:r>
              <a:rPr lang="en-US" baseline="0" dirty="0" smtClean="0"/>
              <a:t> , </a:t>
            </a:r>
            <a:r>
              <a:rPr lang="en-US" baseline="0" dirty="0" err="1" smtClean="0"/>
              <a:t>nhận</a:t>
            </a:r>
            <a:r>
              <a:rPr lang="en-US" baseline="0" dirty="0" smtClean="0"/>
              <a:t> ,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cho</a:t>
            </a:r>
            <a:r>
              <a:rPr lang="en-US" baseline="0" dirty="0" smtClean="0"/>
              <a:t> </a:t>
            </a:r>
            <a:r>
              <a:rPr lang="en-US" baseline="0" dirty="0" err="1" smtClean="0"/>
              <a:t>trạm</a:t>
            </a:r>
            <a:r>
              <a:rPr lang="en-US" baseline="0" dirty="0" smtClean="0"/>
              <a:t> </a:t>
            </a:r>
            <a:r>
              <a:rPr lang="en-US" baseline="0" dirty="0" err="1" smtClean="0"/>
              <a:t>gốc</a:t>
            </a:r>
            <a:r>
              <a:rPr lang="en-US" baseline="0" dirty="0" smtClean="0"/>
              <a:t> RAN ( base station)</a:t>
            </a:r>
          </a:p>
          <a:p>
            <a:r>
              <a:rPr lang="en-US" dirty="0" err="1" smtClean="0"/>
              <a:t>Khi</a:t>
            </a:r>
            <a:r>
              <a:rPr lang="en-US" dirty="0" smtClean="0"/>
              <a:t> RU </a:t>
            </a:r>
            <a:r>
              <a:rPr lang="en-US" dirty="0" err="1" smtClean="0"/>
              <a:t>nhận</a:t>
            </a:r>
            <a:r>
              <a:rPr lang="en-US" baseline="0" dirty="0" smtClean="0"/>
              <a:t> </a:t>
            </a:r>
            <a:r>
              <a:rPr lang="en-US" baseline="0" dirty="0" err="1" smtClean="0"/>
              <a:t>thông</a:t>
            </a:r>
            <a:r>
              <a:rPr lang="en-US" baseline="0" dirty="0" smtClean="0"/>
              <a:t> tin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từ</a:t>
            </a:r>
            <a:r>
              <a:rPr lang="en-US" baseline="0" dirty="0" smtClean="0"/>
              <a:t> </a:t>
            </a:r>
            <a:r>
              <a:rPr lang="en-US" baseline="0" dirty="0" err="1" smtClean="0"/>
              <a:t>anten</a:t>
            </a:r>
            <a:r>
              <a:rPr lang="en-US" baseline="0" dirty="0" smtClean="0"/>
              <a:t>, </a:t>
            </a:r>
            <a:r>
              <a:rPr lang="en-US" baseline="0" dirty="0" err="1" smtClean="0"/>
              <a:t>nó</a:t>
            </a:r>
            <a:r>
              <a:rPr lang="en-US" baseline="0" dirty="0" smtClean="0"/>
              <a:t> </a:t>
            </a:r>
            <a:r>
              <a:rPr lang="en-US" baseline="0" dirty="0" err="1" smtClean="0"/>
              <a:t>sẽ</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 BBU) baseband unit </a:t>
            </a:r>
            <a:r>
              <a:rPr lang="en-US" baseline="0" dirty="0" err="1" smtClean="0"/>
              <a:t>bằng</a:t>
            </a:r>
            <a:r>
              <a:rPr lang="en-US" baseline="0" dirty="0" smtClean="0"/>
              <a:t> </a:t>
            </a:r>
            <a:r>
              <a:rPr lang="en-US" baseline="0" dirty="0" err="1" smtClean="0"/>
              <a:t>Commom</a:t>
            </a:r>
            <a:r>
              <a:rPr lang="en-US" baseline="0" dirty="0" smtClean="0"/>
              <a:t> public Radio Interface( CPRI )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a:t>
            </a:r>
            <a:r>
              <a:rPr lang="en-US" baseline="0" dirty="0" err="1" smtClean="0"/>
              <a:t>chung</a:t>
            </a:r>
            <a:endParaRPr lang="en-US" baseline="0" dirty="0" smtClean="0"/>
          </a:p>
          <a:p>
            <a:r>
              <a:rPr lang="en-US" baseline="0" dirty="0" smtClean="0"/>
              <a:t>BBU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thế</a:t>
            </a:r>
            <a:r>
              <a:rPr lang="en-US" baseline="0" dirty="0" smtClean="0"/>
              <a:t> </a:t>
            </a:r>
            <a:r>
              <a:rPr lang="en-US" baseline="0" dirty="0" err="1" smtClean="0"/>
              <a:t>được</a:t>
            </a:r>
            <a:r>
              <a:rPr lang="en-US" baseline="0" dirty="0" smtClean="0"/>
              <a:t> </a:t>
            </a:r>
            <a:r>
              <a:rPr lang="en-US" baseline="0" dirty="0" err="1" smtClean="0"/>
              <a:t>chuyển</a:t>
            </a:r>
            <a:r>
              <a:rPr lang="en-US" baseline="0" dirty="0" smtClean="0"/>
              <a:t> </a:t>
            </a:r>
            <a:r>
              <a:rPr lang="en-US" baseline="0" dirty="0" err="1" smtClean="0"/>
              <a:t>tiếp</a:t>
            </a:r>
            <a:r>
              <a:rPr lang="en-US" baseline="0" dirty="0" smtClean="0"/>
              <a:t> </a:t>
            </a:r>
            <a:r>
              <a:rPr lang="en-US" baseline="0" dirty="0" err="1" smtClean="0"/>
              <a:t>đến</a:t>
            </a:r>
            <a:r>
              <a:rPr lang="en-US" baseline="0" dirty="0" smtClean="0"/>
              <a:t> network </a:t>
            </a:r>
            <a:r>
              <a:rPr lang="en-US" baseline="0" dirty="0" err="1" smtClean="0"/>
              <a:t>cỏe.Dữ</a:t>
            </a:r>
            <a:r>
              <a:rPr lang="en-US" baseline="0" dirty="0" smtClean="0"/>
              <a:t> </a:t>
            </a:r>
            <a:r>
              <a:rPr lang="en-US" baseline="0" dirty="0" err="1" smtClean="0"/>
              <a:t>liệu</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thông</a:t>
            </a:r>
            <a:r>
              <a:rPr lang="en-US" baseline="0" dirty="0" smtClean="0"/>
              <a:t> qua </a:t>
            </a:r>
            <a:r>
              <a:rPr lang="en-US" baseline="0" dirty="0" err="1" smtClean="0"/>
              <a:t>qus</a:t>
            </a:r>
            <a:r>
              <a:rPr lang="en-US" baseline="0" dirty="0" smtClean="0"/>
              <a:t> </a:t>
            </a:r>
            <a:r>
              <a:rPr lang="en-US" baseline="0" dirty="0" err="1" smtClean="0"/>
              <a:t>trình</a:t>
            </a:r>
            <a:r>
              <a:rPr lang="en-US" baseline="0" dirty="0" smtClean="0"/>
              <a:t> </a:t>
            </a:r>
            <a:r>
              <a:rPr lang="en-US" baseline="0" dirty="0" err="1" smtClean="0"/>
              <a:t>đảo</a:t>
            </a:r>
            <a:r>
              <a:rPr lang="en-US" baseline="0" dirty="0" smtClean="0"/>
              <a:t> </a:t>
            </a:r>
            <a:r>
              <a:rPr lang="en-US" baseline="0" dirty="0" err="1" smtClean="0"/>
              <a:t>ngược</a:t>
            </a:r>
            <a:endParaRPr lang="en-US" baseline="0" dirty="0" smtClean="0"/>
          </a:p>
          <a:p>
            <a:r>
              <a:rPr lang="en-US" baseline="0" dirty="0" err="1" smtClean="0"/>
              <a:t>Diện</a:t>
            </a:r>
            <a:r>
              <a:rPr lang="en-US" baseline="0" dirty="0" smtClean="0"/>
              <a:t> </a:t>
            </a:r>
            <a:r>
              <a:rPr lang="en-US" baseline="0" dirty="0" err="1" smtClean="0"/>
              <a:t>tích</a:t>
            </a:r>
            <a:r>
              <a:rPr lang="en-US" baseline="0" dirty="0" smtClean="0"/>
              <a:t> </a:t>
            </a:r>
            <a:r>
              <a:rPr lang="en-US" baseline="0" dirty="0" err="1" smtClean="0"/>
              <a:t>mà</a:t>
            </a:r>
            <a:r>
              <a:rPr lang="en-US" baseline="0" dirty="0" smtClean="0"/>
              <a:t> </a:t>
            </a:r>
            <a:r>
              <a:rPr lang="en-US" baseline="0" dirty="0" err="1" smtClean="0"/>
              <a:t>một</a:t>
            </a:r>
            <a:r>
              <a:rPr lang="en-US" baseline="0" dirty="0" smtClean="0"/>
              <a:t> </a:t>
            </a:r>
            <a:r>
              <a:rPr lang="en-US" baseline="0" dirty="0" err="1" smtClean="0"/>
              <a:t>nút</a:t>
            </a:r>
            <a:r>
              <a:rPr lang="en-US" baseline="0" dirty="0" smtClean="0"/>
              <a:t> RAN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bao</a:t>
            </a:r>
            <a:r>
              <a:rPr lang="en-US" baseline="0" dirty="0" smtClean="0"/>
              <a:t> </a:t>
            </a:r>
            <a:r>
              <a:rPr lang="en-US" baseline="0" dirty="0" err="1" smtClean="0"/>
              <a:t>phủ</a:t>
            </a:r>
            <a:r>
              <a:rPr lang="en-US" baseline="0" dirty="0" smtClean="0"/>
              <a:t> </a:t>
            </a:r>
            <a:r>
              <a:rPr lang="en-US" baseline="0" dirty="0" err="1" smtClean="0"/>
              <a:t>khsc</a:t>
            </a:r>
            <a:r>
              <a:rPr lang="en-US" baseline="0" dirty="0" smtClean="0"/>
              <a:t> </a:t>
            </a:r>
            <a:r>
              <a:rPr lang="en-US" baseline="0" dirty="0" err="1" smtClean="0"/>
              <a:t>nhau</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anten</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RAN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tại</a:t>
            </a:r>
            <a:r>
              <a:rPr lang="en-US" baseline="0" dirty="0" smtClean="0"/>
              <a:t> node</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a:t>
            </a:fld>
            <a:endParaRPr lang="en-US"/>
          </a:p>
        </p:txBody>
      </p:sp>
    </p:spTree>
    <p:extLst>
      <p:ext uri="{BB962C8B-B14F-4D97-AF65-F5344CB8AC3E}">
        <p14:creationId xmlns:p14="http://schemas.microsoft.com/office/powerpoint/2010/main" val="2296760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Fit: </a:t>
            </a:r>
            <a:r>
              <a:rPr lang="en-US" dirty="0" err="1" smtClean="0"/>
              <a:t>phù</a:t>
            </a:r>
            <a:r>
              <a:rPr lang="en-US" baseline="0" dirty="0" smtClean="0"/>
              <a:t> </a:t>
            </a:r>
            <a:r>
              <a:rPr lang="en-US" baseline="0" dirty="0" err="1" smtClean="0"/>
              <a:t>hợp</a:t>
            </a:r>
            <a:r>
              <a:rPr lang="en-US" baseline="0" dirty="0" smtClean="0"/>
              <a:t>, transport: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nhiều</a:t>
            </a:r>
            <a:r>
              <a:rPr lang="en-US" baseline="0" dirty="0" smtClean="0"/>
              <a:t> </a:t>
            </a:r>
            <a:r>
              <a:rPr lang="en-US" baseline="0" dirty="0" err="1" smtClean="0"/>
              <a:t>nhà</a:t>
            </a:r>
            <a:r>
              <a:rPr lang="en-US" baseline="0" dirty="0" smtClean="0"/>
              <a:t> </a:t>
            </a:r>
            <a:r>
              <a:rPr lang="en-US" baseline="0" dirty="0" err="1" smtClean="0"/>
              <a:t>cung</a:t>
            </a:r>
            <a:r>
              <a:rPr lang="en-US" baseline="0" dirty="0" smtClean="0"/>
              <a:t> </a:t>
            </a:r>
            <a:r>
              <a:rPr lang="en-US" baseline="0" dirty="0" err="1" smtClean="0"/>
              <a:t>cấp</a:t>
            </a:r>
            <a:endParaRPr lang="en-US" baseline="0" dirty="0" smtClean="0"/>
          </a:p>
          <a:p>
            <a:r>
              <a:rPr lang="vi-VN" dirty="0" smtClean="0"/>
              <a:t>Các triển khai Ran linh hoạt hơn và dễ dàng hơn để cung cấp các ràng buộc triển khai cụ thể</a:t>
            </a:r>
            <a:endParaRPr lang="en-US" dirty="0" smtClean="0"/>
          </a:p>
          <a:p>
            <a:r>
              <a:rPr lang="vi-VN" dirty="0" smtClean="0"/>
              <a:t>có khả năng làm giảm chi phí tất cả những gì có thể được thực hiện dù có hoặc không dựa vào các tiêu chuẩn.</a:t>
            </a:r>
            <a:endParaRPr lang="en-US" dirty="0" smtClean="0"/>
          </a:p>
          <a:p>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nhà</a:t>
            </a:r>
            <a:r>
              <a:rPr lang="en-US" dirty="0" smtClean="0"/>
              <a:t> </a:t>
            </a:r>
            <a:r>
              <a:rPr lang="en-US" dirty="0" err="1" smtClean="0"/>
              <a:t>khai</a:t>
            </a:r>
            <a:r>
              <a:rPr lang="en-US" dirty="0" smtClean="0"/>
              <a:t> </a:t>
            </a:r>
            <a:r>
              <a:rPr lang="en-US" dirty="0" err="1" smtClean="0"/>
              <a:t>thác</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từ</a:t>
            </a:r>
            <a:r>
              <a:rPr lang="en-US" dirty="0" smtClean="0"/>
              <a:t> </a:t>
            </a:r>
            <a:r>
              <a:rPr lang="en-US" dirty="0" err="1" smtClean="0"/>
              <a:t>các</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khác</a:t>
            </a:r>
            <a:r>
              <a:rPr lang="en-US" dirty="0" smtClean="0"/>
              <a:t> </a:t>
            </a:r>
            <a:r>
              <a:rPr lang="en-US" dirty="0" err="1" smtClean="0"/>
              <a:t>nhau</a:t>
            </a:r>
            <a:r>
              <a:rPr lang="en-US" dirty="0" smtClean="0"/>
              <a:t>.</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12</a:t>
            </a:fld>
            <a:endParaRPr lang="en-US"/>
          </a:p>
        </p:txBody>
      </p:sp>
    </p:spTree>
    <p:extLst>
      <p:ext uri="{BB962C8B-B14F-4D97-AF65-F5344CB8AC3E}">
        <p14:creationId xmlns:p14="http://schemas.microsoft.com/office/powerpoint/2010/main" val="251257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Tăng</a:t>
            </a:r>
            <a:r>
              <a:rPr lang="en-US" baseline="0" dirty="0" smtClean="0"/>
              <a:t> </a:t>
            </a:r>
            <a:r>
              <a:rPr lang="en-US" baseline="0" dirty="0" err="1" smtClean="0"/>
              <a:t>hiệu</a:t>
            </a:r>
            <a:r>
              <a:rPr lang="en-US" baseline="0" dirty="0" smtClean="0"/>
              <a:t> </a:t>
            </a:r>
            <a:r>
              <a:rPr lang="en-US" baseline="0" dirty="0" err="1" smtClean="0"/>
              <a:t>suất</a:t>
            </a:r>
            <a:r>
              <a:rPr lang="en-US" baseline="0" dirty="0" smtClean="0"/>
              <a:t> </a:t>
            </a:r>
            <a:r>
              <a:rPr lang="en-US" baseline="0" dirty="0" err="1" smtClean="0"/>
              <a:t>cao</a:t>
            </a:r>
            <a:r>
              <a:rPr lang="en-US" baseline="0" dirty="0" smtClean="0"/>
              <a:t> </a:t>
            </a:r>
            <a:r>
              <a:rPr lang="en-US" baseline="0" dirty="0" err="1" smtClean="0"/>
              <a:t>hơn</a:t>
            </a:r>
            <a:endParaRPr lang="en-US" baseline="0" dirty="0" smtClean="0"/>
          </a:p>
          <a:p>
            <a:r>
              <a:rPr lang="vi-VN" dirty="0" smtClean="0"/>
              <a:t>tính năng nào nên nằm ở phần trên của đơn vị scip B có thể được tập trung và ảo hóa và chức năng nào nên được giữ ở phần dưới của dải phân tần B thường được giả định là được triển khai gần với ăng-ten</a:t>
            </a:r>
            <a:endParaRPr lang="en-US" dirty="0" smtClean="0"/>
          </a:p>
          <a:p>
            <a:r>
              <a:rPr lang="en-US" dirty="0" smtClean="0"/>
              <a:t>3GPP: opt 2 (PDCP/RLC)</a:t>
            </a:r>
          </a:p>
          <a:p>
            <a:r>
              <a:rPr lang="en-US" dirty="0" smtClean="0"/>
              <a:t>Opt</a:t>
            </a:r>
            <a:r>
              <a:rPr lang="en-US" baseline="0" dirty="0" smtClean="0"/>
              <a:t> 1: (RRC ..) kind of</a:t>
            </a:r>
          </a:p>
          <a:p>
            <a:endParaRPr lang="en-US" baseline="0" dirty="0" smtClean="0"/>
          </a:p>
          <a:p>
            <a:r>
              <a:rPr lang="en-US" baseline="0" dirty="0" smtClean="0"/>
              <a:t>ORAN: option 7.2 ( intra PHY) </a:t>
            </a:r>
          </a:p>
          <a:p>
            <a:r>
              <a:rPr lang="en-US" baseline="0" dirty="0" smtClean="0"/>
              <a:t>Small  cell forum :  opt 6</a:t>
            </a:r>
          </a:p>
          <a:p>
            <a:r>
              <a:rPr lang="en-US" baseline="0" dirty="0" smtClean="0"/>
              <a:t>CPRI/</a:t>
            </a:r>
            <a:r>
              <a:rPr lang="en-US" baseline="0" dirty="0" err="1" smtClean="0"/>
              <a:t>eCPRI</a:t>
            </a:r>
            <a:r>
              <a:rPr lang="en-US" baseline="0" dirty="0" smtClean="0"/>
              <a:t> opt 8</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13</a:t>
            </a:fld>
            <a:endParaRPr lang="en-US"/>
          </a:p>
        </p:txBody>
      </p:sp>
    </p:spTree>
    <p:extLst>
      <p:ext uri="{BB962C8B-B14F-4D97-AF65-F5344CB8AC3E}">
        <p14:creationId xmlns:p14="http://schemas.microsoft.com/office/powerpoint/2010/main" val="157585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14</a:t>
            </a:fld>
            <a:endParaRPr lang="en-US"/>
          </a:p>
        </p:txBody>
      </p:sp>
    </p:spTree>
    <p:extLst>
      <p:ext uri="{BB962C8B-B14F-4D97-AF65-F5344CB8AC3E}">
        <p14:creationId xmlns:p14="http://schemas.microsoft.com/office/powerpoint/2010/main" val="341468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the protocol stack pf the splits where the user plane</a:t>
            </a:r>
            <a:r>
              <a:rPr lang="en-US" baseline="0" dirty="0" smtClean="0"/>
              <a:t> protocols SDAP  and PDCP reside ( </a:t>
            </a:r>
            <a:r>
              <a:rPr lang="en-US" baseline="0" dirty="0" err="1" smtClean="0"/>
              <a:t>nam</a:t>
            </a:r>
            <a:r>
              <a:rPr lang="en-US" baseline="0" dirty="0" smtClean="0"/>
              <a:t> </a:t>
            </a:r>
            <a:r>
              <a:rPr lang="en-US" baseline="0" dirty="0" err="1" smtClean="0"/>
              <a:t>trong</a:t>
            </a:r>
            <a:r>
              <a:rPr lang="en-US" baseline="0" dirty="0" smtClean="0"/>
              <a:t>) CU and the rest specifically RLC MAC and PHY are in </a:t>
            </a:r>
            <a:r>
              <a:rPr lang="en-US" baseline="0" dirty="0" err="1" smtClean="0"/>
              <a:t>DU.They</a:t>
            </a:r>
            <a:r>
              <a:rPr lang="en-US" baseline="0" dirty="0" smtClean="0"/>
              <a:t> are RRC protocol is also in CU.as pretty much all other NG RAN control plane network interfaces .The F1C that is the controlling part of the f1 interface run on top of http .The f1 application protocol which is used f1C interface supports interface management procedures .UE context management RRC message transfer system information and paging procedures .Therefore new interface that is f1 user plane uses </a:t>
            </a:r>
            <a:r>
              <a:rPr lang="en-US" baseline="0" dirty="0" err="1" smtClean="0"/>
              <a:t>gtpu</a:t>
            </a:r>
            <a:r>
              <a:rPr lang="en-US" baseline="0" dirty="0" smtClean="0"/>
              <a:t> to carry PDCP </a:t>
            </a:r>
            <a:r>
              <a:rPr lang="en-US" baseline="0" dirty="0" err="1" smtClean="0"/>
              <a:t>use.again</a:t>
            </a:r>
            <a:r>
              <a:rPr lang="en-US" baseline="0" dirty="0" smtClean="0"/>
              <a:t> this is very common with many other interfaces. For example </a:t>
            </a:r>
            <a:r>
              <a:rPr lang="en-US" baseline="0" dirty="0" err="1" smtClean="0"/>
              <a:t>Xn</a:t>
            </a:r>
            <a:r>
              <a:rPr lang="en-US" baseline="0" dirty="0" smtClean="0"/>
              <a:t> from the on </a:t>
            </a:r>
            <a:r>
              <a:rPr lang="en-US" baseline="0" dirty="0" err="1" smtClean="0"/>
              <a:t>apper</a:t>
            </a:r>
            <a:r>
              <a:rPr lang="en-US" baseline="0" dirty="0" smtClean="0"/>
              <a:t> perspective CU and Du managed separately that is the f1  interface does not carry management messages.one Cu or Du are configured by their respective ones they exchange their configuration information using management </a:t>
            </a:r>
            <a:r>
              <a:rPr lang="en-US" baseline="0" dirty="0" err="1" smtClean="0"/>
              <a:t>messager</a:t>
            </a:r>
            <a:r>
              <a:rPr lang="en-US" baseline="0" dirty="0" smtClean="0"/>
              <a:t> and then they are ready to server viewers.</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15</a:t>
            </a:fld>
            <a:endParaRPr lang="en-US"/>
          </a:p>
        </p:txBody>
      </p:sp>
    </p:spTree>
    <p:extLst>
      <p:ext uri="{BB962C8B-B14F-4D97-AF65-F5344CB8AC3E}">
        <p14:creationId xmlns:p14="http://schemas.microsoft.com/office/powerpoint/2010/main" val="1040744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the paging </a:t>
            </a:r>
            <a:r>
              <a:rPr lang="en-US" dirty="0" err="1" smtClean="0"/>
              <a:t>produre</a:t>
            </a:r>
            <a:r>
              <a:rPr lang="en-US" baseline="0" dirty="0" smtClean="0"/>
              <a:t> to illustrate how a F1AP works .In the first step when downloading data are received form 5GC this UE sends the F1AP paging message to the DU.DU then construct the RRC paging message in step 2 and sends it to UE over the air interface. After receiving RRC resume request from </a:t>
            </a:r>
            <a:r>
              <a:rPr lang="en-US" baseline="0" dirty="0" err="1" smtClean="0"/>
              <a:t>UE.The</a:t>
            </a:r>
            <a:r>
              <a:rPr lang="en-US" baseline="0" dirty="0" smtClean="0"/>
              <a:t> due forward the message received to this to CU  in the  non-UE  associated F1Ap initial uplink RRC message	transfer producer.</a:t>
            </a:r>
          </a:p>
          <a:p>
            <a:r>
              <a:rPr lang="en-US" baseline="0" dirty="0" smtClean="0"/>
              <a:t>If this view admits the UE the UE context setup request message the </a:t>
            </a:r>
            <a:r>
              <a:rPr lang="en-US" baseline="0" dirty="0" err="1" smtClean="0"/>
              <a:t>the</a:t>
            </a:r>
            <a:r>
              <a:rPr lang="en-US" baseline="0" dirty="0" smtClean="0"/>
              <a:t> </a:t>
            </a:r>
            <a:r>
              <a:rPr lang="en-US" baseline="0" dirty="0" err="1" smtClean="0"/>
              <a:t>view.The</a:t>
            </a:r>
            <a:r>
              <a:rPr lang="en-US" baseline="0" dirty="0" smtClean="0"/>
              <a:t> message may include SRB and DRB IDS to be set up the cell group </a:t>
            </a:r>
            <a:r>
              <a:rPr lang="en-US" baseline="0" dirty="0" err="1" smtClean="0"/>
              <a:t>config</a:t>
            </a:r>
            <a:r>
              <a:rPr lang="en-US" baseline="0" dirty="0" smtClean="0"/>
              <a:t> stored in the CU or </a:t>
            </a:r>
            <a:r>
              <a:rPr lang="en-US" baseline="0" dirty="0" err="1" smtClean="0"/>
              <a:t>retrived</a:t>
            </a:r>
            <a:r>
              <a:rPr lang="en-US" baseline="0" dirty="0" smtClean="0"/>
              <a:t> from old NG RAN doe with the information to be used by the DU to communicate with the </a:t>
            </a:r>
            <a:r>
              <a:rPr lang="en-US" baseline="0" dirty="0" err="1" smtClean="0"/>
              <a:t>UE.Step</a:t>
            </a:r>
            <a:r>
              <a:rPr lang="en-US" baseline="0" dirty="0" smtClean="0"/>
              <a:t> 6 the due responds with the UE context setup response message which contains a list of successfully established …</a:t>
            </a:r>
          </a:p>
          <a:p>
            <a:r>
              <a:rPr lang="en-US" baseline="0" dirty="0" smtClean="0"/>
              <a:t>Step 7 using the information received in step 6 from the Du this DU generated the RRC resume message for the UE .The RRC message is then encapsulated in the downlink RRC message transform message together with corresponding SRB ID and sent to DU ,</a:t>
            </a:r>
          </a:p>
          <a:p>
            <a:r>
              <a:rPr lang="en-US" baseline="0" dirty="0" smtClean="0"/>
              <a:t>Finally the RRC connection establishment is completed the due forward RRC resume complete message received from the UE in the uplink RRC message transfer to CU </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16</a:t>
            </a:fld>
            <a:endParaRPr lang="en-US"/>
          </a:p>
        </p:txBody>
      </p:sp>
    </p:spTree>
    <p:extLst>
      <p:ext uri="{BB962C8B-B14F-4D97-AF65-F5344CB8AC3E}">
        <p14:creationId xmlns:p14="http://schemas.microsoft.com/office/powerpoint/2010/main" val="77306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to DU CU split described </a:t>
            </a:r>
            <a:r>
              <a:rPr lang="en-US" baseline="0" dirty="0" err="1" smtClean="0"/>
              <a:t>earlier.The</a:t>
            </a:r>
            <a:r>
              <a:rPr lang="en-US" baseline="0" dirty="0" smtClean="0"/>
              <a:t> </a:t>
            </a:r>
            <a:r>
              <a:rPr lang="en-US" baseline="0" dirty="0" err="1" smtClean="0"/>
              <a:t>gpp</a:t>
            </a:r>
            <a:r>
              <a:rPr lang="en-US" baseline="0" dirty="0" smtClean="0"/>
              <a:t> have also defined another architecture variant which the </a:t>
            </a:r>
            <a:r>
              <a:rPr lang="en-US" baseline="0" dirty="0" err="1" smtClean="0"/>
              <a:t>gNB</a:t>
            </a:r>
            <a:r>
              <a:rPr lang="en-US" baseline="0" dirty="0" smtClean="0"/>
              <a:t> Cu that is centralized entity hosting PDCP is further split into a control plane node referred to by tongue twister abbreviation. </a:t>
            </a:r>
            <a:r>
              <a:rPr lang="en-US" baseline="0" dirty="0" err="1" smtClean="0"/>
              <a:t>gNB</a:t>
            </a:r>
            <a:r>
              <a:rPr lang="en-US" baseline="0" dirty="0" smtClean="0"/>
              <a:t> CU CP and the user plane node referred to as </a:t>
            </a:r>
            <a:r>
              <a:rPr lang="en-US" baseline="0" dirty="0" err="1" smtClean="0"/>
              <a:t>gNB</a:t>
            </a:r>
            <a:r>
              <a:rPr lang="en-US" baseline="0" dirty="0" smtClean="0"/>
              <a:t> CU </a:t>
            </a:r>
            <a:r>
              <a:rPr lang="en-US" baseline="0" dirty="0" err="1" smtClean="0"/>
              <a:t>UP.this</a:t>
            </a:r>
            <a:r>
              <a:rPr lang="en-US" baseline="0" dirty="0" smtClean="0"/>
              <a:t> architecture follows somewhat loosely the SDN concept .So that the CU-UP is purely a user play node which can be implemented in hardware and scaled independently of the rest of the 5g .Additionally this architecture also allows for some level of centralization at least for RRM functions in this </a:t>
            </a:r>
            <a:r>
              <a:rPr lang="en-US" baseline="0" dirty="0" err="1" smtClean="0"/>
              <a:t>uecp</a:t>
            </a:r>
            <a:r>
              <a:rPr lang="en-US" baseline="0" dirty="0" smtClean="0"/>
              <a:t> .The idea control </a:t>
            </a:r>
            <a:r>
              <a:rPr lang="en-US" baseline="0" dirty="0" err="1" smtClean="0"/>
              <a:t>uer</a:t>
            </a:r>
            <a:r>
              <a:rPr lang="en-US" baseline="0" dirty="0" smtClean="0"/>
              <a:t> plane separation started with the core network in it where it was added as a later feature referred to as </a:t>
            </a:r>
            <a:r>
              <a:rPr lang="en-US" baseline="0" dirty="0" err="1" smtClean="0"/>
              <a:t>cups.the</a:t>
            </a:r>
            <a:r>
              <a:rPr lang="en-US" baseline="0" dirty="0" smtClean="0"/>
              <a:t> 5GC was designed with this idea in mind from the beginning and so was ng RAN .The E1 interface connecting CP and UP nodes is bit different compared to the other network interfaces .that we </a:t>
            </a:r>
            <a:r>
              <a:rPr lang="en-US" baseline="0" dirty="0" err="1" smtClean="0"/>
              <a:t>sedcribe</a:t>
            </a:r>
            <a:r>
              <a:rPr lang="en-US" baseline="0" dirty="0" smtClean="0"/>
              <a:t> specifically. First it is a control plane only interface. There is no user plane data going on E1 and second it is designed to operate on barriers not uses and therefore support only two set of </a:t>
            </a:r>
            <a:r>
              <a:rPr lang="en-US" baseline="0" dirty="0" err="1" smtClean="0"/>
              <a:t>produres</a:t>
            </a:r>
            <a:r>
              <a:rPr lang="en-US" baseline="0" dirty="0" smtClean="0"/>
              <a:t> interface management procedures and barrier context </a:t>
            </a:r>
            <a:r>
              <a:rPr lang="en-US" baseline="0" smtClean="0"/>
              <a:t>management produces </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18</a:t>
            </a:fld>
            <a:endParaRPr lang="en-US"/>
          </a:p>
        </p:txBody>
      </p:sp>
    </p:spTree>
    <p:extLst>
      <p:ext uri="{BB962C8B-B14F-4D97-AF65-F5344CB8AC3E}">
        <p14:creationId xmlns:p14="http://schemas.microsoft.com/office/powerpoint/2010/main" val="1066444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19</a:t>
            </a:fld>
            <a:endParaRPr lang="en-US"/>
          </a:p>
        </p:txBody>
      </p:sp>
    </p:spTree>
    <p:extLst>
      <p:ext uri="{BB962C8B-B14F-4D97-AF65-F5344CB8AC3E}">
        <p14:creationId xmlns:p14="http://schemas.microsoft.com/office/powerpoint/2010/main" val="1978319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Splits, the CU from the Du this allows the CU to move closer to the core .The DU includes the RF </a:t>
            </a:r>
            <a:r>
              <a:rPr lang="en-US" dirty="0" err="1" smtClean="0"/>
              <a:t>function.All</a:t>
            </a:r>
            <a:r>
              <a:rPr lang="en-US" dirty="0" smtClean="0"/>
              <a:t> the way to RLC one of the common use</a:t>
            </a:r>
            <a:r>
              <a:rPr lang="en-US" baseline="0" dirty="0" smtClean="0"/>
              <a:t> cases for this option is millimeter wave </a:t>
            </a:r>
            <a:r>
              <a:rPr lang="en-US" baseline="0" dirty="0" err="1" smtClean="0"/>
              <a:t>deployments.These</a:t>
            </a:r>
            <a:r>
              <a:rPr lang="en-US" baseline="0" dirty="0" smtClean="0"/>
              <a:t> as to do with a complexity or millimeter wave and more interactions between the mark layer and the physical </a:t>
            </a:r>
            <a:r>
              <a:rPr lang="en-US" baseline="0" dirty="0" err="1" smtClean="0"/>
              <a:t>layer.Other</a:t>
            </a:r>
            <a:r>
              <a:rPr lang="en-US" baseline="0" dirty="0" smtClean="0"/>
              <a:t> </a:t>
            </a:r>
            <a:r>
              <a:rPr lang="en-US" baseline="0" dirty="0" err="1" smtClean="0"/>
              <a:t>option,You’ll</a:t>
            </a:r>
            <a:r>
              <a:rPr lang="en-US" baseline="0" dirty="0" smtClean="0"/>
              <a:t> not hear are the family for option six and seven </a:t>
            </a:r>
            <a:r>
              <a:rPr lang="en-US" baseline="0" dirty="0" err="1" smtClean="0"/>
              <a:t>splits.In</a:t>
            </a:r>
            <a:r>
              <a:rPr lang="en-US" baseline="0" dirty="0" smtClean="0"/>
              <a:t> this case, the DU is split into part </a:t>
            </a:r>
            <a:r>
              <a:rPr lang="en-US" baseline="0" dirty="0" err="1" smtClean="0"/>
              <a:t>Vdu</a:t>
            </a:r>
            <a:r>
              <a:rPr lang="en-US" baseline="0" dirty="0" smtClean="0"/>
              <a:t>  and radio unit .In option seven .The </a:t>
            </a:r>
            <a:r>
              <a:rPr lang="en-US" baseline="0" dirty="0" err="1" smtClean="0"/>
              <a:t>hight</a:t>
            </a:r>
            <a:r>
              <a:rPr lang="en-US" baseline="0" dirty="0" smtClean="0"/>
              <a:t> physical layer is part of DU and the low physical layer is part the are you with option six the eye physical layer is part of the RU .Dis you for these two option can be virtualized and operated at a data center </a:t>
            </a:r>
            <a:r>
              <a:rPr lang="en-US" baseline="0" dirty="0" err="1" smtClean="0"/>
              <a:t>slace.However</a:t>
            </a:r>
            <a:r>
              <a:rPr lang="en-US" baseline="0" dirty="0" smtClean="0"/>
              <a:t>, in option seven the DU need an accelerator to deal with physical layer </a:t>
            </a:r>
            <a:r>
              <a:rPr lang="en-US" baseline="0" dirty="0" err="1" smtClean="0"/>
              <a:t>hight</a:t>
            </a:r>
            <a:r>
              <a:rPr lang="en-US" baseline="0" dirty="0" smtClean="0"/>
              <a:t> capacity intense </a:t>
            </a:r>
            <a:r>
              <a:rPr lang="en-US" baseline="0" dirty="0" err="1" smtClean="0"/>
              <a:t>coputation.These</a:t>
            </a:r>
            <a:r>
              <a:rPr lang="en-US" baseline="0" dirty="0" smtClean="0"/>
              <a:t> different option offer operator the flexibility to deploy 5G based on this on different constraint in different </a:t>
            </a:r>
            <a:r>
              <a:rPr lang="en-US" baseline="0" dirty="0" err="1" smtClean="0"/>
              <a:t>regions.For</a:t>
            </a:r>
            <a:r>
              <a:rPr lang="en-US" baseline="0" dirty="0" smtClean="0"/>
              <a:t> example, if </a:t>
            </a:r>
            <a:r>
              <a:rPr lang="en-US" baseline="0" dirty="0" err="1" smtClean="0"/>
              <a:t>hight</a:t>
            </a:r>
            <a:r>
              <a:rPr lang="en-US" baseline="0" dirty="0" smtClean="0"/>
              <a:t> bandwidth lower latency backhaul are not available to the operators option.2 is a very friendly to this </a:t>
            </a:r>
            <a:r>
              <a:rPr lang="en-US" baseline="0" dirty="0" err="1" smtClean="0"/>
              <a:t>scenario.On</a:t>
            </a:r>
            <a:r>
              <a:rPr lang="en-US" baseline="0" dirty="0" smtClean="0"/>
              <a:t> the other end option 6 and 7.Can provide operators with </a:t>
            </a:r>
            <a:r>
              <a:rPr lang="en-US" baseline="0" dirty="0" err="1" smtClean="0"/>
              <a:t>techiques</a:t>
            </a:r>
            <a:r>
              <a:rPr lang="en-US" baseline="0" dirty="0" smtClean="0"/>
              <a:t> like coordinated scheduling, ultimately open VRAN apps operator deploy network faster but that’s not </a:t>
            </a:r>
            <a:r>
              <a:rPr lang="en-US" baseline="0" dirty="0" err="1" smtClean="0"/>
              <a:t>all.Let</a:t>
            </a:r>
            <a:r>
              <a:rPr lang="en-US" baseline="0" dirty="0" smtClean="0"/>
              <a:t> me </a:t>
            </a:r>
            <a:r>
              <a:rPr lang="en-US" baseline="0" dirty="0" err="1" smtClean="0"/>
              <a:t>hightlight</a:t>
            </a:r>
            <a:r>
              <a:rPr lang="en-US" baseline="0" dirty="0" smtClean="0"/>
              <a:t> a few other key benefits operator can expect .</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20</a:t>
            </a:fld>
            <a:endParaRPr lang="en-US"/>
          </a:p>
        </p:txBody>
      </p:sp>
    </p:spTree>
    <p:extLst>
      <p:ext uri="{BB962C8B-B14F-4D97-AF65-F5344CB8AC3E}">
        <p14:creationId xmlns:p14="http://schemas.microsoft.com/office/powerpoint/2010/main" val="3587616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v ran appearance support different deployments scenarios .when</a:t>
            </a:r>
            <a:r>
              <a:rPr lang="en-US" baseline="0" dirty="0" smtClean="0"/>
              <a:t> you virtualize aspect of the network, you can put different network elements in different positions </a:t>
            </a:r>
            <a:r>
              <a:rPr lang="en-US" baseline="0" dirty="0" err="1" smtClean="0"/>
              <a:t>relocating.Some</a:t>
            </a:r>
            <a:r>
              <a:rPr lang="en-US" baseline="0" dirty="0" smtClean="0"/>
              <a:t> of those function to data centers .Open </a:t>
            </a:r>
            <a:r>
              <a:rPr lang="en-US" baseline="0" dirty="0" err="1" smtClean="0"/>
              <a:t>vran</a:t>
            </a:r>
            <a:r>
              <a:rPr lang="en-US" baseline="0" dirty="0" smtClean="0"/>
              <a:t> allows also operator to deploy new services efficiently low latency is enabled by the virtualization of some aspects of the </a:t>
            </a:r>
            <a:r>
              <a:rPr lang="en-US" baseline="0" dirty="0" err="1" smtClean="0"/>
              <a:t>network.For</a:t>
            </a:r>
            <a:r>
              <a:rPr lang="en-US" baseline="0" dirty="0" smtClean="0"/>
              <a:t> example operators can put some elements much closer to a radio accessory .</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21</a:t>
            </a:fld>
            <a:endParaRPr lang="en-US"/>
          </a:p>
        </p:txBody>
      </p:sp>
    </p:spTree>
    <p:extLst>
      <p:ext uri="{BB962C8B-B14F-4D97-AF65-F5344CB8AC3E}">
        <p14:creationId xmlns:p14="http://schemas.microsoft.com/office/powerpoint/2010/main" val="3908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3</a:t>
            </a:fld>
            <a:endParaRPr lang="en-US"/>
          </a:p>
        </p:txBody>
      </p:sp>
    </p:spTree>
    <p:extLst>
      <p:ext uri="{BB962C8B-B14F-4D97-AF65-F5344CB8AC3E}">
        <p14:creationId xmlns:p14="http://schemas.microsoft.com/office/powerpoint/2010/main" val="372992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tradition Ran or radio access network .The core network used to be deployment in our data center that is connected to the network cell sites. These cell sites include the entire run stack for radio component and baseband processing (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băng</a:t>
            </a:r>
            <a:r>
              <a:rPr lang="en-US" baseline="0" dirty="0" smtClean="0"/>
              <a:t> </a:t>
            </a:r>
            <a:r>
              <a:rPr lang="en-US" baseline="0" dirty="0" err="1" smtClean="0"/>
              <a:t>tần</a:t>
            </a:r>
            <a:r>
              <a:rPr lang="en-US" baseline="0" dirty="0" smtClean="0"/>
              <a:t>)</a:t>
            </a:r>
          </a:p>
          <a:p>
            <a:r>
              <a:rPr lang="en-US" baseline="0" dirty="0" smtClean="0"/>
              <a:t>Cell site: </a:t>
            </a:r>
            <a:r>
              <a:rPr lang="en-US" baseline="0" dirty="0" err="1" smtClean="0"/>
              <a:t>mạng</a:t>
            </a:r>
            <a:r>
              <a:rPr lang="en-US" baseline="0" dirty="0" smtClean="0"/>
              <a:t> di </a:t>
            </a:r>
            <a:r>
              <a:rPr lang="en-US" baseline="0" dirty="0" err="1" smtClean="0"/>
              <a:t>động</a:t>
            </a:r>
            <a:r>
              <a:rPr lang="en-US" baseline="0" dirty="0" smtClean="0"/>
              <a:t>, </a:t>
            </a:r>
            <a:r>
              <a:rPr lang="en-US" baseline="0" dirty="0" err="1" smtClean="0"/>
              <a:t>các</a:t>
            </a:r>
            <a:r>
              <a:rPr lang="en-US" baseline="0" dirty="0" smtClean="0"/>
              <a:t> </a:t>
            </a:r>
            <a:r>
              <a:rPr lang="en-US" baseline="0" dirty="0" err="1" smtClean="0"/>
              <a:t>trang</a:t>
            </a:r>
            <a:r>
              <a:rPr lang="en-US" baseline="0" dirty="0" smtClean="0"/>
              <a:t> web di </a:t>
            </a:r>
            <a:r>
              <a:rPr lang="en-US" baseline="0" dirty="0" err="1" smtClean="0"/>
              <a:t>động</a:t>
            </a:r>
            <a:r>
              <a:rPr lang="en-US" baseline="0" dirty="0" smtClean="0"/>
              <a:t> </a:t>
            </a:r>
            <a:r>
              <a:rPr lang="en-US" baseline="0" dirty="0" err="1" smtClean="0"/>
              <a:t>này</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ngăn</a:t>
            </a:r>
            <a:r>
              <a:rPr lang="en-US" baseline="0" dirty="0" smtClean="0"/>
              <a:t> </a:t>
            </a:r>
            <a:r>
              <a:rPr lang="en-US" baseline="0" dirty="0" err="1" smtClean="0"/>
              <a:t>xếp</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và</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endParaRPr lang="en-US" baseline="0" dirty="0" smtClean="0"/>
          </a:p>
          <a:p>
            <a:r>
              <a:rPr lang="en-US" baseline="0" dirty="0" smtClean="0"/>
              <a:t>At the end of LTE deployment. We move towards a centralized run architectures. With this iteration baseband processer BBU </a:t>
            </a:r>
          </a:p>
          <a:p>
            <a:r>
              <a:rPr lang="en-US" baseline="0" dirty="0" smtClean="0"/>
              <a:t>start to be centralized in order to pull resources and leverage ( </a:t>
            </a:r>
            <a:r>
              <a:rPr lang="en-US" baseline="0" dirty="0" err="1" smtClean="0"/>
              <a:t>tận</a:t>
            </a:r>
            <a:r>
              <a:rPr lang="en-US" baseline="0" dirty="0" smtClean="0"/>
              <a:t> </a:t>
            </a:r>
            <a:r>
              <a:rPr lang="en-US" baseline="0" dirty="0" err="1" smtClean="0"/>
              <a:t>dụng</a:t>
            </a:r>
            <a:r>
              <a:rPr lang="en-US" baseline="0" dirty="0" smtClean="0"/>
              <a:t> ) some of the new data center architectures. </a:t>
            </a:r>
          </a:p>
          <a:p>
            <a:r>
              <a:rPr lang="en-US" baseline="0" dirty="0" smtClean="0"/>
              <a:t>While simple battery solution each vender as its own way to do things.</a:t>
            </a:r>
          </a:p>
          <a:p>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băng</a:t>
            </a:r>
            <a:r>
              <a:rPr lang="en-US" baseline="0" dirty="0" smtClean="0"/>
              <a:t>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lặp</a:t>
            </a:r>
            <a:r>
              <a:rPr lang="en-US" baseline="0" dirty="0" smtClean="0"/>
              <a:t> </a:t>
            </a:r>
            <a:r>
              <a:rPr lang="en-US" baseline="0" dirty="0" err="1" smtClean="0"/>
              <a:t>đi</a:t>
            </a:r>
            <a:r>
              <a:rPr lang="en-US" baseline="0" dirty="0" smtClean="0"/>
              <a:t> </a:t>
            </a:r>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này</a:t>
            </a:r>
            <a:r>
              <a:rPr lang="en-US" baseline="0" dirty="0" smtClean="0"/>
              <a:t> BBU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được</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hóa</a:t>
            </a:r>
            <a:r>
              <a:rPr lang="en-US" baseline="0" dirty="0" smtClean="0"/>
              <a:t> </a:t>
            </a:r>
            <a:r>
              <a:rPr lang="en-US" baseline="0" dirty="0" err="1" smtClean="0"/>
              <a:t>để</a:t>
            </a:r>
            <a:r>
              <a:rPr lang="en-US" baseline="0" dirty="0" smtClean="0"/>
              <a:t> </a:t>
            </a:r>
            <a:r>
              <a:rPr lang="en-US" baseline="0" dirty="0" err="1" smtClean="0"/>
              <a:t>kéo</a:t>
            </a:r>
            <a:r>
              <a:rPr lang="en-US" baseline="0" dirty="0" smtClean="0"/>
              <a:t> </a:t>
            </a: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và</a:t>
            </a:r>
            <a:r>
              <a:rPr lang="en-US" baseline="0" dirty="0" smtClean="0"/>
              <a:t> </a:t>
            </a:r>
            <a:r>
              <a:rPr lang="en-US" baseline="0" dirty="0" err="1" smtClean="0"/>
              <a:t>tận</a:t>
            </a:r>
            <a:r>
              <a:rPr lang="en-US" baseline="0" dirty="0" smtClean="0"/>
              <a:t> </a:t>
            </a:r>
            <a:r>
              <a:rPr lang="en-US" baseline="0" dirty="0" err="1" smtClean="0"/>
              <a:t>dụng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endParaRPr lang="en-US" baseline="0" dirty="0" smtClean="0"/>
          </a:p>
          <a:p>
            <a:r>
              <a:rPr lang="en-US" baseline="0" dirty="0" smtClean="0"/>
              <a:t>Now .we are seeing the introduction of two innovations ( </a:t>
            </a:r>
            <a:r>
              <a:rPr lang="en-US" baseline="0" dirty="0" err="1" smtClean="0"/>
              <a:t>sự</a:t>
            </a:r>
            <a:r>
              <a:rPr lang="en-US" baseline="0" dirty="0" smtClean="0"/>
              <a:t> </a:t>
            </a:r>
            <a:r>
              <a:rPr lang="en-US" baseline="0" dirty="0" err="1" smtClean="0"/>
              <a:t>đổi</a:t>
            </a:r>
            <a:r>
              <a:rPr lang="en-US" baseline="0" dirty="0" smtClean="0"/>
              <a:t> </a:t>
            </a:r>
            <a:r>
              <a:rPr lang="en-US" baseline="0" dirty="0" err="1" smtClean="0"/>
              <a:t>mới</a:t>
            </a:r>
            <a:r>
              <a:rPr lang="en-US" baseline="0" dirty="0" smtClean="0"/>
              <a:t>) that are key to transforming the </a:t>
            </a:r>
            <a:r>
              <a:rPr lang="en-US" baseline="0" dirty="0" err="1" smtClean="0"/>
              <a:t>infrashtructure</a:t>
            </a:r>
            <a:r>
              <a:rPr lang="en-US" baseline="0" dirty="0" smtClean="0"/>
              <a:t> space </a:t>
            </a:r>
          </a:p>
          <a:p>
            <a:r>
              <a:rPr lang="en-US" baseline="0" dirty="0" smtClean="0"/>
              <a:t>First the </a:t>
            </a:r>
            <a:r>
              <a:rPr lang="en-US" baseline="0" dirty="0" err="1" smtClean="0"/>
              <a:t>virturlization</a:t>
            </a:r>
            <a:r>
              <a:rPr lang="en-US" baseline="0" dirty="0" smtClean="0"/>
              <a:t> of the network more and more function like core network. CU DU getting implemented in a virtualized framework.</a:t>
            </a:r>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và</a:t>
            </a:r>
            <a:r>
              <a:rPr lang="en-US" baseline="0" dirty="0" smtClean="0"/>
              <a:t> </a:t>
            </a:r>
            <a:r>
              <a:rPr lang="en-US" baseline="0" dirty="0" err="1" smtClean="0"/>
              <a:t>nhanh</a:t>
            </a:r>
            <a:r>
              <a:rPr lang="en-US" baseline="0" dirty="0" smtClean="0"/>
              <a:t> </a:t>
            </a:r>
            <a:r>
              <a:rPr lang="en-US" baseline="0" dirty="0" err="1" smtClean="0"/>
              <a:t>hơn</a:t>
            </a:r>
            <a:r>
              <a:rPr lang="en-US" baseline="0" dirty="0" smtClean="0"/>
              <a:t> </a:t>
            </a:r>
            <a:r>
              <a:rPr lang="en-US" baseline="0" dirty="0" err="1" smtClean="0"/>
              <a:t>mở</a:t>
            </a:r>
            <a:r>
              <a:rPr lang="en-US" baseline="0" dirty="0" smtClean="0"/>
              <a:t> </a:t>
            </a:r>
            <a:r>
              <a:rPr lang="en-US" baseline="0" dirty="0" err="1" smtClean="0"/>
              <a:t>ra</a:t>
            </a:r>
            <a:r>
              <a:rPr lang="en-US" baseline="0" dirty="0" smtClean="0"/>
              <a:t> </a:t>
            </a:r>
            <a:r>
              <a:rPr lang="en-US" baseline="0" dirty="0" err="1" smtClean="0"/>
              <a:t>cơ</a:t>
            </a:r>
            <a:r>
              <a:rPr lang="en-US" baseline="0" dirty="0" smtClean="0"/>
              <a:t> </a:t>
            </a:r>
            <a:r>
              <a:rPr lang="en-US" baseline="0" dirty="0" err="1" smtClean="0"/>
              <a:t>hội</a:t>
            </a:r>
            <a:r>
              <a:rPr lang="en-US" baseline="0" dirty="0" smtClean="0"/>
              <a:t> </a:t>
            </a:r>
            <a:r>
              <a:rPr lang="en-US" baseline="0" dirty="0" err="1" smtClean="0"/>
              <a:t>tiết</a:t>
            </a:r>
            <a:r>
              <a:rPr lang="en-US" baseline="0" dirty="0" smtClean="0"/>
              <a:t> </a:t>
            </a:r>
            <a:r>
              <a:rPr lang="en-US" baseline="0" dirty="0" err="1" smtClean="0"/>
              <a:t>kiêm</a:t>
            </a:r>
            <a:r>
              <a:rPr lang="en-US" baseline="0" dirty="0" smtClean="0"/>
              <a:t> chi </a:t>
            </a:r>
            <a:r>
              <a:rPr lang="en-US" baseline="0" dirty="0" err="1" smtClean="0"/>
              <a:t>phí</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mạng</a:t>
            </a:r>
            <a:r>
              <a:rPr lang="en-US" baseline="0" dirty="0" smtClean="0"/>
              <a:t> </a:t>
            </a:r>
            <a:r>
              <a:rPr lang="en-US" baseline="0" dirty="0" err="1" smtClean="0"/>
              <a:t>hiện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thương</a:t>
            </a:r>
            <a:r>
              <a:rPr lang="en-US" baseline="0" dirty="0" smtClean="0"/>
              <a:t> </a:t>
            </a:r>
            <a:r>
              <a:rPr lang="en-US" baseline="0" dirty="0" err="1" smtClean="0"/>
              <a:t>mại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kệ</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ảo</a:t>
            </a:r>
            <a:r>
              <a:rPr lang="en-US" baseline="0" dirty="0" smtClean="0"/>
              <a:t> </a:t>
            </a:r>
            <a:r>
              <a:rPr lang="en-US" baseline="0" dirty="0" err="1" smtClean="0"/>
              <a:t>hóa</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a:t>
            </a:r>
            <a:r>
              <a:rPr lang="en-US" baseline="0" dirty="0" err="1" smtClean="0"/>
              <a:t>chuyên</a:t>
            </a:r>
            <a:r>
              <a:rPr lang="en-US" baseline="0" dirty="0" smtClean="0"/>
              <a:t> </a:t>
            </a:r>
            <a:r>
              <a:rPr lang="en-US" baseline="0" dirty="0" err="1" smtClean="0"/>
              <a:t>dụng</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độc</a:t>
            </a:r>
            <a:r>
              <a:rPr lang="en-US" baseline="0" dirty="0" smtClean="0"/>
              <a:t> </a:t>
            </a:r>
            <a:r>
              <a:rPr lang="en-US" baseline="0" dirty="0" err="1" smtClean="0"/>
              <a:t>quyền</a:t>
            </a:r>
            <a:r>
              <a:rPr lang="en-US" baseline="0" dirty="0" smtClean="0"/>
              <a:t>  These </a:t>
            </a:r>
            <a:r>
              <a:rPr lang="en-US" baseline="0" dirty="0" err="1" smtClean="0"/>
              <a:t>allower</a:t>
            </a:r>
            <a:r>
              <a:rPr lang="en-US" baseline="0" dirty="0" smtClean="0"/>
              <a:t> for scalable and faster deployment and opens up cost-saving </a:t>
            </a:r>
            <a:r>
              <a:rPr lang="en-US" baseline="0" dirty="0" err="1" smtClean="0"/>
              <a:t>oppoturnities</a:t>
            </a:r>
            <a:r>
              <a:rPr lang="en-US" baseline="0" dirty="0" smtClean="0"/>
              <a:t> as network elements can now run commercial the shelf server with virtualized software rather than dedicated order with proprietary software.</a:t>
            </a:r>
          </a:p>
          <a:p>
            <a:r>
              <a:rPr lang="vi-VN" baseline="0" dirty="0" smtClean="0"/>
              <a:t>Mô hình này cũng có thể giải quyết kịch bản dung lượng cao bằng cách tăng tốc thứ tự chuyên biệt cho lớp vật lý. Tính toán như kênh, kênh ước tính, gọi và định dạng chùm.</a:t>
            </a:r>
            <a:endParaRPr lang="en-US" baseline="0" dirty="0" smtClean="0"/>
          </a:p>
          <a:p>
            <a:r>
              <a:rPr lang="en-US" baseline="0" dirty="0" smtClean="0"/>
              <a:t> These framework will work well for certain low capacity. Use case. This model can also address </a:t>
            </a:r>
            <a:r>
              <a:rPr lang="en-US" baseline="0" dirty="0" err="1" smtClean="0"/>
              <a:t>hight</a:t>
            </a:r>
            <a:r>
              <a:rPr lang="en-US" baseline="0" dirty="0" smtClean="0"/>
              <a:t> capacities scenario by a specialized order acceleration for physical </a:t>
            </a:r>
            <a:r>
              <a:rPr lang="en-US" baseline="0" dirty="0" err="1" smtClean="0"/>
              <a:t>layer.Computation</a:t>
            </a:r>
            <a:r>
              <a:rPr lang="en-US" baseline="0" dirty="0" smtClean="0"/>
              <a:t> like channel, estimation ,channel ,calling and beamforming. </a:t>
            </a:r>
            <a:endParaRPr lang="en-US" baseline="0" dirty="0" smtClean="0"/>
          </a:p>
          <a:p>
            <a:r>
              <a:rPr lang="en-US" sz="1200" b="0" i="0" kern="1200" dirty="0" smtClean="0">
                <a:solidFill>
                  <a:schemeClr val="tx1"/>
                </a:solidFill>
                <a:effectLst/>
                <a:latin typeface="+mn-lt"/>
                <a:ea typeface="+mn-ea"/>
                <a:cs typeface="+mn-cs"/>
              </a:rPr>
              <a:t>Multi-access Edge Computing (MEC) is a network solution that provides services and computing functions required by users on edge nodes. It makes application services and content closer to users and implements network collaboration, providing users with reliable and ultimate service experience.</a:t>
            </a:r>
          </a:p>
          <a:p>
            <a:r>
              <a:rPr lang="vi-VN" dirty="0" smtClean="0"/>
              <a:t>Nó làm cho các dịch vụ và nội dung ứng dụng gần gũi hơn với người dùng và thực hiện cộng tác mạng, cung cấp cho người dùng trải nghiệm dịch vụ đáng tin cậy và tối ưu</a:t>
            </a:r>
            <a:endParaRPr lang="en-US" dirty="0" smtClean="0"/>
          </a:p>
        </p:txBody>
      </p:sp>
      <p:sp>
        <p:nvSpPr>
          <p:cNvPr id="4" name="Slide Number Placeholder 3"/>
          <p:cNvSpPr>
            <a:spLocks noGrp="1"/>
          </p:cNvSpPr>
          <p:nvPr>
            <p:ph type="sldNum" sz="quarter" idx="10"/>
          </p:nvPr>
        </p:nvSpPr>
        <p:spPr/>
        <p:txBody>
          <a:bodyPr/>
          <a:lstStyle/>
          <a:p>
            <a:fld id="{C3B42079-7D61-46C0-8691-032EFBD70DC9}" type="slidenum">
              <a:rPr lang="en-US" smtClean="0"/>
              <a:t>4</a:t>
            </a:fld>
            <a:endParaRPr lang="en-US"/>
          </a:p>
        </p:txBody>
      </p:sp>
    </p:spTree>
    <p:extLst>
      <p:ext uri="{BB962C8B-B14F-4D97-AF65-F5344CB8AC3E}">
        <p14:creationId xmlns:p14="http://schemas.microsoft.com/office/powerpoint/2010/main" val="280279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Formed: </a:t>
            </a:r>
            <a:r>
              <a:rPr lang="en-US" dirty="0" err="1" smtClean="0"/>
              <a:t>được</a:t>
            </a:r>
            <a:r>
              <a:rPr lang="en-US" baseline="0" dirty="0" smtClean="0"/>
              <a:t> </a:t>
            </a:r>
            <a:r>
              <a:rPr lang="en-US" baseline="0" dirty="0" err="1" smtClean="0"/>
              <a:t>hình</a:t>
            </a:r>
            <a:r>
              <a:rPr lang="en-US" baseline="0" dirty="0" smtClean="0"/>
              <a:t> </a:t>
            </a:r>
            <a:r>
              <a:rPr lang="en-US" baseline="0" dirty="0" err="1" smtClean="0"/>
              <a:t>thành</a:t>
            </a:r>
            <a:r>
              <a:rPr lang="en-US" baseline="0" dirty="0" smtClean="0"/>
              <a:t>  ; pool :  </a:t>
            </a:r>
            <a:r>
              <a:rPr lang="en-US" baseline="0" dirty="0" err="1" smtClean="0"/>
              <a:t>nhóm</a:t>
            </a:r>
            <a:endParaRPr lang="en-US" dirty="0" smtClean="0"/>
          </a:p>
          <a:p>
            <a:r>
              <a:rPr lang="en-US" dirty="0" smtClean="0"/>
              <a:t>RRU</a:t>
            </a:r>
            <a:r>
              <a:rPr lang="en-US" baseline="0" dirty="0" smtClean="0"/>
              <a:t> :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từ</a:t>
            </a:r>
            <a:r>
              <a:rPr lang="en-US" baseline="0" dirty="0" smtClean="0"/>
              <a:t> </a:t>
            </a:r>
            <a:r>
              <a:rPr lang="en-US" baseline="0" dirty="0" err="1" smtClean="0"/>
              <a:t>xa</a:t>
            </a:r>
            <a:r>
              <a:rPr lang="en-US" baseline="0" dirty="0" smtClean="0"/>
              <a:t> , BBU </a:t>
            </a:r>
            <a:r>
              <a:rPr lang="en-US" baseline="0" dirty="0" err="1" smtClean="0"/>
              <a:t>đơn</a:t>
            </a:r>
            <a:r>
              <a:rPr lang="en-US" baseline="0" dirty="0" smtClean="0"/>
              <a:t> </a:t>
            </a:r>
            <a:r>
              <a:rPr lang="en-US" baseline="0" dirty="0" err="1" smtClean="0"/>
              <a:t>vị</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(BBU ) </a:t>
            </a:r>
            <a:r>
              <a:rPr lang="en-US" baseline="0" dirty="0" err="1" smtClean="0"/>
              <a:t>đưuọc</a:t>
            </a:r>
            <a:r>
              <a:rPr lang="en-US" baseline="0" dirty="0" smtClean="0"/>
              <a:t> </a:t>
            </a:r>
            <a:r>
              <a:rPr lang="en-US" baseline="0" dirty="0" err="1" smtClean="0"/>
              <a:t>đặt</a:t>
            </a:r>
            <a:r>
              <a:rPr lang="en-US" baseline="0" dirty="0" smtClean="0"/>
              <a:t> </a:t>
            </a:r>
            <a:r>
              <a:rPr lang="en-US" baseline="0" dirty="0" err="1" smtClean="0"/>
              <a:t>cùng</a:t>
            </a:r>
            <a:r>
              <a:rPr lang="en-US" baseline="0" dirty="0" smtClean="0"/>
              <a:t> </a:t>
            </a:r>
            <a:r>
              <a:rPr lang="en-US" baseline="0" dirty="0" err="1" smtClean="0"/>
              <a:t>nhau</a:t>
            </a:r>
            <a:r>
              <a:rPr lang="en-US" baseline="0" dirty="0" smtClean="0"/>
              <a:t> </a:t>
            </a:r>
            <a:r>
              <a:rPr lang="en-US" baseline="0" dirty="0" err="1" smtClean="0"/>
              <a:t>tại</a:t>
            </a:r>
            <a:r>
              <a:rPr lang="en-US" baseline="0" dirty="0" smtClean="0"/>
              <a:t> </a:t>
            </a:r>
            <a:r>
              <a:rPr lang="en-US" baseline="0" dirty="0" err="1" smtClean="0"/>
              <a:t>mọi</a:t>
            </a:r>
            <a:r>
              <a:rPr lang="en-US" baseline="0" dirty="0" smtClean="0"/>
              <a:t> </a:t>
            </a:r>
            <a:r>
              <a:rPr lang="en-US" baseline="0" dirty="0" err="1" smtClean="0"/>
              <a:t>ví</a:t>
            </a:r>
            <a:r>
              <a:rPr lang="en-US" baseline="0" dirty="0" smtClean="0"/>
              <a:t> </a:t>
            </a:r>
            <a:r>
              <a:rPr lang="en-US" baseline="0" dirty="0" err="1" smtClean="0"/>
              <a:t>trí</a:t>
            </a:r>
            <a:r>
              <a:rPr lang="en-US" baseline="0" dirty="0" smtClean="0"/>
              <a:t> di </a:t>
            </a:r>
            <a:r>
              <a:rPr lang="en-US" baseline="0" dirty="0" err="1" smtClean="0"/>
              <a:t>động</a:t>
            </a:r>
            <a:endParaRPr lang="en-US" baseline="0" dirty="0" smtClean="0"/>
          </a:p>
          <a:p>
            <a:r>
              <a:rPr lang="en-US" baseline="0" dirty="0" smtClean="0"/>
              <a:t>RRU </a:t>
            </a:r>
            <a:r>
              <a:rPr lang="en-US" baseline="0" dirty="0" err="1" smtClean="0"/>
              <a:t>lọc</a:t>
            </a:r>
            <a:r>
              <a:rPr lang="en-US" baseline="0" dirty="0" smtClean="0"/>
              <a:t> </a:t>
            </a:r>
            <a:r>
              <a:rPr lang="en-US" baseline="0" dirty="0" err="1" smtClean="0"/>
              <a:t>và</a:t>
            </a:r>
            <a:r>
              <a:rPr lang="en-US" baseline="0" dirty="0" smtClean="0"/>
              <a:t> </a:t>
            </a:r>
            <a:r>
              <a:rPr lang="en-US" baseline="0" dirty="0" err="1" smtClean="0"/>
              <a:t>khuếch</a:t>
            </a:r>
            <a:r>
              <a:rPr lang="en-US" baseline="0" dirty="0" smtClean="0"/>
              <a:t> </a:t>
            </a:r>
            <a:r>
              <a:rPr lang="en-US" baseline="0" dirty="0" err="1" smtClean="0"/>
              <a:t>đại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RF ( radio frequency) ,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phạm</a:t>
            </a:r>
            <a:r>
              <a:rPr lang="en-US" baseline="0" dirty="0" smtClean="0"/>
              <a:t> vi </a:t>
            </a:r>
            <a:r>
              <a:rPr lang="en-US" baseline="0" dirty="0" err="1" smtClean="0"/>
              <a:t>phủ</a:t>
            </a:r>
            <a:r>
              <a:rPr lang="en-US" baseline="0" dirty="0" smtClean="0"/>
              <a:t> song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RF </a:t>
            </a:r>
            <a:r>
              <a:rPr lang="en-US" baseline="0" dirty="0" err="1" smtClean="0"/>
              <a:t>thành</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số</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endParaRPr lang="en-US" baseline="0" dirty="0" smtClean="0"/>
          </a:p>
          <a:p>
            <a:r>
              <a:rPr lang="en-US" baseline="0" dirty="0" smtClean="0"/>
              <a:t>CPRI (Common Public Radio Interface)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a:t>
            </a:r>
            <a:r>
              <a:rPr lang="en-US" baseline="0" dirty="0" err="1" smtClean="0"/>
              <a:t>vhung</a:t>
            </a:r>
            <a:r>
              <a:rPr lang="en-US" baseline="0" dirty="0" smtClean="0"/>
              <a:t> </a:t>
            </a:r>
            <a:r>
              <a:rPr lang="en-US" baseline="0" dirty="0" err="1" smtClean="0"/>
              <a:t>là</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trực</a:t>
            </a:r>
            <a:r>
              <a:rPr lang="en-US" baseline="0" dirty="0" smtClean="0"/>
              <a:t> </a:t>
            </a:r>
            <a:r>
              <a:rPr lang="en-US" baseline="0" dirty="0" err="1" smtClean="0"/>
              <a:t>diện</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tháp</a:t>
            </a:r>
            <a:r>
              <a:rPr lang="en-US" baseline="0" dirty="0" smtClean="0"/>
              <a:t>  (tower) </a:t>
            </a:r>
            <a:r>
              <a:rPr lang="en-US" baseline="0" dirty="0" err="1" smtClean="0"/>
              <a:t>và</a:t>
            </a:r>
            <a:r>
              <a:rPr lang="en-US" baseline="0" dirty="0" smtClean="0"/>
              <a:t> base stations</a:t>
            </a:r>
          </a:p>
          <a:p>
            <a:r>
              <a:rPr lang="en-US" baseline="0" dirty="0" err="1" smtClean="0"/>
              <a:t>Mỗi</a:t>
            </a:r>
            <a:r>
              <a:rPr lang="en-US" baseline="0" dirty="0" smtClean="0"/>
              <a:t> </a:t>
            </a:r>
            <a:r>
              <a:rPr lang="en-US" baseline="0" dirty="0" err="1" smtClean="0"/>
              <a:t>trang</a:t>
            </a:r>
            <a:r>
              <a:rPr lang="en-US" baseline="0" dirty="0" smtClean="0"/>
              <a:t> web di </a:t>
            </a:r>
            <a:r>
              <a:rPr lang="en-US" baseline="0" dirty="0" err="1" smtClean="0"/>
              <a:t>động</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bBU</a:t>
            </a:r>
            <a:r>
              <a:rPr lang="en-US" baseline="0" dirty="0" smtClean="0"/>
              <a:t> ,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base station, </a:t>
            </a:r>
            <a:r>
              <a:rPr lang="en-US" baseline="0" dirty="0" err="1" smtClean="0"/>
              <a:t>vận</a:t>
            </a:r>
            <a:r>
              <a:rPr lang="en-US" baseline="0" dirty="0" smtClean="0"/>
              <a:t> </a:t>
            </a:r>
            <a:r>
              <a:rPr lang="en-US" baseline="0" dirty="0" err="1" smtClean="0"/>
              <a:t>hành</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Nó</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capacity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5</a:t>
            </a:fld>
            <a:endParaRPr lang="en-US"/>
          </a:p>
        </p:txBody>
      </p:sp>
    </p:spTree>
    <p:extLst>
      <p:ext uri="{BB962C8B-B14F-4D97-AF65-F5344CB8AC3E}">
        <p14:creationId xmlns:p14="http://schemas.microsoft.com/office/powerpoint/2010/main" val="150594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Pool</a:t>
            </a:r>
            <a:r>
              <a:rPr lang="en-US" baseline="0" dirty="0" smtClean="0"/>
              <a:t> BBU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nhóm</a:t>
            </a:r>
            <a:r>
              <a:rPr lang="en-US" baseline="0" dirty="0" smtClean="0"/>
              <a:t> </a:t>
            </a:r>
            <a:r>
              <a:rPr lang="en-US" baseline="0" dirty="0" err="1" smtClean="0"/>
              <a:t>các</a:t>
            </a:r>
            <a:r>
              <a:rPr lang="en-US" baseline="0" dirty="0" smtClean="0"/>
              <a:t> BBU ở </a:t>
            </a:r>
            <a:r>
              <a:rPr lang="en-US" baseline="0" dirty="0" err="1" smtClean="0"/>
              <a:t>một</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a:t>
            </a:r>
          </a:p>
          <a:p>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C-Ran </a:t>
            </a:r>
            <a:r>
              <a:rPr lang="en-US" baseline="0" dirty="0" err="1" smtClean="0"/>
              <a:t>là</a:t>
            </a:r>
            <a:r>
              <a:rPr lang="en-US" baseline="0" dirty="0" smtClean="0"/>
              <a:t> </a:t>
            </a:r>
            <a:r>
              <a:rPr lang="en-US" baseline="0" dirty="0" err="1" smtClean="0"/>
              <a:t>nó</a:t>
            </a:r>
            <a:r>
              <a:rPr lang="en-US" baseline="0" dirty="0" smtClean="0"/>
              <a:t> </a:t>
            </a:r>
            <a:r>
              <a:rPr lang="en-US" baseline="0" dirty="0" err="1" smtClean="0"/>
              <a:t>làm</a:t>
            </a:r>
            <a:r>
              <a:rPr lang="en-US" baseline="0" dirty="0" smtClean="0"/>
              <a:t> </a:t>
            </a:r>
            <a:r>
              <a:rPr lang="en-US" baseline="0" dirty="0" err="1" smtClean="0"/>
              <a:t>giảm</a:t>
            </a:r>
            <a:r>
              <a:rPr lang="en-US" baseline="0" dirty="0" smtClean="0"/>
              <a:t> chi </a:t>
            </a:r>
            <a:r>
              <a:rPr lang="en-US" baseline="0" dirty="0" err="1" smtClean="0"/>
              <a:t>phí</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và</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trên</a:t>
            </a:r>
            <a:r>
              <a:rPr lang="en-US" baseline="0" dirty="0" smtClean="0"/>
              <a:t> </a:t>
            </a:r>
            <a:r>
              <a:rPr lang="en-US" baseline="0" dirty="0" err="1" smtClean="0"/>
              <a:t>mỗi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di </a:t>
            </a:r>
            <a:r>
              <a:rPr lang="en-US" baseline="0" dirty="0" err="1" smtClean="0"/>
              <a:t>dộng</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BBU </a:t>
            </a:r>
            <a:r>
              <a:rPr lang="en-US" baseline="0" dirty="0" err="1" smtClean="0"/>
              <a:t>đưuọc</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a:t>
            </a:r>
          </a:p>
          <a:p>
            <a:r>
              <a:rPr lang="en-US" baseline="0" dirty="0" err="1" smtClean="0"/>
              <a:t>Ngoài</a:t>
            </a:r>
            <a:r>
              <a:rPr lang="en-US" baseline="0" dirty="0" smtClean="0"/>
              <a:t> ta, </a:t>
            </a:r>
            <a:r>
              <a:rPr lang="en-US" baseline="0" dirty="0" err="1" smtClean="0"/>
              <a:t>nó</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quang</a:t>
            </a:r>
            <a:r>
              <a:rPr lang="en-US" baseline="0" dirty="0" smtClean="0"/>
              <a:t> </a:t>
            </a:r>
            <a:r>
              <a:rPr lang="en-US" baseline="0" dirty="0" err="1" smtClean="0"/>
              <a:t>phổ</a:t>
            </a:r>
            <a:r>
              <a:rPr lang="en-US" baseline="0" dirty="0" smtClean="0"/>
              <a:t> </a:t>
            </a:r>
            <a:r>
              <a:rPr lang="en-US" baseline="0" dirty="0" err="1" smtClean="0"/>
              <a:t>và</a:t>
            </a:r>
            <a:r>
              <a:rPr lang="en-US" baseline="0" dirty="0" smtClean="0"/>
              <a:t> </a:t>
            </a:r>
            <a:r>
              <a:rPr lang="en-US" baseline="0" dirty="0" err="1" smtClean="0"/>
              <a:t>giảm</a:t>
            </a:r>
            <a:r>
              <a:rPr lang="en-US" baseline="0" dirty="0" smtClean="0"/>
              <a:t> </a:t>
            </a:r>
            <a:r>
              <a:rPr lang="en-US" baseline="0" dirty="0" err="1" smtClean="0"/>
              <a:t>nhiễu</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nhóm</a:t>
            </a:r>
            <a:r>
              <a:rPr lang="en-US" baseline="0" dirty="0" smtClean="0"/>
              <a:t> BBU </a:t>
            </a:r>
            <a:r>
              <a:rPr lang="en-US" baseline="0" dirty="0" err="1" smtClean="0"/>
              <a:t>có</a:t>
            </a:r>
            <a:r>
              <a:rPr lang="en-US" baseline="0" dirty="0" smtClean="0"/>
              <a:t> </a:t>
            </a:r>
            <a:r>
              <a:rPr lang="en-US" baseline="0" dirty="0" err="1" smtClean="0"/>
              <a:t>thể</a:t>
            </a:r>
            <a:r>
              <a:rPr lang="en-US" baseline="0" dirty="0" smtClean="0"/>
              <a:t> chia </a:t>
            </a:r>
            <a:r>
              <a:rPr lang="en-US" baseline="0" dirty="0" err="1" smtClean="0"/>
              <a:t>sẻ</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giữa</a:t>
            </a:r>
            <a:r>
              <a:rPr lang="en-US" baseline="0" dirty="0" smtClean="0"/>
              <a:t> </a:t>
            </a:r>
            <a:r>
              <a:rPr lang="en-US" baseline="0" dirty="0" err="1" smtClean="0"/>
              <a:t>nhiều</a:t>
            </a:r>
            <a:r>
              <a:rPr lang="en-US" baseline="0" dirty="0" smtClean="0"/>
              <a:t> RRUs</a:t>
            </a:r>
          </a:p>
          <a:p>
            <a:r>
              <a:rPr lang="en-US" baseline="0" dirty="0" err="1" smtClean="0"/>
              <a:t>Bạn</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khac</a:t>
            </a:r>
            <a:r>
              <a:rPr lang="en-US" baseline="0" dirty="0" smtClean="0"/>
              <a:t> </a:t>
            </a:r>
            <a:r>
              <a:rPr lang="en-US" baseline="0" dirty="0" err="1" smtClean="0"/>
              <a:t>để</a:t>
            </a:r>
            <a:r>
              <a:rPr lang="en-US" baseline="0" dirty="0" smtClean="0"/>
              <a:t> chia BBU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(CU) </a:t>
            </a:r>
            <a:r>
              <a:rPr lang="en-US" baseline="0" dirty="0" err="1" smtClean="0"/>
              <a:t>và</a:t>
            </a:r>
            <a:r>
              <a:rPr lang="en-US" baseline="0" dirty="0" smtClean="0"/>
              <a:t> </a:t>
            </a:r>
            <a:r>
              <a:rPr lang="en-US" baseline="0" dirty="0" err="1" smtClean="0"/>
              <a:t>dêcntralized</a:t>
            </a:r>
            <a:r>
              <a:rPr lang="en-US" baseline="0" dirty="0" smtClean="0"/>
              <a:t> unit (</a:t>
            </a:r>
            <a:r>
              <a:rPr lang="en-US" baseline="0" dirty="0" err="1" smtClean="0"/>
              <a:t>Dus</a:t>
            </a:r>
            <a:r>
              <a:rPr lang="en-US" baseline="0" dirty="0" smtClean="0"/>
              <a:t>) </a:t>
            </a:r>
            <a:r>
              <a:rPr lang="en-US" baseline="0" dirty="0" err="1" smtClean="0"/>
              <a:t>để</a:t>
            </a:r>
            <a:r>
              <a:rPr lang="en-US" baseline="0" dirty="0" smtClean="0"/>
              <a:t> </a:t>
            </a:r>
            <a:r>
              <a:rPr lang="en-US" baseline="0" dirty="0" err="1" smtClean="0"/>
              <a:t>phân</a:t>
            </a:r>
            <a:r>
              <a:rPr lang="en-US" baseline="0" dirty="0" smtClean="0"/>
              <a:t> chia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giảm</a:t>
            </a:r>
            <a:r>
              <a:rPr lang="en-US" baseline="0" dirty="0" smtClean="0"/>
              <a:t> chi </a:t>
            </a:r>
            <a:r>
              <a:rPr lang="en-US" baseline="0" dirty="0" err="1" smtClean="0"/>
              <a:t>phí</a:t>
            </a:r>
            <a:r>
              <a:rPr lang="en-US" baseline="0" dirty="0" smtClean="0"/>
              <a:t> </a:t>
            </a:r>
            <a:r>
              <a:rPr lang="en-US" baseline="0" dirty="0" err="1" smtClean="0"/>
              <a:t>và</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 .</a:t>
            </a:r>
          </a:p>
          <a:p>
            <a:r>
              <a:rPr lang="en-US" baseline="0" dirty="0" smtClean="0"/>
              <a:t>Du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đưuọc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CTOS ( commercial / customizable –off-the self) </a:t>
            </a:r>
            <a:r>
              <a:rPr lang="en-US" baseline="0" dirty="0" err="1" smtClean="0"/>
              <a:t>đưuọc</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bởi</a:t>
            </a:r>
            <a:r>
              <a:rPr lang="en-US" baseline="0" dirty="0" smtClean="0"/>
              <a:t> CU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khối</a:t>
            </a:r>
            <a:r>
              <a:rPr lang="en-US" baseline="0" dirty="0" smtClean="0"/>
              <a:t> RLC ( radio link control) /MAC( medium access control)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PHY ( </a:t>
            </a:r>
            <a:r>
              <a:rPr lang="en-US" baseline="0" dirty="0" err="1" smtClean="0"/>
              <a:t>vật</a:t>
            </a:r>
            <a:r>
              <a:rPr lang="en-US" baseline="0" dirty="0" smtClean="0"/>
              <a:t> </a:t>
            </a:r>
            <a:r>
              <a:rPr lang="en-US" baseline="0" dirty="0" err="1" smtClean="0"/>
              <a:t>lý</a:t>
            </a:r>
            <a:r>
              <a:rPr lang="en-US" baseline="0" dirty="0" smtClean="0"/>
              <a:t>) </a:t>
            </a:r>
          </a:p>
          <a:p>
            <a:r>
              <a:rPr lang="en-US" baseline="0" dirty="0" err="1" smtClean="0"/>
              <a:t>Khối</a:t>
            </a:r>
            <a:r>
              <a:rPr lang="en-US" baseline="0" dirty="0" smtClean="0"/>
              <a:t> RLC/MAC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trên</a:t>
            </a:r>
            <a:r>
              <a:rPr lang="en-US" baseline="0" dirty="0" smtClean="0"/>
              <a:t> </a:t>
            </a:r>
            <a:r>
              <a:rPr lang="en-US" baseline="0" dirty="0" err="1" smtClean="0"/>
              <a:t>không</a:t>
            </a:r>
            <a:r>
              <a:rPr lang="en-US" baseline="0" dirty="0" smtClean="0"/>
              <a:t> </a:t>
            </a:r>
            <a:r>
              <a:rPr lang="en-US" baseline="0" dirty="0" err="1" smtClean="0"/>
              <a:t>khí</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giữa</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đọng</a:t>
            </a:r>
            <a:r>
              <a:rPr lang="en-US" baseline="0" dirty="0" smtClean="0"/>
              <a:t> </a:t>
            </a:r>
            <a:r>
              <a:rPr lang="en-US" baseline="0" dirty="0" err="1" smtClean="0"/>
              <a:t>và</a:t>
            </a:r>
            <a:r>
              <a:rPr lang="en-US" baseline="0" dirty="0" smtClean="0"/>
              <a:t> network.</a:t>
            </a:r>
          </a:p>
          <a:p>
            <a:r>
              <a:rPr lang="en-US" baseline="0" dirty="0" err="1" smtClean="0"/>
              <a:t>Về</a:t>
            </a:r>
            <a:r>
              <a:rPr lang="en-US" baseline="0" dirty="0" smtClean="0"/>
              <a:t> </a:t>
            </a:r>
            <a:r>
              <a:rPr lang="en-US" baseline="0" dirty="0" err="1" smtClean="0"/>
              <a:t>bản</a:t>
            </a:r>
            <a:r>
              <a:rPr lang="en-US" baseline="0" dirty="0" smtClean="0"/>
              <a:t> </a:t>
            </a:r>
            <a:r>
              <a:rPr lang="en-US" baseline="0" dirty="0" err="1" smtClean="0"/>
              <a:t>chất</a:t>
            </a:r>
            <a:r>
              <a:rPr lang="en-US" baseline="0" dirty="0" smtClean="0"/>
              <a:t> , DU </a:t>
            </a:r>
            <a:r>
              <a:rPr lang="en-US" baseline="0" dirty="0" err="1" smtClean="0"/>
              <a:t>giúp</a:t>
            </a:r>
            <a:r>
              <a:rPr lang="en-US" baseline="0" dirty="0" smtClean="0"/>
              <a:t> </a:t>
            </a:r>
            <a:r>
              <a:rPr lang="en-US" baseline="0" dirty="0" err="1" smtClean="0"/>
              <a:t>phân</a:t>
            </a:r>
            <a:r>
              <a:rPr lang="en-US" baseline="0" dirty="0" smtClean="0"/>
              <a:t> chia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có</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trong</a:t>
            </a:r>
            <a:r>
              <a:rPr lang="en-US" baseline="0" dirty="0" smtClean="0"/>
              <a:t> </a:t>
            </a:r>
            <a:r>
              <a:rPr lang="en-US" baseline="0" dirty="0" err="1" smtClean="0"/>
              <a:t>nhóm</a:t>
            </a:r>
            <a:r>
              <a:rPr lang="en-US" baseline="0" dirty="0" smtClean="0"/>
              <a:t> </a:t>
            </a:r>
            <a:r>
              <a:rPr lang="en-US" baseline="0" dirty="0" err="1" smtClean="0"/>
              <a:t>BBU.Điều</a:t>
            </a:r>
            <a:r>
              <a:rPr lang="en-US" baseline="0" dirty="0" smtClean="0"/>
              <a:t> </a:t>
            </a:r>
            <a:r>
              <a:rPr lang="en-US" baseline="0" dirty="0" err="1" smtClean="0"/>
              <a:t>này</a:t>
            </a:r>
            <a:r>
              <a:rPr lang="en-US" baseline="0" dirty="0" smtClean="0"/>
              <a:t> </a:t>
            </a:r>
            <a:r>
              <a:rPr lang="en-US" baseline="0" dirty="0" err="1" smtClean="0"/>
              <a:t>chỉ</a:t>
            </a:r>
            <a:r>
              <a:rPr lang="en-US" baseline="0" dirty="0" smtClean="0"/>
              <a:t> </a:t>
            </a:r>
            <a:r>
              <a:rPr lang="en-US" baseline="0" dirty="0" err="1" smtClean="0"/>
              <a:t>phân</a:t>
            </a:r>
            <a:r>
              <a:rPr lang="en-US" baseline="0" dirty="0" smtClean="0"/>
              <a:t> </a:t>
            </a:r>
            <a:r>
              <a:rPr lang="en-US" baseline="0" dirty="0" err="1" smtClean="0"/>
              <a:t>bổ</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p>
          <a:p>
            <a:r>
              <a:rPr lang="en-US" baseline="0" dirty="0" smtClean="0"/>
              <a:t>CU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chạy</a:t>
            </a:r>
            <a:r>
              <a:rPr lang="en-US" baseline="0" dirty="0" smtClean="0"/>
              <a:t> RRC ( </a:t>
            </a:r>
            <a:r>
              <a:rPr lang="en-US" baseline="0" dirty="0" err="1" smtClean="0"/>
              <a:t>radi</a:t>
            </a:r>
            <a:r>
              <a:rPr lang="en-US" baseline="0" dirty="0" smtClean="0"/>
              <a:t> resource control ) / PDCP ( Packet data convergence protocol)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hội</a:t>
            </a:r>
            <a:r>
              <a:rPr lang="en-US" baseline="0" dirty="0" smtClean="0"/>
              <a:t> </a:t>
            </a:r>
            <a:r>
              <a:rPr lang="en-US" baseline="0" dirty="0" err="1" smtClean="0"/>
              <a:t>tụ</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gói</a:t>
            </a:r>
            <a:endParaRPr lang="en-US" baseline="0" dirty="0" smtClean="0"/>
          </a:p>
          <a:p>
            <a:r>
              <a:rPr lang="en-US" baseline="0" dirty="0" smtClean="0"/>
              <a:t>RRC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nhiều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phát</a:t>
            </a:r>
            <a:r>
              <a:rPr lang="en-US" baseline="0" dirty="0" smtClean="0"/>
              <a:t> </a:t>
            </a:r>
            <a:r>
              <a:rPr lang="en-US" baseline="0" dirty="0" err="1" smtClean="0"/>
              <a:t>thông</a:t>
            </a:r>
            <a:r>
              <a:rPr lang="en-US" baseline="0" dirty="0" smtClean="0"/>
              <a:t> tin , </a:t>
            </a:r>
            <a:r>
              <a:rPr lang="en-US" baseline="0" dirty="0" err="1" smtClean="0"/>
              <a:t>thiết</a:t>
            </a:r>
            <a:r>
              <a:rPr lang="en-US" baseline="0" dirty="0" smtClean="0"/>
              <a:t> </a:t>
            </a:r>
            <a:r>
              <a:rPr lang="en-US" baseline="0" dirty="0" err="1" smtClean="0"/>
              <a:t>lập</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phóng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nữa</a:t>
            </a:r>
            <a:r>
              <a:rPr lang="en-US" baseline="0" dirty="0" smtClean="0"/>
              <a:t> </a:t>
            </a:r>
            <a:r>
              <a:rPr lang="en-US" baseline="0" dirty="0" err="1" smtClean="0"/>
              <a:t>người</a:t>
            </a:r>
            <a:r>
              <a:rPr lang="en-US" baseline="0" dirty="0" smtClean="0"/>
              <a:t> dung </a:t>
            </a:r>
            <a:r>
              <a:rPr lang="en-US" baseline="0" dirty="0" err="1" smtClean="0"/>
              <a:t>và</a:t>
            </a:r>
            <a:r>
              <a:rPr lang="en-US" baseline="0" dirty="0" smtClean="0"/>
              <a:t> Ran,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lượng</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a:t>
            </a:r>
          </a:p>
          <a:p>
            <a:r>
              <a:rPr lang="en-US" baseline="0" dirty="0" smtClean="0"/>
              <a:t>CU </a:t>
            </a:r>
            <a:r>
              <a:rPr lang="en-US" baseline="0" dirty="0" err="1" smtClean="0"/>
              <a:t>có</a:t>
            </a:r>
            <a:r>
              <a:rPr lang="en-US" baseline="0" dirty="0" smtClean="0"/>
              <a:t> </a:t>
            </a:r>
            <a:r>
              <a:rPr lang="en-US" baseline="0" dirty="0" err="1" smtClean="0"/>
              <a:t>thể</a:t>
            </a:r>
            <a:r>
              <a:rPr lang="en-US" baseline="0" dirty="0" smtClean="0"/>
              <a:t> ở </a:t>
            </a:r>
            <a:r>
              <a:rPr lang="en-US" baseline="0" dirty="0" err="1" smtClean="0"/>
              <a:t>trạm</a:t>
            </a:r>
            <a:r>
              <a:rPr lang="en-US" baseline="0" dirty="0" smtClean="0"/>
              <a:t> </a:t>
            </a:r>
            <a:r>
              <a:rPr lang="en-US" baseline="0" dirty="0" err="1" smtClean="0"/>
              <a:t>gốc</a:t>
            </a:r>
            <a:r>
              <a:rPr lang="en-US" baseline="0" dirty="0" smtClean="0"/>
              <a:t> </a:t>
            </a:r>
            <a:r>
              <a:rPr lang="en-US" baseline="0" dirty="0" err="1" smtClean="0"/>
              <a:t>hoặc</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tập</a:t>
            </a:r>
            <a:r>
              <a:rPr lang="en-US" baseline="0" dirty="0" smtClean="0"/>
              <a:t> </a:t>
            </a:r>
            <a:r>
              <a:rPr lang="en-US" baseline="0" dirty="0" err="1" smtClean="0"/>
              <a:t>hập</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hơn</a:t>
            </a:r>
            <a:r>
              <a:rPr lang="en-US" baseline="0" dirty="0" smtClean="0"/>
              <a:t>. 1 Du,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nó</a:t>
            </a:r>
            <a:r>
              <a:rPr lang="en-US" baseline="0" dirty="0" smtClean="0"/>
              <a:t> </a:t>
            </a:r>
            <a:r>
              <a:rPr lang="en-US" baseline="0" dirty="0" err="1" smtClean="0"/>
              <a:t>được</a:t>
            </a:r>
            <a:r>
              <a:rPr lang="en-US" baseline="0" dirty="0" smtClean="0"/>
              <a:t> </a:t>
            </a:r>
            <a:r>
              <a:rPr lang="en-US" baseline="0" dirty="0" err="1" smtClean="0"/>
              <a:t>giữ</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base station </a:t>
            </a:r>
            <a:r>
              <a:rPr lang="en-US" baseline="0" dirty="0" err="1" smtClean="0"/>
              <a:t>nó</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cỏe</a:t>
            </a:r>
            <a:r>
              <a:rPr lang="en-US" baseline="0" dirty="0" smtClean="0"/>
              <a:t> network location.</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6</a:t>
            </a:fld>
            <a:endParaRPr lang="en-US"/>
          </a:p>
        </p:txBody>
      </p:sp>
    </p:spTree>
    <p:extLst>
      <p:ext uri="{BB962C8B-B14F-4D97-AF65-F5344CB8AC3E}">
        <p14:creationId xmlns:p14="http://schemas.microsoft.com/office/powerpoint/2010/main" val="78315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kern="1200" dirty="0" smtClean="0">
                <a:solidFill>
                  <a:schemeClr val="tx1"/>
                </a:solidFill>
                <a:effectLst/>
                <a:latin typeface="+mn-lt"/>
                <a:ea typeface="+mn-ea"/>
                <a:cs typeface="+mn-cs"/>
              </a:rPr>
              <a:t>This type of RAN is often found in </a:t>
            </a:r>
            <a:r>
              <a:rPr lang="en-US" sz="1050" b="0" i="0" u="none" strike="noStrike" kern="1200" dirty="0" smtClean="0">
                <a:solidFill>
                  <a:schemeClr val="tx1"/>
                </a:solidFill>
                <a:effectLst/>
                <a:latin typeface="+mn-lt"/>
                <a:ea typeface="+mn-ea"/>
                <a:cs typeface="+mn-cs"/>
                <a:hlinkClick r:id="rId3"/>
              </a:rPr>
              <a:t>5G technology </a:t>
            </a:r>
            <a:r>
              <a:rPr lang="en-US" sz="1050" b="0" i="0" kern="1200" dirty="0" smtClean="0">
                <a:solidFill>
                  <a:schemeClr val="tx1"/>
                </a:solidFill>
                <a:effectLst/>
                <a:latin typeface="+mn-lt"/>
                <a:ea typeface="+mn-ea"/>
                <a:cs typeface="+mn-cs"/>
              </a:rPr>
              <a:t>architectures because the networks need virtualization to support the uses cases and performance requirements of 5G. </a:t>
            </a:r>
          </a:p>
          <a:p>
            <a:r>
              <a:rPr lang="en-US" sz="1200" b="0" i="0" kern="1200" dirty="0" smtClean="0">
                <a:solidFill>
                  <a:schemeClr val="tx1"/>
                </a:solidFill>
                <a:effectLst/>
                <a:latin typeface="+mn-lt"/>
                <a:ea typeface="+mn-ea"/>
                <a:cs typeface="+mn-cs"/>
              </a:rPr>
              <a:t>Network functions virtualization (NFV)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dựa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mềm.Trong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trúc</a:t>
            </a:r>
            <a:r>
              <a:rPr lang="en-US" sz="1200" b="0" i="0" kern="1200" baseline="0" dirty="0" smtClean="0">
                <a:solidFill>
                  <a:schemeClr val="tx1"/>
                </a:solidFill>
                <a:effectLst/>
                <a:latin typeface="+mn-lt"/>
                <a:ea typeface="+mn-ea"/>
                <a:cs typeface="+mn-cs"/>
              </a:rPr>
              <a:t> NFV ,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thường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COTS( </a:t>
            </a:r>
            <a:r>
              <a:rPr lang="en-US" sz="1200" b="0" i="0" kern="1200" baseline="0" dirty="0" err="1" smtClean="0">
                <a:solidFill>
                  <a:schemeClr val="tx1"/>
                </a:solidFill>
                <a:effectLst/>
                <a:latin typeface="+mn-lt"/>
                <a:ea typeface="+mn-ea"/>
                <a:cs typeface="+mn-cs"/>
              </a:rPr>
              <a:t>thương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sẵn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(commercial-off-the-shelf)</a:t>
            </a:r>
          </a:p>
          <a:p>
            <a:r>
              <a:rPr lang="vi-VN" sz="1200" b="0" i="0" kern="1200" dirty="0" smtClean="0">
                <a:solidFill>
                  <a:schemeClr val="tx1"/>
                </a:solidFill>
                <a:effectLst/>
                <a:latin typeface="+mn-lt"/>
                <a:ea typeface="+mn-ea"/>
                <a:cs typeface="+mn-cs"/>
              </a:rPr>
              <a:t>Ảo hóa RAN làm cho nó nhanh nhẹn, linh hoạt, tiết kiệm chi phí và có thể mở rộng hơn so với RAN dựa trên phần cứng.</a:t>
            </a:r>
          </a:p>
          <a:p>
            <a:r>
              <a:rPr lang="vi-VN" sz="1200" b="0" i="0" kern="1200" dirty="0" smtClean="0">
                <a:solidFill>
                  <a:schemeClr val="tx1"/>
                </a:solidFill>
                <a:effectLst/>
                <a:latin typeface="+mn-lt"/>
                <a:ea typeface="+mn-ea"/>
                <a:cs typeface="+mn-cs"/>
              </a:rPr>
              <a:t>VRAN có thể thích ứng với những thay đổi trong mạng nhanh hơn, bao gồm cân bằng tải thông minh và phân bổ tài nguyên theo yêu cầu; nó cũng cho phép thay đổi mà không cần phải thay thế phần cứng đắt tiền trong toàn bộ cơ sở hạ tầng, chỉ cần cập nhật phần mềm.</a:t>
            </a:r>
          </a:p>
          <a:p>
            <a:r>
              <a:rPr lang="vi-VN" sz="1200" b="0" i="0" kern="1200" dirty="0" smtClean="0">
                <a:solidFill>
                  <a:schemeClr val="tx1"/>
                </a:solidFill>
                <a:effectLst/>
                <a:latin typeface="+mn-lt"/>
                <a:ea typeface="+mn-ea"/>
                <a:cs typeface="+mn-cs"/>
              </a:rPr>
              <a:t>Nâng cấp phần mềm RAN có thể cải thiện khả năng kết nối, hiệu quả hoặc bảo mật của mạng, trong số các chức năng khác.</a:t>
            </a:r>
          </a:p>
          <a:p>
            <a:r>
              <a:rPr lang="vi-VN" sz="1200" b="0" i="0" kern="1200" dirty="0" smtClean="0">
                <a:solidFill>
                  <a:schemeClr val="tx1"/>
                </a:solidFill>
                <a:effectLst/>
                <a:latin typeface="+mn-lt"/>
                <a:ea typeface="+mn-ea"/>
                <a:cs typeface="+mn-cs"/>
              </a:rPr>
              <a:t>Với cơ sở hạ tầng vRAN, các nhà khai thác mạng có thể theo kịp bảo mật tốt hơn so với các nhà khai thác mạng vẫn sử dụng RAN không ảo hóa vì các lỗi và các vấn đề bảo mật khác có thể được khắc phục bằng cách cập nhật phần mềm thay vì phải thay thế phần cứng trên quy mô lớn.</a:t>
            </a:r>
          </a:p>
          <a:p>
            <a:r>
              <a:rPr lang="vi-VN" sz="1200" b="0" i="0" kern="1200" dirty="0" smtClean="0">
                <a:solidFill>
                  <a:schemeClr val="tx1"/>
                </a:solidFill>
                <a:effectLst/>
                <a:latin typeface="+mn-lt"/>
                <a:ea typeface="+mn-ea"/>
                <a:cs typeface="+mn-cs"/>
              </a:rPr>
              <a:t>Một mạng an toàn thu hút nhiều khách hàng hơn vì cơ sở khách hàng càng tin tưởng vào một sản phẩm như mạng, họ càng có nhiều khả năng sử dụng nó.</a:t>
            </a:r>
          </a:p>
          <a:p>
            <a:r>
              <a:rPr lang="vi-VN" sz="1200" b="0" i="0" kern="1200" dirty="0" smtClean="0">
                <a:solidFill>
                  <a:schemeClr val="tx1"/>
                </a:solidFill>
                <a:effectLst/>
                <a:latin typeface="+mn-lt"/>
                <a:ea typeface="+mn-ea"/>
                <a:cs typeface="+mn-cs"/>
              </a:rPr>
              <a:t>Tuy nhiên, loại RAN này gây căng thẳng cho các máy chủ, vì nó đòi hỏi một lượng lớn sức mạnh tính toán. Đây là lúc</a:t>
            </a:r>
            <a:r>
              <a:rPr lang="vi-VN" sz="1200" b="0" i="0" u="none" strike="noStrike" kern="1200" dirty="0" smtClean="0">
                <a:solidFill>
                  <a:schemeClr val="tx1"/>
                </a:solidFill>
                <a:effectLst/>
                <a:latin typeface="+mn-lt"/>
                <a:ea typeface="+mn-ea"/>
                <a:cs typeface="+mn-cs"/>
                <a:hlinkClick r:id="rId4"/>
              </a:rPr>
              <a:t> </a:t>
            </a:r>
            <a:r>
              <a:rPr lang="en-US" sz="1200" b="0" i="0" u="none" strike="noStrike" kern="1200" dirty="0" smtClean="0">
                <a:solidFill>
                  <a:schemeClr val="tx1"/>
                </a:solidFill>
                <a:effectLst/>
                <a:latin typeface="+mn-lt"/>
                <a:ea typeface="+mn-ea"/>
                <a:cs typeface="+mn-cs"/>
                <a:hlinkClick r:id="rId4"/>
              </a:rPr>
              <a:t> edge computing </a:t>
            </a:r>
            <a:r>
              <a:rPr lang="vi-VN" sz="1200" b="0" i="0" u="none" strike="noStrike" kern="1200" dirty="0" smtClean="0">
                <a:solidFill>
                  <a:schemeClr val="tx1"/>
                </a:solidFill>
                <a:effectLst/>
                <a:latin typeface="+mn-lt"/>
                <a:ea typeface="+mn-ea"/>
                <a:cs typeface="+mn-cs"/>
                <a:hlinkClick r:id="rId4"/>
              </a:rPr>
              <a:t>điện toán biên</a:t>
            </a:r>
            <a:r>
              <a:rPr lang="vi-VN" sz="1200" b="0" i="0" kern="1200" dirty="0" smtClean="0">
                <a:solidFill>
                  <a:schemeClr val="tx1"/>
                </a:solidFill>
                <a:effectLst/>
                <a:latin typeface="+mn-lt"/>
                <a:ea typeface="+mn-ea"/>
                <a:cs typeface="+mn-cs"/>
              </a:rPr>
              <a:t> phát huy tác dụng.</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7</a:t>
            </a:fld>
            <a:endParaRPr lang="en-US"/>
          </a:p>
        </p:txBody>
      </p:sp>
    </p:spTree>
    <p:extLst>
      <p:ext uri="{BB962C8B-B14F-4D97-AF65-F5344CB8AC3E}">
        <p14:creationId xmlns:p14="http://schemas.microsoft.com/office/powerpoint/2010/main" val="350013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Interoperating: </a:t>
            </a:r>
            <a:r>
              <a:rPr lang="en-US" dirty="0" err="1" smtClean="0"/>
              <a:t>tuơng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flexibility :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p>
          <a:p>
            <a:r>
              <a:rPr lang="en-US" dirty="0" err="1" smtClean="0"/>
              <a:t>Mục</a:t>
            </a:r>
            <a:r>
              <a:rPr lang="en-US" baseline="0" dirty="0" smtClean="0"/>
              <a:t> </a:t>
            </a:r>
            <a:r>
              <a:rPr lang="en-US" baseline="0" dirty="0" err="1" smtClean="0"/>
              <a:t>đính</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o-ran </a:t>
            </a:r>
            <a:r>
              <a:rPr lang="en-US" baseline="0" dirty="0" err="1" smtClean="0"/>
              <a:t>là</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RAN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hộp</a:t>
            </a:r>
            <a:r>
              <a:rPr lang="en-US" baseline="0" dirty="0" smtClean="0"/>
              <a:t> </a:t>
            </a:r>
            <a:r>
              <a:rPr lang="en-US" baseline="0" dirty="0" err="1" smtClean="0"/>
              <a:t>trắng</a:t>
            </a:r>
            <a:r>
              <a:rPr lang="en-US" baseline="0" dirty="0" smtClean="0"/>
              <a:t> </a:t>
            </a:r>
            <a:r>
              <a:rPr lang="en-US" baseline="0" dirty="0" err="1" smtClean="0"/>
              <a:t>không</a:t>
            </a:r>
            <a:r>
              <a:rPr lang="en-US" baseline="0" dirty="0" smtClean="0"/>
              <a:t> </a:t>
            </a:r>
            <a:r>
              <a:rPr lang="en-US" baseline="0" dirty="0" err="1" smtClean="0"/>
              <a:t>độc</a:t>
            </a:r>
            <a:r>
              <a:rPr lang="en-US" baseline="0" dirty="0" smtClean="0"/>
              <a:t> </a:t>
            </a:r>
            <a:r>
              <a:rPr lang="en-US" baseline="0" dirty="0" err="1" smtClean="0"/>
              <a:t>quyền</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p>
          <a:p>
            <a:r>
              <a:rPr lang="vi-VN" sz="1200" b="0" i="0" kern="1200" dirty="0" smtClean="0">
                <a:solidFill>
                  <a:schemeClr val="tx1"/>
                </a:solidFill>
                <a:effectLst/>
                <a:latin typeface="+mn-lt"/>
                <a:ea typeface="+mn-ea"/>
                <a:cs typeface="+mn-cs"/>
              </a:rPr>
              <a:t>Các tiêu chuẩn O-RAN đang được phát triển bằng cách sử dụng các nguyên tắc và công nghệ vRAN để giúp cải thiện tính linh hoạt của mạng, tăng cường bảo mật và giảm chi phí.</a:t>
            </a:r>
          </a:p>
          <a:p>
            <a:r>
              <a:rPr lang="vi-VN" sz="1200" b="0" i="0" kern="1200" dirty="0" smtClean="0">
                <a:solidFill>
                  <a:schemeClr val="tx1"/>
                </a:solidFill>
                <a:effectLst/>
                <a:latin typeface="+mn-lt"/>
                <a:ea typeface="+mn-ea"/>
                <a:cs typeface="+mn-cs"/>
              </a:rPr>
              <a:t>Các nhà khai thác mạng chọn O-RAN có thể tránh bị mắc kẹt với phần cứng và phần mềm độc quyền của một nhà cung cấp. Điều này để lại nhiều chỗ hơn cho sự đổi mới và cạnh tranh, giảm chi phí thiết bị và cải thiện hiệu suất mạng, vì nhiều nhà cung cấp hơn có thể cung cấp các khối xây dựng và thêm các dịch vụ mới.</a:t>
            </a:r>
          </a:p>
          <a:p>
            <a:r>
              <a:rPr lang="vi-VN" sz="1200" b="0" i="0" kern="1200" dirty="0" smtClean="0">
                <a:solidFill>
                  <a:schemeClr val="tx1"/>
                </a:solidFill>
                <a:effectLst/>
                <a:latin typeface="+mn-lt"/>
                <a:ea typeface="+mn-ea"/>
                <a:cs typeface="+mn-cs"/>
              </a:rPr>
              <a:t>Liên minh O-RAN cho phép khách hàng trộn và kết hợp các thành phần từ các nhà cung cấp khác nhau mà không bị khóa vào một; nó phát hành phần mềm mở cho RAN, hỗ trợ các thành viên của nó trong việc tích hợp và thử nghiệm các triển khai của họ.</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8</a:t>
            </a:fld>
            <a:endParaRPr lang="en-US"/>
          </a:p>
        </p:txBody>
      </p:sp>
    </p:spTree>
    <p:extLst>
      <p:ext uri="{BB962C8B-B14F-4D97-AF65-F5344CB8AC3E}">
        <p14:creationId xmlns:p14="http://schemas.microsoft.com/office/powerpoint/2010/main" val="2187787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Tín hiệu vô tuyến được truyền, nhận, khuếch đại và số hóa trong RRU, được tích hợp vào ăng-ten. DU và CU dùng để tính toán, gửi các tín hiệu vô tuyến số hóa đến mạng. DU ở hoặc gần RRU về mặt vật lý, trong khi CU gần với mạng lõi hơn. </a:t>
            </a:r>
          </a:p>
          <a:p>
            <a:r>
              <a:rPr lang="vi-VN" sz="1200" b="0" i="0" kern="1200" dirty="0" smtClean="0">
                <a:solidFill>
                  <a:schemeClr val="tx1"/>
                </a:solidFill>
                <a:effectLst/>
                <a:latin typeface="+mn-lt"/>
                <a:ea typeface="+mn-ea"/>
                <a:cs typeface="+mn-cs"/>
              </a:rPr>
              <a:t>Kiến trúc O-RAN điển hình tích hợp ngăn xếp phần mềm trạm gốc mô-đun trên phần cứng có sẵn để cho phép các thành phần băng tần cơ sở và đơn vị vô tuyến từ các nhà cung cấp khác nhau hoạt động liền mạch với nhau.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Service Management and Orchestration Framework (SMO)</a:t>
            </a:r>
            <a:r>
              <a:rPr lang="en-US" sz="1200" b="0" i="0" kern="1200" dirty="0" smtClean="0">
                <a:solidFill>
                  <a:schemeClr val="tx1"/>
                </a:solidFill>
                <a:effectLst/>
                <a:latin typeface="+mn-lt"/>
                <a:ea typeface="+mn-ea"/>
                <a:cs typeface="+mn-cs"/>
              </a:rPr>
              <a:t>: The SMO includes an integration fabric ( </a:t>
            </a:r>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and data services for the functions it manages; it also allows these functions to interoperate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tác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and communicate with O-RAN. The SMO connects to RICs, the O-Cloud, the O-CU, and the O-DU. </a:t>
            </a:r>
          </a:p>
          <a:p>
            <a:r>
              <a:rPr lang="en-US" sz="1200" b="1" i="0" kern="1200" dirty="0" smtClean="0">
                <a:solidFill>
                  <a:schemeClr val="tx1"/>
                </a:solidFill>
                <a:effectLst/>
                <a:latin typeface="+mn-lt"/>
                <a:ea typeface="+mn-ea"/>
                <a:cs typeface="+mn-cs"/>
              </a:rPr>
              <a:t>RAN Intelligence Controller (RIC)</a:t>
            </a:r>
            <a:r>
              <a:rPr lang="en-US" sz="1200" b="0" i="0" kern="1200" dirty="0" smtClean="0">
                <a:solidFill>
                  <a:schemeClr val="tx1"/>
                </a:solidFill>
                <a:effectLst/>
                <a:latin typeface="+mn-lt"/>
                <a:ea typeface="+mn-ea"/>
                <a:cs typeface="+mn-cs"/>
              </a:rPr>
              <a:t>: The RIC is a logical function for controlling and optimizing the elements and resources of O-RAN. There are two types of RICs: non-real-time and near-real-time.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non-real-time RIC is a part of the SMO framework, centrally deployed in the service provider network, which enables non-real-time--meaning greater than one second--control of RAN elements and their resources through specialized applications called </a:t>
            </a:r>
            <a:r>
              <a:rPr lang="en-US" sz="1200" b="0" i="0" kern="1200" dirty="0" err="1" smtClean="0">
                <a:solidFill>
                  <a:schemeClr val="tx1"/>
                </a:solidFill>
                <a:effectLst/>
                <a:latin typeface="+mn-lt"/>
                <a:ea typeface="+mn-ea"/>
                <a:cs typeface="+mn-cs"/>
              </a:rPr>
              <a:t>rApps</a:t>
            </a:r>
            <a:r>
              <a:rPr lang="en-US" sz="1200" b="0" i="0" kern="1200" dirty="0" smtClean="0">
                <a:solidFill>
                  <a:schemeClr val="tx1"/>
                </a:solidFill>
                <a:effectLst/>
                <a:latin typeface="+mn-lt"/>
                <a:ea typeface="+mn-ea"/>
                <a:cs typeface="+mn-cs"/>
              </a:rPr>
              <a:t>. Non-real-time RICs communicate with applications called </a:t>
            </a:r>
            <a:r>
              <a:rPr lang="en-US" sz="1200" b="0" i="0" kern="1200" dirty="0" err="1" smtClean="0">
                <a:solidFill>
                  <a:schemeClr val="tx1"/>
                </a:solidFill>
                <a:effectLst/>
                <a:latin typeface="+mn-lt"/>
                <a:ea typeface="+mn-ea"/>
                <a:cs typeface="+mn-cs"/>
              </a:rPr>
              <a:t>xApps</a:t>
            </a:r>
            <a:r>
              <a:rPr lang="en-US" sz="1200" b="0" i="0" kern="1200" dirty="0" smtClean="0">
                <a:solidFill>
                  <a:schemeClr val="tx1"/>
                </a:solidFill>
                <a:effectLst/>
                <a:latin typeface="+mn-lt"/>
                <a:ea typeface="+mn-ea"/>
                <a:cs typeface="+mn-cs"/>
              </a:rPr>
              <a:t> running on a near-real-time RIC to provide policy-based guidance for edge control of RAN elements and their resources.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near-real-time RIC resides within the edge cloud or regional cloud and is responsible for intelligent edge control of RAN nodes and resources. The near-real-time RIC controls RAN elements and their resources with optimization that typically takes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mất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10 milliseconds to one second to complete, receiving policy guidance from the non-real-time RIC and providing policy feedback to the non-real-time RIC though </a:t>
            </a:r>
            <a:r>
              <a:rPr lang="en-US" sz="1200" b="0" i="0" kern="1200" dirty="0" err="1" smtClean="0">
                <a:solidFill>
                  <a:schemeClr val="tx1"/>
                </a:solidFill>
                <a:effectLst/>
                <a:latin typeface="+mn-lt"/>
                <a:ea typeface="+mn-ea"/>
                <a:cs typeface="+mn-cs"/>
              </a:rPr>
              <a:t>xApps</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near-real-time RIC communicates over the E2 interface, an interface with two ends such as the near-real-time RIC and the E2 node. The E2 interface allows </a:t>
            </a:r>
            <a:r>
              <a:rPr lang="en-US" sz="1200" b="0" i="0" kern="1200" dirty="0" err="1" smtClean="0">
                <a:solidFill>
                  <a:schemeClr val="tx1"/>
                </a:solidFill>
                <a:effectLst/>
                <a:latin typeface="+mn-lt"/>
                <a:ea typeface="+mn-ea"/>
                <a:cs typeface="+mn-cs"/>
              </a:rPr>
              <a:t>allows</a:t>
            </a:r>
            <a:r>
              <a:rPr lang="en-US" sz="1200" b="0" i="0" kern="1200" dirty="0" smtClean="0">
                <a:solidFill>
                  <a:schemeClr val="tx1"/>
                </a:solidFill>
                <a:effectLst/>
                <a:latin typeface="+mn-lt"/>
                <a:ea typeface="+mn-ea"/>
                <a:cs typeface="+mn-cs"/>
              </a:rPr>
              <a:t> the RIC to control the processes and functionalities of the E2 node. </a:t>
            </a:r>
          </a:p>
          <a:p>
            <a:r>
              <a:rPr lang="en-US" sz="1200" b="1" i="0" kern="1200" dirty="0" smtClean="0">
                <a:solidFill>
                  <a:schemeClr val="tx1"/>
                </a:solidFill>
                <a:effectLst/>
                <a:latin typeface="+mn-lt"/>
                <a:ea typeface="+mn-ea"/>
                <a:cs typeface="+mn-cs"/>
              </a:rPr>
              <a:t>O-Cloud</a:t>
            </a:r>
            <a:r>
              <a:rPr lang="en-US" sz="1200" b="0" i="0" kern="1200" dirty="0" smtClean="0">
                <a:solidFill>
                  <a:schemeClr val="tx1"/>
                </a:solidFill>
                <a:effectLst/>
                <a:latin typeface="+mn-lt"/>
                <a:ea typeface="+mn-ea"/>
                <a:cs typeface="+mn-cs"/>
              </a:rPr>
              <a:t>: The O-Cloud is a computing platform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tảng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toán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made up of the physical infrastructure nodes using the O-RAN architecture; it also creates and hosts  ( </a:t>
            </a:r>
            <a:r>
              <a:rPr lang="en-US" sz="1200" b="0" i="0" kern="120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trữ</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the various virtual network functions that are used by the RICs and other infrastructure elements. </a:t>
            </a:r>
          </a:p>
          <a:p>
            <a:r>
              <a:rPr lang="en-US" sz="1200" b="1" i="0" kern="1200" dirty="0" smtClean="0">
                <a:solidFill>
                  <a:schemeClr val="tx1"/>
                </a:solidFill>
                <a:effectLst/>
                <a:latin typeface="+mn-lt"/>
                <a:ea typeface="+mn-ea"/>
                <a:cs typeface="+mn-cs"/>
              </a:rPr>
              <a:t>O-RAN central unit (O-CU)</a:t>
            </a:r>
            <a:r>
              <a:rPr lang="en-US" sz="1200" b="0" i="0" kern="1200" dirty="0" smtClean="0">
                <a:solidFill>
                  <a:schemeClr val="tx1"/>
                </a:solidFill>
                <a:effectLst/>
                <a:latin typeface="+mn-lt"/>
                <a:ea typeface="+mn-ea"/>
                <a:cs typeface="+mn-cs"/>
              </a:rPr>
              <a:t>: The O-CU is a logical node that hosts a handful of protocols: the radio resource control (RRC), the service data adaptation protocol (SDAP), and the packet data convergence protocol (PDCP). </a:t>
            </a:r>
          </a:p>
          <a:p>
            <a:r>
              <a:rPr lang="en-US" sz="1200" b="1" i="0" kern="1200" dirty="0" smtClean="0">
                <a:solidFill>
                  <a:schemeClr val="tx1"/>
                </a:solidFill>
                <a:effectLst/>
                <a:latin typeface="+mn-lt"/>
                <a:ea typeface="+mn-ea"/>
                <a:cs typeface="+mn-cs"/>
              </a:rPr>
              <a:t>O-RAN distributed unit (O-DU)</a:t>
            </a:r>
            <a:r>
              <a:rPr lang="en-US" sz="1200" b="0" i="0" kern="1200" dirty="0" smtClean="0">
                <a:solidFill>
                  <a:schemeClr val="tx1"/>
                </a:solidFill>
                <a:effectLst/>
                <a:latin typeface="+mn-lt"/>
                <a:ea typeface="+mn-ea"/>
                <a:cs typeface="+mn-cs"/>
              </a:rPr>
              <a:t>: The O-DU is a logical node that hosts another set of protocols: the radio link control (RLC) protocol, the service data adaption protocol (SDAP), and the physical interface (PHY). </a:t>
            </a:r>
          </a:p>
          <a:p>
            <a:r>
              <a:rPr lang="en-US" sz="1200" b="0" i="0" kern="120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nút</a:t>
            </a:r>
            <a:r>
              <a:rPr lang="en-US" sz="1200" b="0" i="0" kern="1200" baseline="0" dirty="0" smtClean="0">
                <a:solidFill>
                  <a:schemeClr val="tx1"/>
                </a:solidFill>
                <a:effectLst/>
                <a:latin typeface="+mn-lt"/>
                <a:ea typeface="+mn-ea"/>
                <a:cs typeface="+mn-cs"/>
              </a:rPr>
              <a:t> logic </a:t>
            </a:r>
            <a:r>
              <a:rPr lang="en-US" sz="1200" b="0" i="0" kern="1200" baseline="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thức.điều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tuyến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thích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dịch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vụ</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O-RAN radio unit (O-RU)</a:t>
            </a:r>
            <a:r>
              <a:rPr lang="en-US" sz="1200" b="0" i="0" kern="1200" dirty="0" smtClean="0">
                <a:solidFill>
                  <a:schemeClr val="tx1"/>
                </a:solidFill>
                <a:effectLst/>
                <a:latin typeface="+mn-lt"/>
                <a:ea typeface="+mn-ea"/>
                <a:cs typeface="+mn-cs"/>
              </a:rPr>
              <a:t>: The O-RU processes radio frequencies received by the physical layer of the network. The processed radio frequencies are sent out to the O-DU through a front haul interface.</a:t>
            </a: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9</a:t>
            </a:fld>
            <a:endParaRPr lang="en-US"/>
          </a:p>
        </p:txBody>
      </p:sp>
    </p:spTree>
    <p:extLst>
      <p:ext uri="{BB962C8B-B14F-4D97-AF65-F5344CB8AC3E}">
        <p14:creationId xmlns:p14="http://schemas.microsoft.com/office/powerpoint/2010/main" val="2948772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kern="1200" dirty="0" smtClean="0">
                <a:solidFill>
                  <a:schemeClr val="tx1"/>
                </a:solidFill>
                <a:effectLst/>
                <a:latin typeface="+mn-lt"/>
                <a:ea typeface="+mn-ea"/>
                <a:cs typeface="+mn-cs"/>
              </a:rPr>
              <a:t>Control and User Plane Separation </a:t>
            </a:r>
            <a:r>
              <a:rPr lang="en-US" sz="800" b="0" i="0" kern="1200" dirty="0" smtClean="0">
                <a:solidFill>
                  <a:schemeClr val="tx1"/>
                </a:solidFill>
                <a:effectLst/>
                <a:latin typeface="+mn-lt"/>
                <a:ea typeface="+mn-ea"/>
                <a:cs typeface="+mn-cs"/>
              </a:rPr>
              <a:t>(CUPS)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4G: </a:t>
            </a:r>
            <a:r>
              <a:rPr lang="en-US" sz="1050" b="0" i="0" kern="1200" dirty="0" smtClean="0">
                <a:solidFill>
                  <a:schemeClr val="tx1"/>
                </a:solidFill>
                <a:effectLst/>
                <a:latin typeface="+mn-lt"/>
                <a:ea typeface="+mn-ea"/>
                <a:cs typeface="+mn-cs"/>
              </a:rPr>
              <a:t>MME: </a:t>
            </a:r>
            <a:r>
              <a:rPr lang="en-US" sz="1050" b="0" i="0" u="none" strike="noStrike" kern="1200" dirty="0" smtClean="0">
                <a:solidFill>
                  <a:schemeClr val="tx1"/>
                </a:solidFill>
                <a:effectLst/>
                <a:latin typeface="+mn-lt"/>
                <a:ea typeface="+mn-ea"/>
                <a:cs typeface="+mn-cs"/>
                <a:hlinkClick r:id="rId3"/>
              </a:rPr>
              <a:t>Mobility</a:t>
            </a:r>
            <a:r>
              <a:rPr lang="en-US" sz="1050" b="0" i="0" kern="1200" dirty="0" smtClean="0">
                <a:solidFill>
                  <a:schemeClr val="tx1"/>
                </a:solidFill>
                <a:effectLst/>
                <a:latin typeface="+mn-lt"/>
                <a:ea typeface="+mn-ea"/>
                <a:cs typeface="+mn-cs"/>
              </a:rPr>
              <a:t> Management Entity – for intra 4G mobility and </a:t>
            </a:r>
            <a:r>
              <a:rPr lang="en-US" sz="1050" b="0" i="0" u="none" strike="noStrike" kern="1200" dirty="0" smtClean="0">
                <a:solidFill>
                  <a:schemeClr val="tx1"/>
                </a:solidFill>
                <a:effectLst/>
                <a:latin typeface="+mn-lt"/>
                <a:ea typeface="+mn-ea"/>
                <a:cs typeface="+mn-cs"/>
                <a:hlinkClick r:id="rId4"/>
              </a:rPr>
              <a:t>radio</a:t>
            </a:r>
            <a:r>
              <a:rPr lang="en-US" sz="1050" b="0" i="0" kern="1200" dirty="0" smtClean="0">
                <a:solidFill>
                  <a:schemeClr val="tx1"/>
                </a:solidFill>
                <a:effectLst/>
                <a:latin typeface="+mn-lt"/>
                <a:ea typeface="+mn-ea"/>
                <a:cs typeface="+mn-cs"/>
              </a:rPr>
              <a:t> bearer activation / deactivation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dirty="0" smtClean="0">
                <a:solidFill>
                  <a:schemeClr val="tx1"/>
                </a:solidFill>
                <a:effectLst/>
                <a:latin typeface="+mn-lt"/>
                <a:ea typeface="+mn-ea"/>
                <a:cs typeface="+mn-cs"/>
              </a:rPr>
              <a:t>Cho </a:t>
            </a:r>
            <a:r>
              <a:rPr lang="en-US" sz="1050" b="0" i="0" kern="1200" dirty="0" err="1" smtClean="0">
                <a:solidFill>
                  <a:schemeClr val="tx1"/>
                </a:solidFill>
                <a:effectLst/>
                <a:latin typeface="+mn-lt"/>
                <a:ea typeface="+mn-ea"/>
                <a:cs typeface="+mn-cs"/>
              </a:rPr>
              <a:t>khả</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động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trong</a:t>
            </a:r>
            <a:r>
              <a:rPr lang="en-US" sz="1050" b="0" i="0" kern="1200" baseline="0" dirty="0" smtClean="0">
                <a:solidFill>
                  <a:schemeClr val="tx1"/>
                </a:solidFill>
                <a:effectLst/>
                <a:latin typeface="+mn-lt"/>
                <a:ea typeface="+mn-ea"/>
                <a:cs typeface="+mn-cs"/>
              </a:rPr>
              <a:t> 4G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kích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hoạt</a:t>
            </a:r>
            <a:r>
              <a:rPr lang="en-US" sz="1050" b="0" i="0" kern="1200" baseline="0" dirty="0" smtClean="0">
                <a:solidFill>
                  <a:schemeClr val="tx1"/>
                </a:solidFill>
                <a:effectLst/>
                <a:latin typeface="+mn-lt"/>
                <a:ea typeface="+mn-ea"/>
                <a:cs typeface="+mn-cs"/>
              </a:rPr>
              <a:t>/</a:t>
            </a:r>
            <a:r>
              <a:rPr lang="en-US" sz="1050" b="0" i="0" kern="1200" baseline="0" dirty="0" err="1" smtClean="0">
                <a:solidFill>
                  <a:schemeClr val="tx1"/>
                </a:solidFill>
                <a:effectLst/>
                <a:latin typeface="+mn-lt"/>
                <a:ea typeface="+mn-ea"/>
                <a:cs typeface="+mn-cs"/>
              </a:rPr>
              <a:t>hủy</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kích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hoạt</a:t>
            </a:r>
            <a:r>
              <a:rPr lang="en-US" sz="1050" b="0" i="0" kern="1200" baseline="0" dirty="0" smtClean="0">
                <a:solidFill>
                  <a:schemeClr val="tx1"/>
                </a:solidFill>
                <a:effectLst/>
                <a:latin typeface="+mn-lt"/>
                <a:ea typeface="+mn-ea"/>
                <a:cs typeface="+mn-cs"/>
              </a:rPr>
              <a:t>  song </a:t>
            </a:r>
            <a:r>
              <a:rPr lang="en-US" sz="1050" b="0" i="0" kern="1200" baseline="0" dirty="0" err="1" smtClean="0">
                <a:solidFill>
                  <a:schemeClr val="tx1"/>
                </a:solidFill>
                <a:effectLst/>
                <a:latin typeface="+mn-lt"/>
                <a:ea typeface="+mn-ea"/>
                <a:cs typeface="+mn-cs"/>
              </a:rPr>
              <a:t>vô</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tuyến</a:t>
            </a:r>
            <a:r>
              <a:rPr lang="en-US" sz="1050" b="0" i="0" kern="1200" baseline="0" dirty="0" smtClean="0">
                <a:solidFill>
                  <a:schemeClr val="tx1"/>
                </a:solidFill>
                <a:effectLst/>
                <a:latin typeface="+mn-lt"/>
                <a:ea typeface="+mn-ea"/>
                <a:cs typeface="+mn-cs"/>
              </a:rPr>
              <a:t> </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S-GW: Serving Gateway – for routing and forwarding </a:t>
            </a:r>
            <a:r>
              <a:rPr lang="en-US" sz="1050" b="0" i="0" kern="1200" dirty="0" err="1" smtClean="0">
                <a:solidFill>
                  <a:schemeClr val="tx1"/>
                </a:solidFill>
                <a:effectLst/>
                <a:latin typeface="+mn-lt"/>
                <a:ea typeface="+mn-ea"/>
                <a:cs typeface="+mn-cs"/>
              </a:rPr>
              <a:t>ofuser</a:t>
            </a:r>
            <a:r>
              <a:rPr lang="en-US" sz="1050" b="0" i="0" kern="1200" dirty="0" smtClean="0">
                <a:solidFill>
                  <a:schemeClr val="tx1"/>
                </a:solidFill>
                <a:effectLst/>
                <a:latin typeface="+mn-lt"/>
                <a:ea typeface="+mn-ea"/>
                <a:cs typeface="+mn-cs"/>
              </a:rPr>
              <a:t> data packets, mobility with 2G/3G</a:t>
            </a:r>
          </a:p>
          <a:p>
            <a:r>
              <a:rPr lang="en-US" sz="1050" b="0" i="0" kern="1200" dirty="0" err="1" smtClean="0">
                <a:solidFill>
                  <a:schemeClr val="tx1"/>
                </a:solidFill>
                <a:effectLst/>
                <a:latin typeface="+mn-lt"/>
                <a:ea typeface="+mn-ea"/>
                <a:cs typeface="+mn-cs"/>
              </a:rPr>
              <a:t>Cổng</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phục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vụ</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để</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định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tuyến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chuyển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tiếp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dung, </a:t>
            </a:r>
            <a:r>
              <a:rPr lang="en-US" sz="1050" b="0" i="0" kern="1200" baseline="0" dirty="0" err="1" smtClean="0">
                <a:solidFill>
                  <a:schemeClr val="tx1"/>
                </a:solidFill>
                <a:effectLst/>
                <a:latin typeface="+mn-lt"/>
                <a:ea typeface="+mn-ea"/>
                <a:cs typeface="+mn-cs"/>
              </a:rPr>
              <a:t>tính</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đọng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2g,3g</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P-GW: Packet Data </a:t>
            </a:r>
            <a:r>
              <a:rPr lang="en-US" sz="1050" b="0" i="0" u="none" strike="noStrike" kern="1200" dirty="0" smtClean="0">
                <a:solidFill>
                  <a:schemeClr val="tx1"/>
                </a:solidFill>
                <a:effectLst/>
                <a:latin typeface="+mn-lt"/>
                <a:ea typeface="+mn-ea"/>
                <a:cs typeface="+mn-cs"/>
                <a:hlinkClick r:id="rId5"/>
              </a:rPr>
              <a:t>Network</a:t>
            </a:r>
            <a:r>
              <a:rPr lang="en-US" sz="1050" b="0" i="0" kern="1200" dirty="0" smtClean="0">
                <a:solidFill>
                  <a:schemeClr val="tx1"/>
                </a:solidFill>
                <a:effectLst/>
                <a:latin typeface="+mn-lt"/>
                <a:ea typeface="+mn-ea"/>
                <a:cs typeface="+mn-cs"/>
              </a:rPr>
              <a:t> Gateway – for connection with external packet data networks</a:t>
            </a:r>
          </a:p>
          <a:p>
            <a:r>
              <a:rPr lang="en-US" sz="1050" b="0" i="0" kern="1200" dirty="0" err="1" smtClean="0">
                <a:solidFill>
                  <a:schemeClr val="tx1"/>
                </a:solidFill>
                <a:effectLst/>
                <a:latin typeface="+mn-lt"/>
                <a:ea typeface="+mn-ea"/>
                <a:cs typeface="+mn-cs"/>
              </a:rPr>
              <a:t>Cổng</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mạng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 </a:t>
            </a:r>
            <a:r>
              <a:rPr lang="en-US" sz="1050" b="0" i="0" kern="1200" baseline="0" dirty="0" err="1" smtClean="0">
                <a:solidFill>
                  <a:schemeClr val="tx1"/>
                </a:solidFill>
                <a:effectLst/>
                <a:latin typeface="+mn-lt"/>
                <a:ea typeface="+mn-ea"/>
                <a:cs typeface="+mn-cs"/>
              </a:rPr>
              <a:t>để</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nối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bên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ngoài</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PCRF: Policy and Charging Rules Function – supports detection and charging of data flows</a:t>
            </a:r>
          </a:p>
          <a:p>
            <a:r>
              <a:rPr lang="en-US" sz="1050" b="0" i="0" kern="1200" dirty="0" err="1" smtClean="0">
                <a:solidFill>
                  <a:schemeClr val="tx1"/>
                </a:solidFill>
                <a:effectLst/>
                <a:latin typeface="+mn-lt"/>
                <a:ea typeface="+mn-ea"/>
                <a:cs typeface="+mn-cs"/>
              </a:rPr>
              <a:t>Hỗ</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trợ</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phát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hiện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tính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phí</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luồng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HSS: Home Subscriber Server – for subscriber info</a:t>
            </a:r>
          </a:p>
          <a:p>
            <a:r>
              <a:rPr lang="en-US" sz="1050" b="0" i="0" kern="1200" dirty="0" err="1" smtClean="0">
                <a:solidFill>
                  <a:schemeClr val="tx1"/>
                </a:solidFill>
                <a:effectLst/>
                <a:latin typeface="+mn-lt"/>
                <a:ea typeface="+mn-ea"/>
                <a:cs typeface="+mn-cs"/>
              </a:rPr>
              <a:t>Để</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biết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thông</a:t>
            </a:r>
            <a:r>
              <a:rPr lang="en-US" sz="1050" b="0" i="0" kern="1200" baseline="0" dirty="0" smtClean="0">
                <a:solidFill>
                  <a:schemeClr val="tx1"/>
                </a:solidFill>
                <a:effectLst/>
                <a:latin typeface="+mn-lt"/>
                <a:ea typeface="+mn-ea"/>
                <a:cs typeface="+mn-cs"/>
              </a:rPr>
              <a:t> tin </a:t>
            </a:r>
            <a:r>
              <a:rPr lang="en-US" sz="1050" b="0" i="0" kern="1200" baseline="0" dirty="0" err="1" smtClean="0">
                <a:solidFill>
                  <a:schemeClr val="tx1"/>
                </a:solidFill>
                <a:effectLst/>
                <a:latin typeface="+mn-lt"/>
                <a:ea typeface="+mn-ea"/>
                <a:cs typeface="+mn-cs"/>
              </a:rPr>
              <a:t>về</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5G:</a:t>
            </a:r>
          </a:p>
          <a:p>
            <a:r>
              <a:rPr lang="en-US" sz="1050" b="1" i="0" kern="1200" dirty="0" smtClean="0">
                <a:solidFill>
                  <a:schemeClr val="tx1"/>
                </a:solidFill>
                <a:effectLst/>
                <a:latin typeface="+mn-lt"/>
                <a:ea typeface="+mn-ea"/>
                <a:cs typeface="+mn-cs"/>
              </a:rPr>
              <a:t>CN</a:t>
            </a:r>
            <a:r>
              <a:rPr lang="en-US" sz="1050" b="0" i="0" kern="1200" dirty="0" smtClean="0">
                <a:solidFill>
                  <a:schemeClr val="tx1"/>
                </a:solidFill>
                <a:effectLst/>
                <a:latin typeface="+mn-lt"/>
                <a:ea typeface="+mn-ea"/>
                <a:cs typeface="+mn-cs"/>
              </a:rPr>
              <a:t> </a:t>
            </a:r>
            <a:r>
              <a:rPr lang="en-US" sz="1050" b="1" i="0" kern="1200" dirty="0" smtClean="0">
                <a:solidFill>
                  <a:schemeClr val="tx1"/>
                </a:solidFill>
                <a:effectLst/>
                <a:latin typeface="+mn-lt"/>
                <a:ea typeface="+mn-ea"/>
                <a:cs typeface="+mn-cs"/>
              </a:rPr>
              <a:t>functions</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AMF: Access and Mobility Management Function – ensures part of 4G MME functions </a:t>
            </a:r>
          </a:p>
          <a:p>
            <a:r>
              <a:rPr lang="en-US" sz="1050" b="0" i="0" kern="120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quản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lí</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truy</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cập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động</a:t>
            </a:r>
            <a:r>
              <a:rPr lang="en-US" sz="1050" b="0" i="0" kern="1200" baseline="0" dirty="0" smtClean="0">
                <a:solidFill>
                  <a:schemeClr val="tx1"/>
                </a:solidFill>
                <a:effectLst/>
                <a:latin typeface="+mn-lt"/>
                <a:ea typeface="+mn-ea"/>
                <a:cs typeface="+mn-cs"/>
              </a:rPr>
              <a:t> – </a:t>
            </a:r>
            <a:r>
              <a:rPr lang="en-US" sz="1050" b="0" i="0" kern="1200" baseline="0" dirty="0" err="1" smtClean="0">
                <a:solidFill>
                  <a:schemeClr val="tx1"/>
                </a:solidFill>
                <a:effectLst/>
                <a:latin typeface="+mn-lt"/>
                <a:ea typeface="+mn-ea"/>
                <a:cs typeface="+mn-cs"/>
              </a:rPr>
              <a:t>đảm</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bảo</a:t>
            </a:r>
            <a:r>
              <a:rPr lang="en-US" sz="1050" b="0" i="0" kern="1200" baseline="0" dirty="0" smtClean="0">
                <a:solidFill>
                  <a:schemeClr val="tx1"/>
                </a:solidFill>
                <a:effectLst/>
                <a:latin typeface="+mn-lt"/>
                <a:ea typeface="+mn-ea"/>
                <a:cs typeface="+mn-cs"/>
              </a:rPr>
              <a:t> 1 </a:t>
            </a:r>
            <a:r>
              <a:rPr lang="en-US" sz="1050" b="0" i="0" kern="1200" baseline="0" dirty="0" err="1" smtClean="0">
                <a:solidFill>
                  <a:schemeClr val="tx1"/>
                </a:solidFill>
                <a:effectLst/>
                <a:latin typeface="+mn-lt"/>
                <a:ea typeface="+mn-ea"/>
                <a:cs typeface="+mn-cs"/>
              </a:rPr>
              <a:t>phần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của</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4G MME</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UPF: User Plane Function – combines user plane functions of 4G SGW-U and PGW-U</a:t>
            </a:r>
          </a:p>
          <a:p>
            <a:r>
              <a:rPr lang="en-US" sz="1050" b="0" i="0" kern="1200" dirty="0" err="1" smtClean="0">
                <a:solidFill>
                  <a:schemeClr val="tx1"/>
                </a:solidFill>
                <a:effectLst/>
                <a:latin typeface="+mn-lt"/>
                <a:ea typeface="+mn-ea"/>
                <a:cs typeface="+mn-cs"/>
              </a:rPr>
              <a:t>Chức</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mặt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phảng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dùng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hợp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mặt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phẳng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dung </a:t>
            </a:r>
            <a:r>
              <a:rPr lang="en-US" sz="1050" b="0" i="0" kern="1200" baseline="0" dirty="0" err="1" smtClean="0">
                <a:solidFill>
                  <a:schemeClr val="tx1"/>
                </a:solidFill>
                <a:effectLst/>
                <a:latin typeface="+mn-lt"/>
                <a:ea typeface="+mn-ea"/>
                <a:cs typeface="+mn-cs"/>
              </a:rPr>
              <a:t>của</a:t>
            </a:r>
            <a:r>
              <a:rPr lang="en-US" sz="1050" b="0" i="0" kern="1200" baseline="0" dirty="0" smtClean="0">
                <a:solidFill>
                  <a:schemeClr val="tx1"/>
                </a:solidFill>
                <a:effectLst/>
                <a:latin typeface="+mn-lt"/>
                <a:ea typeface="+mn-ea"/>
                <a:cs typeface="+mn-cs"/>
              </a:rPr>
              <a:t> 4G SGW-U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PGW-U</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PCF: Policy Control Function – equivalent to PCRF in 4G</a:t>
            </a:r>
          </a:p>
          <a:p>
            <a:r>
              <a:rPr lang="en-US" sz="1050" b="0" i="0" kern="1200" dirty="0" err="1" smtClean="0">
                <a:solidFill>
                  <a:schemeClr val="tx1"/>
                </a:solidFill>
                <a:effectLst/>
                <a:latin typeface="+mn-lt"/>
                <a:ea typeface="+mn-ea"/>
                <a:cs typeface="+mn-cs"/>
              </a:rPr>
              <a:t>Tương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đương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PCRF </a:t>
            </a:r>
            <a:r>
              <a:rPr lang="en-US" sz="1050" b="0" i="0" kern="1200" baseline="0" dirty="0" err="1" smtClean="0">
                <a:solidFill>
                  <a:schemeClr val="tx1"/>
                </a:solidFill>
                <a:effectLst/>
                <a:latin typeface="+mn-lt"/>
                <a:ea typeface="+mn-ea"/>
                <a:cs typeface="+mn-cs"/>
              </a:rPr>
              <a:t>trong</a:t>
            </a:r>
            <a:r>
              <a:rPr lang="en-US" sz="1050" b="0" i="0" kern="1200" baseline="0" dirty="0" smtClean="0">
                <a:solidFill>
                  <a:schemeClr val="tx1"/>
                </a:solidFill>
                <a:effectLst/>
                <a:latin typeface="+mn-lt"/>
                <a:ea typeface="+mn-ea"/>
                <a:cs typeface="+mn-cs"/>
              </a:rPr>
              <a:t> 4G </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SMF: Session Management Function – combines some of MME, SGW-C and PGW-C control functions.</a:t>
            </a:r>
          </a:p>
          <a:p>
            <a:r>
              <a:rPr lang="en-US" sz="1050" b="0" i="0" kern="1200" dirty="0" err="1" smtClean="0">
                <a:solidFill>
                  <a:schemeClr val="tx1"/>
                </a:solidFill>
                <a:effectLst/>
                <a:latin typeface="+mn-lt"/>
                <a:ea typeface="+mn-ea"/>
                <a:cs typeface="+mn-cs"/>
              </a:rPr>
              <a:t>Kết</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hợp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một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số</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điều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khiển</a:t>
            </a:r>
            <a:r>
              <a:rPr lang="en-US" sz="1050" b="0" i="0" kern="1200" baseline="0" dirty="0" smtClean="0">
                <a:solidFill>
                  <a:schemeClr val="tx1"/>
                </a:solidFill>
                <a:effectLst/>
                <a:latin typeface="+mn-lt"/>
                <a:ea typeface="+mn-ea"/>
                <a:cs typeface="+mn-cs"/>
              </a:rPr>
              <a:t> MME, SGW-C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PGW-C</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UDM: Unified Data Management – equivalent to 4G HSS</a:t>
            </a:r>
          </a:p>
          <a:p>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4G HSS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10</a:t>
            </a:fld>
            <a:endParaRPr lang="en-US"/>
          </a:p>
        </p:txBody>
      </p:sp>
    </p:spTree>
    <p:extLst>
      <p:ext uri="{BB962C8B-B14F-4D97-AF65-F5344CB8AC3E}">
        <p14:creationId xmlns:p14="http://schemas.microsoft.com/office/powerpoint/2010/main" val="138038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6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67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62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116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541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90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890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32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985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52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0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90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8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048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1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467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729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19141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00124"/>
            <a:ext cx="9404723" cy="853123"/>
          </a:xfrm>
        </p:spPr>
        <p:txBody>
          <a:bodyPr/>
          <a:lstStyle/>
          <a:p>
            <a:pPr algn="ctr"/>
            <a:r>
              <a:rPr lang="en-US" dirty="0" smtClean="0"/>
              <a:t>RAN( RADIO ACCESS NETWORK)</a:t>
            </a:r>
            <a:endParaRPr lang="en-US" dirty="0"/>
          </a:p>
        </p:txBody>
      </p:sp>
      <p:sp>
        <p:nvSpPr>
          <p:cNvPr id="3" name="Content Placeholder 2"/>
          <p:cNvSpPr>
            <a:spLocks noGrp="1"/>
          </p:cNvSpPr>
          <p:nvPr>
            <p:ph idx="1"/>
          </p:nvPr>
        </p:nvSpPr>
        <p:spPr/>
        <p:txBody>
          <a:bodyPr/>
          <a:lstStyle/>
          <a:p>
            <a:pPr>
              <a:lnSpc>
                <a:spcPct val="250000"/>
              </a:lnSpc>
            </a:pPr>
            <a:r>
              <a:rPr lang="en-US" dirty="0" smtClean="0"/>
              <a:t>I – Introduction</a:t>
            </a:r>
          </a:p>
          <a:p>
            <a:pPr>
              <a:lnSpc>
                <a:spcPct val="250000"/>
              </a:lnSpc>
            </a:pPr>
            <a:r>
              <a:rPr lang="en-US" dirty="0" smtClean="0"/>
              <a:t>II </a:t>
            </a:r>
            <a:r>
              <a:rPr lang="en-US" dirty="0" smtClean="0"/>
              <a:t>– </a:t>
            </a:r>
            <a:r>
              <a:rPr lang="en-US" dirty="0" smtClean="0"/>
              <a:t>RAN Architecture</a:t>
            </a:r>
            <a:endParaRPr lang="en-US" dirty="0"/>
          </a:p>
        </p:txBody>
      </p:sp>
    </p:spTree>
    <p:extLst>
      <p:ext uri="{BB962C8B-B14F-4D97-AF65-F5344CB8AC3E}">
        <p14:creationId xmlns:p14="http://schemas.microsoft.com/office/powerpoint/2010/main" val="194537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24483"/>
          </a:xfrm>
        </p:spPr>
        <p:txBody>
          <a:bodyPr>
            <a:normAutofit fontScale="90000"/>
          </a:bodyPr>
          <a:lstStyle/>
          <a:p>
            <a:r>
              <a:rPr lang="en-US" dirty="0" smtClean="0"/>
              <a:t>EPC CUPS to 5GC</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1103312" y="2052918"/>
            <a:ext cx="10465426" cy="4140200"/>
          </a:xfrm>
          <a:prstGeom prst="rect">
            <a:avLst/>
          </a:prstGeom>
        </p:spPr>
      </p:pic>
    </p:spTree>
    <p:extLst>
      <p:ext uri="{BB962C8B-B14F-4D97-AF65-F5344CB8AC3E}">
        <p14:creationId xmlns:p14="http://schemas.microsoft.com/office/powerpoint/2010/main" val="427186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71501"/>
            <a:ext cx="8689976" cy="774699"/>
          </a:xfrm>
        </p:spPr>
        <p:txBody>
          <a:bodyPr>
            <a:normAutofit/>
          </a:bodyPr>
          <a:lstStyle/>
          <a:p>
            <a:r>
              <a:rPr lang="en-US" sz="3200" dirty="0" smtClean="0">
                <a:solidFill>
                  <a:srgbClr val="FF0000"/>
                </a:solidFill>
              </a:rPr>
              <a:t>II- RAN Architecture</a:t>
            </a:r>
            <a:endParaRPr lang="en-US" sz="3200" dirty="0">
              <a:solidFill>
                <a:srgbClr val="FF0000"/>
              </a:solidFill>
            </a:endParaRPr>
          </a:p>
        </p:txBody>
      </p:sp>
      <p:sp>
        <p:nvSpPr>
          <p:cNvPr id="3" name="TextBox 2"/>
          <p:cNvSpPr txBox="1"/>
          <p:nvPr/>
        </p:nvSpPr>
        <p:spPr>
          <a:xfrm>
            <a:off x="1335314" y="2032000"/>
            <a:ext cx="9622972" cy="1200329"/>
          </a:xfrm>
          <a:prstGeom prst="rect">
            <a:avLst/>
          </a:prstGeom>
          <a:noFill/>
        </p:spPr>
        <p:txBody>
          <a:bodyPr wrap="square" rtlCol="0">
            <a:spAutoFit/>
          </a:bodyPr>
          <a:lstStyle/>
          <a:p>
            <a:pPr marL="342900" indent="-342900">
              <a:buFont typeface="+mj-lt"/>
              <a:buAutoNum type="arabicPeriod"/>
            </a:pPr>
            <a:r>
              <a:rPr lang="en-US" dirty="0" smtClean="0"/>
              <a:t>CU/DU split </a:t>
            </a:r>
          </a:p>
          <a:p>
            <a:pPr marL="342900" indent="-342900">
              <a:buFont typeface="+mj-lt"/>
              <a:buAutoNum type="arabicPeriod"/>
            </a:pPr>
            <a:r>
              <a:rPr lang="en-US" dirty="0" smtClean="0"/>
              <a:t>C/U Plane Separation</a:t>
            </a:r>
          </a:p>
          <a:p>
            <a:pPr marL="342900" indent="-342900">
              <a:buFont typeface="+mj-lt"/>
              <a:buAutoNum type="arabicPeriod"/>
            </a:pPr>
            <a:r>
              <a:rPr lang="en-US" dirty="0" smtClean="0"/>
              <a:t>LLS</a:t>
            </a:r>
          </a:p>
          <a:p>
            <a:pPr marL="342900" indent="-342900">
              <a:buFont typeface="+mj-lt"/>
              <a:buAutoNum type="arabicPeriod"/>
            </a:pPr>
            <a:r>
              <a:rPr lang="en-US" dirty="0" smtClean="0"/>
              <a:t>FAPI </a:t>
            </a:r>
            <a:endParaRPr lang="en-US" dirty="0"/>
          </a:p>
        </p:txBody>
      </p:sp>
    </p:spTree>
    <p:extLst>
      <p:ext uri="{BB962C8B-B14F-4D97-AF65-F5344CB8AC3E}">
        <p14:creationId xmlns:p14="http://schemas.microsoft.com/office/powerpoint/2010/main" val="2865130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pPr algn="ctr"/>
            <a:r>
              <a:rPr lang="en-US" dirty="0" smtClean="0">
                <a:latin typeface="Times New Roman" panose="02020603050405020304" pitchFamily="18" charset="0"/>
                <a:cs typeface="Times New Roman" panose="02020603050405020304" pitchFamily="18" charset="0"/>
              </a:rPr>
              <a:t>Why split?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Implementation</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Fit architecture to particular  use case</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Fit architecture to transport network</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Standardization </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Source components from 3</a:t>
            </a:r>
            <a:r>
              <a:rPr lang="en-US" sz="2000" baseline="30000" dirty="0" smtClean="0">
                <a:latin typeface="Times New Roman" panose="02020603050405020304" pitchFamily="18" charset="0"/>
                <a:cs typeface="Times New Roman" panose="02020603050405020304" pitchFamily="18" charset="0"/>
              </a:rPr>
              <a:t>rd</a:t>
            </a:r>
            <a:r>
              <a:rPr lang="en-US" sz="2000" dirty="0" smtClean="0">
                <a:latin typeface="Times New Roman" panose="02020603050405020304" pitchFamily="18" charset="0"/>
                <a:cs typeface="Times New Roman" panose="02020603050405020304" pitchFamily="18" charset="0"/>
              </a:rPr>
              <a:t>  parties</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Multi-vendor interoperability</a:t>
            </a:r>
          </a:p>
        </p:txBody>
      </p:sp>
    </p:spTree>
    <p:extLst>
      <p:ext uri="{BB962C8B-B14F-4D97-AF65-F5344CB8AC3E}">
        <p14:creationId xmlns:p14="http://schemas.microsoft.com/office/powerpoint/2010/main" val="417839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pPr algn="ctr"/>
            <a:r>
              <a:rPr lang="en-US" dirty="0" smtClean="0">
                <a:latin typeface="Times New Roman" panose="02020603050405020304" pitchFamily="18" charset="0"/>
                <a:cs typeface="Times New Roman" panose="02020603050405020304" pitchFamily="18" charset="0"/>
              </a:rPr>
              <a:t>Why split? options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Lower splits</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Higher performance gains</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Higher splits </a:t>
            </a:r>
            <a:r>
              <a:rPr lang="en-US" sz="2400"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Lower complexity</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Lower transport </a:t>
            </a:r>
          </a:p>
          <a:p>
            <a:pPr marL="457200" lvl="1" indent="0">
              <a:buNone/>
            </a:pPr>
            <a:r>
              <a:rPr lang="en-US" sz="2200" dirty="0" smtClean="0">
                <a:latin typeface="Times New Roman" panose="02020603050405020304" pitchFamily="18" charset="0"/>
                <a:cs typeface="Times New Roman" panose="02020603050405020304" pitchFamily="18" charset="0"/>
              </a:rPr>
              <a:t>Network requirements</a:t>
            </a:r>
            <a:endParaRPr lang="en-US" sz="2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392003" y="3057524"/>
            <a:ext cx="6629400" cy="3190875"/>
          </a:xfrm>
          <a:prstGeom prst="rect">
            <a:avLst/>
          </a:prstGeom>
        </p:spPr>
      </p:pic>
    </p:spTree>
    <p:extLst>
      <p:ext uri="{BB962C8B-B14F-4D97-AF65-F5344CB8AC3E}">
        <p14:creationId xmlns:p14="http://schemas.microsoft.com/office/powerpoint/2010/main" val="202320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2232"/>
          </a:xfrm>
        </p:spPr>
        <p:txBody>
          <a:bodyPr/>
          <a:lstStyle/>
          <a:p>
            <a:r>
              <a:rPr lang="en-US" dirty="0" smtClean="0">
                <a:latin typeface="Times New Roman" panose="02020603050405020304" pitchFamily="18" charset="0"/>
                <a:cs typeface="Times New Roman" panose="02020603050405020304" pitchFamily="18" charset="0"/>
              </a:rPr>
              <a:t>CU/DU split ( 1/3)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2052918"/>
            <a:ext cx="8946541" cy="4195481"/>
          </a:xfrm>
        </p:spPr>
        <p:txBody>
          <a:bodyPr/>
          <a:lstStyle/>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 is split into </a:t>
            </a:r>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-CU and </a:t>
            </a:r>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-DU</a:t>
            </a:r>
          </a:p>
          <a:p>
            <a:r>
              <a:rPr lang="en-US" dirty="0" smtClean="0">
                <a:latin typeface="Times New Roman" panose="02020603050405020304" pitchFamily="18" charset="0"/>
                <a:cs typeface="Times New Roman" panose="02020603050405020304" pitchFamily="18" charset="0"/>
              </a:rPr>
              <a:t>F1 (-C and –U) standardized interface</a:t>
            </a:r>
          </a:p>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-CU may control </a:t>
            </a:r>
            <a:r>
              <a:rPr lang="en-US" dirty="0" err="1" smtClean="0">
                <a:latin typeface="Times New Roman" panose="02020603050405020304" pitchFamily="18" charset="0"/>
                <a:cs typeface="Times New Roman" panose="02020603050405020304" pitchFamily="18" charset="0"/>
              </a:rPr>
              <a:t>Dus</a:t>
            </a:r>
            <a:r>
              <a:rPr lang="en-US" dirty="0" smtClean="0">
                <a:latin typeface="Times New Roman" panose="02020603050405020304" pitchFamily="18" charset="0"/>
                <a:cs typeface="Times New Roman" panose="02020603050405020304" pitchFamily="18" charset="0"/>
              </a:rPr>
              <a:t> and cells</a:t>
            </a:r>
          </a:p>
          <a:p>
            <a:r>
              <a:rPr lang="en-US" dirty="0" smtClean="0">
                <a:latin typeface="Times New Roman" panose="02020603050405020304" pitchFamily="18" charset="0"/>
                <a:cs typeface="Times New Roman" panose="02020603050405020304" pitchFamily="18" charset="0"/>
              </a:rPr>
              <a:t>Pros</a:t>
            </a:r>
          </a:p>
          <a:p>
            <a:pPr lvl="1"/>
            <a:r>
              <a:rPr lang="en-US" dirty="0" smtClean="0">
                <a:latin typeface="Times New Roman" panose="02020603050405020304" pitchFamily="18" charset="0"/>
                <a:cs typeface="Times New Roman" panose="02020603050405020304" pitchFamily="18" charset="0"/>
              </a:rPr>
              <a:t>Centralized deployment</a:t>
            </a:r>
          </a:p>
          <a:p>
            <a:pPr lvl="1"/>
            <a:r>
              <a:rPr lang="en-US" dirty="0" smtClean="0">
                <a:latin typeface="Times New Roman" panose="02020603050405020304" pitchFamily="18" charset="0"/>
                <a:cs typeface="Times New Roman" panose="02020603050405020304" pitchFamily="18" charset="0"/>
              </a:rPr>
              <a:t>Low  </a:t>
            </a:r>
            <a:r>
              <a:rPr lang="en-US" dirty="0" err="1" smtClean="0">
                <a:latin typeface="Times New Roman" panose="02020603050405020304" pitchFamily="18" charset="0"/>
                <a:cs typeface="Times New Roman" panose="02020603050405020304" pitchFamily="18" charset="0"/>
              </a:rPr>
              <a:t>stranspost</a:t>
            </a:r>
            <a:r>
              <a:rPr lang="en-US" dirty="0" smtClean="0">
                <a:latin typeface="Times New Roman" panose="02020603050405020304" pitchFamily="18" charset="0"/>
                <a:cs typeface="Times New Roman" panose="02020603050405020304" pitchFamily="18" charset="0"/>
              </a:rPr>
              <a:t> network requirements</a:t>
            </a:r>
          </a:p>
          <a:p>
            <a:pPr marL="57150" indent="0">
              <a:buNone/>
            </a:pPr>
            <a:r>
              <a:rPr lang="en-US" dirty="0" smtClean="0">
                <a:latin typeface="Times New Roman" panose="02020603050405020304" pitchFamily="18" charset="0"/>
                <a:cs typeface="Times New Roman" panose="02020603050405020304" pitchFamily="18" charset="0"/>
              </a:rPr>
              <a:t>Cons</a:t>
            </a:r>
          </a:p>
          <a:p>
            <a:pPr marL="514350" lvl="1" indent="0">
              <a:buNone/>
            </a:pPr>
            <a:r>
              <a:rPr lang="en-US" dirty="0" smtClean="0">
                <a:latin typeface="Times New Roman" panose="02020603050405020304" pitchFamily="18" charset="0"/>
                <a:cs typeface="Times New Roman" panose="02020603050405020304" pitchFamily="18" charset="0"/>
              </a:rPr>
              <a:t>Low performance gains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115050" y="2550458"/>
            <a:ext cx="4205287" cy="3200400"/>
          </a:xfrm>
          <a:prstGeom prst="rect">
            <a:avLst/>
          </a:prstGeom>
        </p:spPr>
      </p:pic>
    </p:spTree>
    <p:extLst>
      <p:ext uri="{BB962C8B-B14F-4D97-AF65-F5344CB8AC3E}">
        <p14:creationId xmlns:p14="http://schemas.microsoft.com/office/powerpoint/2010/main" val="274160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0332"/>
          </a:xfrm>
        </p:spPr>
        <p:txBody>
          <a:bodyPr/>
          <a:lstStyle/>
          <a:p>
            <a:r>
              <a:rPr lang="en-US" dirty="0" smtClean="0">
                <a:latin typeface="Times New Roman" panose="02020603050405020304" pitchFamily="18" charset="0"/>
                <a:cs typeface="Times New Roman" panose="02020603050405020304" pitchFamily="18" charset="0"/>
              </a:rPr>
              <a:t>CU/DU Split (2/3)</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 CU : SDAP, and PDCP</a:t>
            </a:r>
          </a:p>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-DU: </a:t>
            </a:r>
            <a:r>
              <a:rPr lang="en-US" dirty="0" err="1" smtClean="0">
                <a:latin typeface="Times New Roman" panose="02020603050405020304" pitchFamily="18" charset="0"/>
                <a:cs typeface="Times New Roman" panose="02020603050405020304" pitchFamily="18" charset="0"/>
              </a:rPr>
              <a:t>RLC,MAC,and</a:t>
            </a:r>
            <a:r>
              <a:rPr lang="en-US" dirty="0" smtClean="0">
                <a:latin typeface="Times New Roman" panose="02020603050405020304" pitchFamily="18" charset="0"/>
                <a:cs typeface="Times New Roman" panose="02020603050405020304" pitchFamily="18" charset="0"/>
              </a:rPr>
              <a:t> PHY</a:t>
            </a:r>
          </a:p>
          <a:p>
            <a:r>
              <a:rPr lang="en-US" dirty="0" smtClean="0">
                <a:latin typeface="Times New Roman" panose="02020603050405020304" pitchFamily="18" charset="0"/>
                <a:cs typeface="Times New Roman" panose="02020603050405020304" pitchFamily="18" charset="0"/>
              </a:rPr>
              <a:t>F1AP –control plane</a:t>
            </a:r>
          </a:p>
          <a:p>
            <a:r>
              <a:rPr lang="en-US" dirty="0" smtClean="0">
                <a:latin typeface="Times New Roman" panose="02020603050405020304" pitchFamily="18" charset="0"/>
                <a:cs typeface="Times New Roman" panose="02020603050405020304" pitchFamily="18" charset="0"/>
              </a:rPr>
              <a:t>Common NR user plane protocol (F1  and </a:t>
            </a:r>
            <a:r>
              <a:rPr lang="en-US" dirty="0" err="1" smtClean="0">
                <a:latin typeface="Times New Roman" panose="02020603050405020304" pitchFamily="18" charset="0"/>
                <a:cs typeface="Times New Roman" panose="02020603050405020304" pitchFamily="18" charset="0"/>
              </a:rPr>
              <a:t>Xn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Separate OAM connections for </a:t>
            </a:r>
            <a:r>
              <a:rPr lang="en-US" dirty="0" err="1" smtClean="0">
                <a:latin typeface="Times New Roman" panose="02020603050405020304" pitchFamily="18" charset="0"/>
                <a:cs typeface="Times New Roman" panose="02020603050405020304" pitchFamily="18" charset="0"/>
              </a:rPr>
              <a:t>Dus</a:t>
            </a:r>
            <a:r>
              <a:rPr lang="en-US" dirty="0" smtClean="0">
                <a:latin typeface="Times New Roman" panose="02020603050405020304" pitchFamily="18" charset="0"/>
                <a:cs typeface="Times New Roman" panose="02020603050405020304" pitchFamily="18" charset="0"/>
              </a:rPr>
              <a:t>/CUs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343650" y="2514600"/>
            <a:ext cx="4705350" cy="2547937"/>
          </a:xfrm>
          <a:prstGeom prst="rect">
            <a:avLst/>
          </a:prstGeom>
        </p:spPr>
      </p:pic>
    </p:spTree>
    <p:extLst>
      <p:ext uri="{BB962C8B-B14F-4D97-AF65-F5344CB8AC3E}">
        <p14:creationId xmlns:p14="http://schemas.microsoft.com/office/powerpoint/2010/main" val="5573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1732"/>
          </a:xfrm>
        </p:spPr>
        <p:txBody>
          <a:bodyPr/>
          <a:lstStyle/>
          <a:p>
            <a:r>
              <a:rPr lang="en-US" dirty="0" smtClean="0">
                <a:latin typeface="Times New Roman" panose="02020603050405020304" pitchFamily="18" charset="0"/>
                <a:cs typeface="Times New Roman" panose="02020603050405020304" pitchFamily="18" charset="0"/>
              </a:rPr>
              <a:t>CU/DU split (3/3)</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843212" y="2078691"/>
            <a:ext cx="7762875" cy="4169708"/>
          </a:xfrm>
          <a:prstGeom prst="rect">
            <a:avLst/>
          </a:prstGeom>
        </p:spPr>
      </p:pic>
    </p:spTree>
    <p:extLst>
      <p:ext uri="{BB962C8B-B14F-4D97-AF65-F5344CB8AC3E}">
        <p14:creationId xmlns:p14="http://schemas.microsoft.com/office/powerpoint/2010/main" val="352062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3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7159"/>
          </a:xfrm>
        </p:spPr>
        <p:txBody>
          <a:bodyPr/>
          <a:lstStyle/>
          <a:p>
            <a:pPr marL="571500" indent="-5715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Control/User plane separation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5577253" y="2779931"/>
            <a:ext cx="4900247" cy="3446585"/>
          </a:xfrm>
          <a:prstGeom prst="rect">
            <a:avLst/>
          </a:prstGeom>
        </p:spPr>
      </p:pic>
      <p:sp>
        <p:nvSpPr>
          <p:cNvPr id="5" name="TextBox 4"/>
          <p:cNvSpPr txBox="1"/>
          <p:nvPr/>
        </p:nvSpPr>
        <p:spPr>
          <a:xfrm>
            <a:off x="1352550" y="2133600"/>
            <a:ext cx="9124950" cy="5355312"/>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gNB</a:t>
            </a:r>
            <a:r>
              <a:rPr lang="en-US" dirty="0" smtClean="0"/>
              <a:t>-CU further split </a:t>
            </a:r>
            <a:r>
              <a:rPr lang="en-US" dirty="0" err="1" smtClean="0"/>
              <a:t>int</a:t>
            </a:r>
            <a:r>
              <a:rPr lang="en-US" dirty="0" smtClean="0"/>
              <a:t> </a:t>
            </a:r>
            <a:r>
              <a:rPr lang="en-US" dirty="0" err="1" smtClean="0"/>
              <a:t>gNB</a:t>
            </a:r>
            <a:r>
              <a:rPr lang="en-US" dirty="0" smtClean="0"/>
              <a:t>-CU-</a:t>
            </a:r>
            <a:r>
              <a:rPr lang="en-US" dirty="0" err="1" smtClean="0"/>
              <a:t>Cp</a:t>
            </a:r>
            <a:r>
              <a:rPr lang="en-US" dirty="0" smtClean="0"/>
              <a:t> and </a:t>
            </a:r>
            <a:r>
              <a:rPr lang="en-US" dirty="0" err="1" smtClean="0"/>
              <a:t>gNB</a:t>
            </a:r>
            <a:r>
              <a:rPr lang="en-US" dirty="0" smtClean="0"/>
              <a:t>-CU-UP</a:t>
            </a:r>
          </a:p>
          <a:p>
            <a:endParaRPr lang="en-US" dirty="0" smtClean="0"/>
          </a:p>
          <a:p>
            <a:pPr marL="285750" indent="-285750">
              <a:buFont typeface="Wingdings" panose="05000000000000000000" pitchFamily="2" charset="2"/>
              <a:buChar char="v"/>
            </a:pPr>
            <a:r>
              <a:rPr lang="en-US" dirty="0" smtClean="0"/>
              <a:t>E1-C standardized interface</a:t>
            </a:r>
          </a:p>
          <a:p>
            <a:pPr marL="285750" indent="-285750">
              <a:buFont typeface="Wingdings" panose="05000000000000000000" pitchFamily="2" charset="2"/>
              <a:buChar char="v"/>
            </a:pPr>
            <a:r>
              <a:rPr lang="en-US" dirty="0" smtClean="0"/>
              <a:t>Pros</a:t>
            </a:r>
          </a:p>
          <a:p>
            <a:pPr marL="742950" lvl="1" indent="-285750">
              <a:buFont typeface="Wingdings" panose="05000000000000000000" pitchFamily="2" charset="2"/>
              <a:buChar char="v"/>
            </a:pPr>
            <a:r>
              <a:rPr lang="en-US" dirty="0" smtClean="0"/>
              <a:t>Centralized RRM</a:t>
            </a:r>
          </a:p>
          <a:p>
            <a:pPr marL="742950" lvl="1" indent="-285750">
              <a:buFont typeface="Wingdings" panose="05000000000000000000" pitchFamily="2" charset="2"/>
              <a:buChar char="v"/>
            </a:pPr>
            <a:r>
              <a:rPr lang="en-US" dirty="0" smtClean="0"/>
              <a:t>Independent scaling of the </a:t>
            </a:r>
          </a:p>
          <a:p>
            <a:pPr lvl="1"/>
            <a:r>
              <a:rPr lang="en-US" dirty="0" smtClean="0"/>
              <a:t>CP and UP</a:t>
            </a:r>
          </a:p>
          <a:p>
            <a:pPr marL="285750" indent="-285750">
              <a:buFont typeface="Wingdings" panose="05000000000000000000" pitchFamily="2" charset="2"/>
              <a:buChar char="v"/>
            </a:pPr>
            <a:r>
              <a:rPr lang="en-US" dirty="0" smtClean="0"/>
              <a:t>Inspired by SDN concept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656150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t>
            </a:r>
            <a:endParaRPr lang="en-US" dirty="0"/>
          </a:p>
        </p:txBody>
      </p:sp>
      <p:pic>
        <p:nvPicPr>
          <p:cNvPr id="5" name="Picture 4"/>
          <p:cNvPicPr>
            <a:picLocks noChangeAspect="1"/>
          </p:cNvPicPr>
          <p:nvPr/>
        </p:nvPicPr>
        <p:blipFill>
          <a:blip r:embed="rId3"/>
          <a:stretch>
            <a:fillRect/>
          </a:stretch>
        </p:blipFill>
        <p:spPr>
          <a:xfrm>
            <a:off x="4265734" y="2793345"/>
            <a:ext cx="5067300" cy="2714625"/>
          </a:xfrm>
          <a:prstGeom prst="rect">
            <a:avLst/>
          </a:prstGeom>
        </p:spPr>
      </p:pic>
    </p:spTree>
    <p:extLst>
      <p:ext uri="{BB962C8B-B14F-4D97-AF65-F5344CB8AC3E}">
        <p14:creationId xmlns:p14="http://schemas.microsoft.com/office/powerpoint/2010/main" val="131446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69609"/>
            <a:ext cx="10364451" cy="727683"/>
          </a:xfrm>
        </p:spPr>
        <p:txBody>
          <a:bodyPr/>
          <a:lstStyle/>
          <a:p>
            <a:r>
              <a:rPr lang="en-US" dirty="0" smtClean="0">
                <a:solidFill>
                  <a:srgbClr val="FF0000"/>
                </a:solidFill>
              </a:rPr>
              <a:t>I- Introduction</a:t>
            </a:r>
            <a:endParaRPr lang="en-US" dirty="0">
              <a:solidFill>
                <a:srgbClr val="FF0000"/>
              </a:solidFill>
            </a:endParaRPr>
          </a:p>
        </p:txBody>
      </p:sp>
      <p:sp>
        <p:nvSpPr>
          <p:cNvPr id="3" name="Content Placeholder 2"/>
          <p:cNvSpPr>
            <a:spLocks noGrp="1"/>
          </p:cNvSpPr>
          <p:nvPr>
            <p:ph idx="1"/>
          </p:nvPr>
        </p:nvSpPr>
        <p:spPr>
          <a:xfrm>
            <a:off x="913774" y="1346200"/>
            <a:ext cx="10363826" cy="4444999"/>
          </a:xfrm>
        </p:spPr>
        <p:txBody>
          <a:bodyPr/>
          <a:lstStyle/>
          <a:p>
            <a:r>
              <a:rPr lang="en-US" dirty="0"/>
              <a:t>W</a:t>
            </a:r>
            <a:r>
              <a:rPr lang="en-US" dirty="0" smtClean="0">
                <a:latin typeface="Times New Roman" panose="02020603050405020304" pitchFamily="18" charset="0"/>
                <a:cs typeface="Times New Roman" panose="02020603050405020304" pitchFamily="18" charset="0"/>
              </a:rPr>
              <a:t>hat is RAN ?</a:t>
            </a:r>
          </a:p>
          <a:p>
            <a:pPr lvl="1"/>
            <a:r>
              <a:rPr lang="en-US" dirty="0" smtClean="0">
                <a:latin typeface="Times New Roman" panose="02020603050405020304" pitchFamily="18" charset="0"/>
                <a:cs typeface="Times New Roman" panose="02020603050405020304" pitchFamily="18" charset="0"/>
              </a:rPr>
              <a:t>Radio access network</a:t>
            </a:r>
          </a:p>
          <a:p>
            <a:r>
              <a:rPr lang="en-US" dirty="0" smtClean="0">
                <a:latin typeface="Times New Roman" panose="02020603050405020304" pitchFamily="18" charset="0"/>
                <a:ea typeface="Verdana" panose="020B0604030504040204" pitchFamily="34" charset="0"/>
                <a:cs typeface="Times New Roman" panose="02020603050405020304" pitchFamily="18" charset="0"/>
              </a:rPr>
              <a:t>How do ran work?</a:t>
            </a:r>
          </a:p>
          <a:p>
            <a:endParaRPr lang="en-US"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3"/>
          <a:stretch>
            <a:fillRect/>
          </a:stretch>
        </p:blipFill>
        <p:spPr>
          <a:xfrm>
            <a:off x="4532312" y="2673350"/>
            <a:ext cx="6581775" cy="2705100"/>
          </a:xfrm>
          <a:prstGeom prst="rect">
            <a:avLst/>
          </a:prstGeom>
        </p:spPr>
      </p:pic>
    </p:spTree>
    <p:extLst>
      <p:ext uri="{BB962C8B-B14F-4D97-AF65-F5344CB8AC3E}">
        <p14:creationId xmlns:p14="http://schemas.microsoft.com/office/powerpoint/2010/main" val="1433179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5283"/>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900237" y="1477962"/>
            <a:ext cx="8391525" cy="4295775"/>
          </a:xfrm>
          <a:prstGeom prst="rect">
            <a:avLst/>
          </a:prstGeom>
        </p:spPr>
      </p:pic>
    </p:spTree>
    <p:extLst>
      <p:ext uri="{BB962C8B-B14F-4D97-AF65-F5344CB8AC3E}">
        <p14:creationId xmlns:p14="http://schemas.microsoft.com/office/powerpoint/2010/main" val="878660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625826" y="1853248"/>
            <a:ext cx="8689976" cy="4191000"/>
          </a:xfrm>
          <a:prstGeom prst="rect">
            <a:avLst/>
          </a:prstGeom>
        </p:spPr>
      </p:pic>
    </p:spTree>
    <p:extLst>
      <p:ext uri="{BB962C8B-B14F-4D97-AF65-F5344CB8AC3E}">
        <p14:creationId xmlns:p14="http://schemas.microsoft.com/office/powerpoint/2010/main" val="323790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081844" y="2052638"/>
            <a:ext cx="6990088" cy="4195762"/>
          </a:xfrm>
          <a:prstGeom prst="rect">
            <a:avLst/>
          </a:prstGeom>
        </p:spPr>
      </p:pic>
    </p:spTree>
    <p:extLst>
      <p:ext uri="{BB962C8B-B14F-4D97-AF65-F5344CB8AC3E}">
        <p14:creationId xmlns:p14="http://schemas.microsoft.com/office/powerpoint/2010/main" val="3892620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170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6889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89218"/>
            <a:ext cx="9404723" cy="753782"/>
          </a:xfrm>
        </p:spPr>
        <p:txBody>
          <a:bodyPr/>
          <a:lstStyle/>
          <a:p>
            <a:r>
              <a:rPr lang="en-US" dirty="0" smtClean="0"/>
              <a:t>What are the variations of RAN</a:t>
            </a:r>
            <a:endParaRPr lang="en-US" dirty="0"/>
          </a:p>
        </p:txBody>
      </p:sp>
      <p:sp>
        <p:nvSpPr>
          <p:cNvPr id="3" name="Content Placeholder 2"/>
          <p:cNvSpPr>
            <a:spLocks noGrp="1"/>
          </p:cNvSpPr>
          <p:nvPr>
            <p:ph idx="1"/>
          </p:nvPr>
        </p:nvSpPr>
        <p:spPr>
          <a:xfrm>
            <a:off x="1103312" y="1790700"/>
            <a:ext cx="8946541" cy="4457699"/>
          </a:xfrm>
        </p:spPr>
        <p:txBody>
          <a:bodyPr/>
          <a:lstStyle/>
          <a:p>
            <a:pPr>
              <a:lnSpc>
                <a:spcPct val="250000"/>
              </a:lnSpc>
            </a:pPr>
            <a:r>
              <a:rPr lang="en-US" dirty="0" smtClean="0"/>
              <a:t>D-RAN ( Distributed RAN)</a:t>
            </a:r>
          </a:p>
          <a:p>
            <a:pPr>
              <a:lnSpc>
                <a:spcPct val="250000"/>
              </a:lnSpc>
            </a:pPr>
            <a:r>
              <a:rPr lang="en-US" dirty="0" smtClean="0"/>
              <a:t>C-RAN (Centralized RAN) </a:t>
            </a:r>
          </a:p>
          <a:p>
            <a:pPr>
              <a:lnSpc>
                <a:spcPct val="250000"/>
              </a:lnSpc>
            </a:pPr>
            <a:r>
              <a:rPr lang="en-US" dirty="0" smtClean="0"/>
              <a:t>V-RAN (Virtualized RAN)</a:t>
            </a:r>
          </a:p>
          <a:p>
            <a:pPr>
              <a:lnSpc>
                <a:spcPct val="250000"/>
              </a:lnSpc>
            </a:pPr>
            <a:r>
              <a:rPr lang="en-US" dirty="0" smtClean="0"/>
              <a:t>O-RAN  ( Open RAN)</a:t>
            </a:r>
            <a:endParaRPr lang="en-US" dirty="0"/>
          </a:p>
        </p:txBody>
      </p:sp>
    </p:spTree>
    <p:extLst>
      <p:ext uri="{BB962C8B-B14F-4D97-AF65-F5344CB8AC3E}">
        <p14:creationId xmlns:p14="http://schemas.microsoft.com/office/powerpoint/2010/main" val="357004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00683"/>
          </a:xfrm>
        </p:spPr>
        <p:txBody>
          <a:bodyPr>
            <a:normAutofit/>
          </a:bodyPr>
          <a:lstStyle/>
          <a:p>
            <a:r>
              <a:rPr lang="en-US" sz="3200" dirty="0" smtClean="0"/>
              <a:t>Evolving </a:t>
            </a:r>
            <a:r>
              <a:rPr lang="en-US" sz="3200" dirty="0" smtClean="0"/>
              <a:t>the 5G network</a:t>
            </a:r>
            <a:endParaRPr lang="en-US" sz="3200" dirty="0"/>
          </a:p>
        </p:txBody>
      </p:sp>
      <p:pic>
        <p:nvPicPr>
          <p:cNvPr id="4" name="Content Placeholder 3"/>
          <p:cNvPicPr>
            <a:picLocks noGrp="1" noChangeAspect="1"/>
          </p:cNvPicPr>
          <p:nvPr>
            <p:ph idx="1"/>
          </p:nvPr>
        </p:nvPicPr>
        <p:blipFill>
          <a:blip r:embed="rId3"/>
          <a:stretch>
            <a:fillRect/>
          </a:stretch>
        </p:blipFill>
        <p:spPr>
          <a:xfrm>
            <a:off x="913775" y="1611463"/>
            <a:ext cx="10363200" cy="4215538"/>
          </a:xfrm>
          <a:prstGeom prst="rect">
            <a:avLst/>
          </a:prstGeom>
        </p:spPr>
      </p:pic>
    </p:spTree>
    <p:extLst>
      <p:ext uri="{BB962C8B-B14F-4D97-AF65-F5344CB8AC3E}">
        <p14:creationId xmlns:p14="http://schemas.microsoft.com/office/powerpoint/2010/main" val="2894877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6782"/>
          </a:xfrm>
        </p:spPr>
        <p:txBody>
          <a:bodyPr/>
          <a:lstStyle/>
          <a:p>
            <a:r>
              <a:rPr lang="en-US" dirty="0" smtClean="0"/>
              <a:t>D-RAN</a:t>
            </a:r>
            <a:endParaRPr lang="en-US" dirty="0"/>
          </a:p>
        </p:txBody>
      </p:sp>
      <p:pic>
        <p:nvPicPr>
          <p:cNvPr id="4" name="Content Placeholder 3"/>
          <p:cNvPicPr>
            <a:picLocks noGrp="1" noChangeAspect="1"/>
          </p:cNvPicPr>
          <p:nvPr>
            <p:ph idx="1"/>
          </p:nvPr>
        </p:nvPicPr>
        <p:blipFill>
          <a:blip r:embed="rId3"/>
          <a:stretch>
            <a:fillRect/>
          </a:stretch>
        </p:blipFill>
        <p:spPr>
          <a:xfrm>
            <a:off x="5818372" y="2286794"/>
            <a:ext cx="5229225" cy="3829050"/>
          </a:xfrm>
          <a:prstGeom prst="rect">
            <a:avLst/>
          </a:prstGeom>
        </p:spPr>
      </p:pic>
      <p:sp>
        <p:nvSpPr>
          <p:cNvPr id="6" name="TextBox 5"/>
          <p:cNvSpPr txBox="1"/>
          <p:nvPr/>
        </p:nvSpPr>
        <p:spPr>
          <a:xfrm>
            <a:off x="1498600" y="2286794"/>
            <a:ext cx="3467100" cy="2585323"/>
          </a:xfrm>
          <a:prstGeom prst="rect">
            <a:avLst/>
          </a:prstGeom>
          <a:noFill/>
        </p:spPr>
        <p:txBody>
          <a:bodyPr wrap="square" rtlCol="0">
            <a:spAutoFit/>
          </a:bodyPr>
          <a:lstStyle/>
          <a:p>
            <a:r>
              <a:rPr lang="en-US" dirty="0" smtClean="0"/>
              <a:t>-This is traditional RAN setup where a remote radio unit ( RRU) and </a:t>
            </a:r>
            <a:r>
              <a:rPr lang="en-US" dirty="0" err="1" smtClean="0"/>
              <a:t>basebandunit</a:t>
            </a:r>
            <a:r>
              <a:rPr lang="en-US" dirty="0" smtClean="0"/>
              <a:t> (BBU) are co-located at every cell site.</a:t>
            </a:r>
          </a:p>
          <a:p>
            <a:r>
              <a:rPr lang="en-US" dirty="0" smtClean="0"/>
              <a:t>-Backhaul is the interface  that is formed </a:t>
            </a:r>
            <a:r>
              <a:rPr lang="en-US" dirty="0" err="1" smtClean="0"/>
              <a:t>beweent</a:t>
            </a:r>
            <a:r>
              <a:rPr lang="en-US" dirty="0" smtClean="0"/>
              <a:t> the BBU pool and the core node( network)</a:t>
            </a:r>
            <a:endParaRPr lang="en-US" dirty="0"/>
          </a:p>
        </p:txBody>
      </p:sp>
    </p:spTree>
    <p:extLst>
      <p:ext uri="{BB962C8B-B14F-4D97-AF65-F5344CB8AC3E}">
        <p14:creationId xmlns:p14="http://schemas.microsoft.com/office/powerpoint/2010/main" val="416536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smtClean="0"/>
              <a:t>C- RAN ( Centralized RAN) </a:t>
            </a:r>
            <a:endParaRPr lang="en-US" dirty="0"/>
          </a:p>
        </p:txBody>
      </p:sp>
      <p:sp>
        <p:nvSpPr>
          <p:cNvPr id="3" name="Content Placeholder 2"/>
          <p:cNvSpPr>
            <a:spLocks noGrp="1"/>
          </p:cNvSpPr>
          <p:nvPr>
            <p:ph idx="1"/>
          </p:nvPr>
        </p:nvSpPr>
        <p:spPr>
          <a:xfrm>
            <a:off x="1103312" y="1676400"/>
            <a:ext cx="8946541" cy="4533899"/>
          </a:xfrm>
        </p:spPr>
        <p:txBody>
          <a:bodyPr/>
          <a:lstStyle/>
          <a:p>
            <a:r>
              <a:rPr lang="en-US" dirty="0" smtClean="0"/>
              <a:t>With C-RAN , the BBU moves to a centralized and the cell sites has only the antenna and the RRU.</a:t>
            </a:r>
          </a:p>
          <a:p>
            <a:r>
              <a:rPr lang="en-US" dirty="0" err="1" smtClean="0"/>
              <a:t>Fronthaul</a:t>
            </a:r>
            <a:r>
              <a:rPr lang="en-US" dirty="0" smtClean="0"/>
              <a:t> is an interface that is formed between the RRU and BBU pool.</a:t>
            </a:r>
          </a:p>
          <a:p>
            <a:r>
              <a:rPr lang="en-US" dirty="0" err="1" smtClean="0"/>
              <a:t>Midhaul</a:t>
            </a:r>
            <a:r>
              <a:rPr lang="en-US" dirty="0" smtClean="0"/>
              <a:t> is the </a:t>
            </a:r>
            <a:r>
              <a:rPr lang="en-US" dirty="0" smtClean="0"/>
              <a:t>interface between </a:t>
            </a:r>
            <a:r>
              <a:rPr lang="en-US" dirty="0" smtClean="0"/>
              <a:t>DU and CU.</a:t>
            </a:r>
            <a:endParaRPr lang="en-US" dirty="0"/>
          </a:p>
        </p:txBody>
      </p:sp>
      <p:pic>
        <p:nvPicPr>
          <p:cNvPr id="4" name="Picture 3"/>
          <p:cNvPicPr>
            <a:picLocks noChangeAspect="1"/>
          </p:cNvPicPr>
          <p:nvPr/>
        </p:nvPicPr>
        <p:blipFill>
          <a:blip r:embed="rId3"/>
          <a:stretch>
            <a:fillRect/>
          </a:stretch>
        </p:blipFill>
        <p:spPr>
          <a:xfrm>
            <a:off x="1410119" y="3509682"/>
            <a:ext cx="5057916" cy="2541496"/>
          </a:xfrm>
          <a:prstGeom prst="rect">
            <a:avLst/>
          </a:prstGeom>
        </p:spPr>
      </p:pic>
      <p:pic>
        <p:nvPicPr>
          <p:cNvPr id="6" name="Picture 5"/>
          <p:cNvPicPr>
            <a:picLocks noChangeAspect="1"/>
          </p:cNvPicPr>
          <p:nvPr/>
        </p:nvPicPr>
        <p:blipFill>
          <a:blip r:embed="rId4"/>
          <a:stretch>
            <a:fillRect/>
          </a:stretch>
        </p:blipFill>
        <p:spPr>
          <a:xfrm>
            <a:off x="6615953" y="3509681"/>
            <a:ext cx="4773706" cy="2541495"/>
          </a:xfrm>
          <a:prstGeom prst="rect">
            <a:avLst/>
          </a:prstGeom>
        </p:spPr>
      </p:pic>
    </p:spTree>
    <p:extLst>
      <p:ext uri="{BB962C8B-B14F-4D97-AF65-F5344CB8AC3E}">
        <p14:creationId xmlns:p14="http://schemas.microsoft.com/office/powerpoint/2010/main" val="3131207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2422"/>
          </a:xfrm>
        </p:spPr>
        <p:txBody>
          <a:bodyPr/>
          <a:lstStyle/>
          <a:p>
            <a:r>
              <a:rPr lang="en-US" dirty="0" smtClean="0"/>
              <a:t>V-RAN</a:t>
            </a:r>
            <a:endParaRPr lang="en-US" dirty="0"/>
          </a:p>
        </p:txBody>
      </p:sp>
      <p:sp>
        <p:nvSpPr>
          <p:cNvPr id="3" name="Content Placeholder 2"/>
          <p:cNvSpPr>
            <a:spLocks noGrp="1"/>
          </p:cNvSpPr>
          <p:nvPr>
            <p:ph idx="1"/>
          </p:nvPr>
        </p:nvSpPr>
        <p:spPr>
          <a:xfrm>
            <a:off x="1104293" y="1809346"/>
            <a:ext cx="8946541" cy="4439054"/>
          </a:xfrm>
        </p:spPr>
        <p:txBody>
          <a:bodyPr/>
          <a:lstStyle/>
          <a:p>
            <a:r>
              <a:rPr lang="en-US" dirty="0" smtClean="0"/>
              <a:t>VRAN is a type of C-RAN with its networking functions separated from the hardware that it runs on.</a:t>
            </a:r>
          </a:p>
          <a:p>
            <a:r>
              <a:rPr lang="en-US" dirty="0" smtClean="0"/>
              <a:t>The CP –control how data is forward and data planes-which actually forward data </a:t>
            </a:r>
          </a:p>
          <a:p>
            <a:pPr marL="0" indent="0">
              <a:buNone/>
            </a:pPr>
            <a:r>
              <a:rPr lang="en-US" dirty="0" smtClean="0"/>
              <a:t> are also </a:t>
            </a:r>
            <a:r>
              <a:rPr lang="en-US" dirty="0"/>
              <a:t>s</a:t>
            </a:r>
            <a:r>
              <a:rPr lang="en-US" dirty="0" smtClean="0"/>
              <a:t>eparated.</a:t>
            </a:r>
          </a:p>
          <a:p>
            <a:pPr marL="0" indent="0">
              <a:buNone/>
            </a:pPr>
            <a:r>
              <a:rPr lang="en-US" dirty="0"/>
              <a:t> </a:t>
            </a:r>
            <a:r>
              <a:rPr lang="en-US" dirty="0" smtClean="0"/>
              <a:t>How does </a:t>
            </a:r>
            <a:r>
              <a:rPr lang="en-US" dirty="0" err="1" smtClean="0"/>
              <a:t>vRAN</a:t>
            </a:r>
            <a:r>
              <a:rPr lang="en-US" dirty="0" smtClean="0"/>
              <a:t> work?</a:t>
            </a:r>
            <a:endParaRPr lang="en-US" dirty="0"/>
          </a:p>
        </p:txBody>
      </p:sp>
      <p:pic>
        <p:nvPicPr>
          <p:cNvPr id="5" name="Picture 4"/>
          <p:cNvPicPr>
            <a:picLocks noChangeAspect="1"/>
          </p:cNvPicPr>
          <p:nvPr/>
        </p:nvPicPr>
        <p:blipFill>
          <a:blip r:embed="rId3"/>
          <a:stretch>
            <a:fillRect/>
          </a:stretch>
        </p:blipFill>
        <p:spPr>
          <a:xfrm>
            <a:off x="4556122" y="2971800"/>
            <a:ext cx="5524500" cy="3276600"/>
          </a:xfrm>
          <a:prstGeom prst="rect">
            <a:avLst/>
          </a:prstGeom>
        </p:spPr>
      </p:pic>
    </p:spTree>
    <p:extLst>
      <p:ext uri="{BB962C8B-B14F-4D97-AF65-F5344CB8AC3E}">
        <p14:creationId xmlns:p14="http://schemas.microsoft.com/office/powerpoint/2010/main" val="4078623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566"/>
          </a:xfrm>
        </p:spPr>
        <p:txBody>
          <a:bodyPr/>
          <a:lstStyle/>
          <a:p>
            <a:r>
              <a:rPr lang="en-US" dirty="0" smtClean="0"/>
              <a:t>O-RAN </a:t>
            </a:r>
            <a:endParaRPr lang="en-US" dirty="0"/>
          </a:p>
        </p:txBody>
      </p:sp>
      <p:sp>
        <p:nvSpPr>
          <p:cNvPr id="3" name="Content Placeholder 2"/>
          <p:cNvSpPr>
            <a:spLocks noGrp="1"/>
          </p:cNvSpPr>
          <p:nvPr>
            <p:ph idx="1"/>
          </p:nvPr>
        </p:nvSpPr>
        <p:spPr/>
        <p:txBody>
          <a:bodyPr/>
          <a:lstStyle/>
          <a:p>
            <a:r>
              <a:rPr lang="en-US" dirty="0" smtClean="0"/>
              <a:t>O-RAN is a term used for industry –wide standards for RAN </a:t>
            </a:r>
            <a:r>
              <a:rPr lang="en-US" dirty="0" err="1" smtClean="0"/>
              <a:t>intergaces</a:t>
            </a:r>
            <a:r>
              <a:rPr lang="en-US" dirty="0" smtClean="0"/>
              <a:t> that support interoperating between vendor’s </a:t>
            </a:r>
            <a:r>
              <a:rPr lang="en-US" dirty="0" err="1" smtClean="0"/>
              <a:t>equitment</a:t>
            </a:r>
            <a:r>
              <a:rPr lang="en-US" dirty="0" smtClean="0"/>
              <a:t> and </a:t>
            </a:r>
            <a:r>
              <a:rPr lang="en-US" dirty="0" err="1" smtClean="0"/>
              <a:t>ofer</a:t>
            </a:r>
            <a:r>
              <a:rPr lang="en-US" dirty="0" smtClean="0"/>
              <a:t> network flexibility.</a:t>
            </a:r>
          </a:p>
          <a:p>
            <a:r>
              <a:rPr lang="en-US" dirty="0" smtClean="0"/>
              <a:t>O-RAN is divided into three</a:t>
            </a:r>
          </a:p>
          <a:p>
            <a:pPr marL="0" indent="0">
              <a:buNone/>
            </a:pPr>
            <a:r>
              <a:rPr lang="en-US" dirty="0"/>
              <a:t> </a:t>
            </a:r>
            <a:r>
              <a:rPr lang="en-US" dirty="0" smtClean="0"/>
              <a:t>main </a:t>
            </a:r>
            <a:r>
              <a:rPr lang="en-US" dirty="0" err="1" smtClean="0"/>
              <a:t>bulding</a:t>
            </a:r>
            <a:r>
              <a:rPr lang="en-US" dirty="0" smtClean="0"/>
              <a:t> block: </a:t>
            </a:r>
          </a:p>
          <a:p>
            <a:pPr marL="0" indent="0">
              <a:buNone/>
            </a:pPr>
            <a:r>
              <a:rPr lang="en-US" dirty="0"/>
              <a:t>	</a:t>
            </a:r>
            <a:r>
              <a:rPr lang="en-US" dirty="0" smtClean="0"/>
              <a:t>O-DU</a:t>
            </a:r>
          </a:p>
          <a:p>
            <a:pPr marL="0" indent="0">
              <a:buNone/>
            </a:pPr>
            <a:r>
              <a:rPr lang="en-US" dirty="0"/>
              <a:t>	</a:t>
            </a:r>
            <a:r>
              <a:rPr lang="en-US" dirty="0" smtClean="0"/>
              <a:t>O-CU</a:t>
            </a:r>
          </a:p>
          <a:p>
            <a:pPr marL="0" indent="0">
              <a:buNone/>
            </a:pPr>
            <a:r>
              <a:rPr lang="en-US" dirty="0"/>
              <a:t>	</a:t>
            </a:r>
            <a:r>
              <a:rPr lang="en-US" dirty="0" smtClean="0"/>
              <a:t>O-RU </a:t>
            </a:r>
            <a:endParaRPr lang="en-US" dirty="0"/>
          </a:p>
        </p:txBody>
      </p:sp>
      <p:pic>
        <p:nvPicPr>
          <p:cNvPr id="5" name="Picture 4"/>
          <p:cNvPicPr>
            <a:picLocks noChangeAspect="1"/>
          </p:cNvPicPr>
          <p:nvPr/>
        </p:nvPicPr>
        <p:blipFill>
          <a:blip r:embed="rId3"/>
          <a:stretch>
            <a:fillRect/>
          </a:stretch>
        </p:blipFill>
        <p:spPr>
          <a:xfrm>
            <a:off x="5000017" y="2971799"/>
            <a:ext cx="5049836" cy="3276600"/>
          </a:xfrm>
          <a:prstGeom prst="rect">
            <a:avLst/>
          </a:prstGeom>
        </p:spPr>
      </p:pic>
    </p:spTree>
    <p:extLst>
      <p:ext uri="{BB962C8B-B14F-4D97-AF65-F5344CB8AC3E}">
        <p14:creationId xmlns:p14="http://schemas.microsoft.com/office/powerpoint/2010/main" val="2552449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smtClean="0"/>
              <a:t>O_RAN architecture</a:t>
            </a:r>
            <a:endParaRPr lang="en-US" dirty="0"/>
          </a:p>
        </p:txBody>
      </p:sp>
      <p:sp>
        <p:nvSpPr>
          <p:cNvPr id="3" name="Content Placeholder 2"/>
          <p:cNvSpPr>
            <a:spLocks noGrp="1"/>
          </p:cNvSpPr>
          <p:nvPr>
            <p:ph idx="1"/>
          </p:nvPr>
        </p:nvSpPr>
        <p:spPr/>
        <p:txBody>
          <a:bodyPr/>
          <a:lstStyle/>
          <a:p>
            <a:r>
              <a:rPr lang="en-US" i="1" dirty="0"/>
              <a:t>An O-RAN architecture is separated into three main components: the RRU, </a:t>
            </a:r>
            <a:endParaRPr lang="en-US" i="1" dirty="0" smtClean="0"/>
          </a:p>
          <a:p>
            <a:r>
              <a:rPr lang="en-US" sz="1800" i="1" dirty="0" smtClean="0"/>
              <a:t>the </a:t>
            </a:r>
            <a:r>
              <a:rPr lang="en-US" sz="1800" i="1" dirty="0"/>
              <a:t>distributed unit (DU</a:t>
            </a:r>
            <a:r>
              <a:rPr lang="en-US" sz="1800" i="1" dirty="0" smtClean="0"/>
              <a:t>),</a:t>
            </a:r>
          </a:p>
          <a:p>
            <a:r>
              <a:rPr lang="en-US" sz="1800" i="1" dirty="0" smtClean="0"/>
              <a:t> </a:t>
            </a:r>
            <a:r>
              <a:rPr lang="en-US" sz="1800" i="1" dirty="0"/>
              <a:t>and the centralized unit (CU</a:t>
            </a:r>
            <a:r>
              <a:rPr lang="en-US" sz="1800" i="1" dirty="0" smtClean="0"/>
              <a:t>)</a:t>
            </a:r>
          </a:p>
          <a:p>
            <a:r>
              <a:rPr lang="en-US" sz="1800" i="1" dirty="0" smtClean="0"/>
              <a:t>.</a:t>
            </a:r>
            <a:r>
              <a:rPr lang="en-US" sz="1800" i="1" dirty="0"/>
              <a:t> The CU and </a:t>
            </a:r>
            <a:r>
              <a:rPr lang="en-US" sz="1800" i="1" dirty="0" smtClean="0"/>
              <a:t>DU</a:t>
            </a:r>
          </a:p>
          <a:p>
            <a:r>
              <a:rPr lang="en-US" sz="1800" i="1" dirty="0" smtClean="0"/>
              <a:t> </a:t>
            </a:r>
            <a:r>
              <a:rPr lang="en-US" sz="1800" i="1" dirty="0"/>
              <a:t>are disaggregated from BBU</a:t>
            </a:r>
            <a:r>
              <a:rPr lang="en-US" i="1" dirty="0"/>
              <a:t>. </a:t>
            </a:r>
            <a:endParaRPr lang="en-US" dirty="0"/>
          </a:p>
        </p:txBody>
      </p:sp>
      <p:pic>
        <p:nvPicPr>
          <p:cNvPr id="5" name="Picture 4"/>
          <p:cNvPicPr>
            <a:picLocks noChangeAspect="1"/>
          </p:cNvPicPr>
          <p:nvPr/>
        </p:nvPicPr>
        <p:blipFill>
          <a:blip r:embed="rId3"/>
          <a:stretch>
            <a:fillRect/>
          </a:stretch>
        </p:blipFill>
        <p:spPr>
          <a:xfrm>
            <a:off x="4854388" y="2612066"/>
            <a:ext cx="6287702" cy="3439109"/>
          </a:xfrm>
          <a:prstGeom prst="rect">
            <a:avLst/>
          </a:prstGeom>
        </p:spPr>
      </p:pic>
    </p:spTree>
    <p:extLst>
      <p:ext uri="{BB962C8B-B14F-4D97-AF65-F5344CB8AC3E}">
        <p14:creationId xmlns:p14="http://schemas.microsoft.com/office/powerpoint/2010/main" val="38836942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1170</TotalTime>
  <Words>2748</Words>
  <Application>Microsoft Office PowerPoint</Application>
  <PresentationFormat>Widescreen</PresentationFormat>
  <Paragraphs>211</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Times New Roman</vt:lpstr>
      <vt:lpstr>Verdana</vt:lpstr>
      <vt:lpstr>Wingdings</vt:lpstr>
      <vt:lpstr>Wingdings 3</vt:lpstr>
      <vt:lpstr>Ion</vt:lpstr>
      <vt:lpstr>RAN( RADIO ACCESS NETWORK)</vt:lpstr>
      <vt:lpstr>I- Introduction</vt:lpstr>
      <vt:lpstr>What are the variations of RAN</vt:lpstr>
      <vt:lpstr>Evolving the 5G network</vt:lpstr>
      <vt:lpstr>D-RAN</vt:lpstr>
      <vt:lpstr>C- RAN ( Centralized RAN) </vt:lpstr>
      <vt:lpstr>V-RAN</vt:lpstr>
      <vt:lpstr>O-RAN </vt:lpstr>
      <vt:lpstr>O_RAN architecture</vt:lpstr>
      <vt:lpstr>EPC CUPS to 5GC</vt:lpstr>
      <vt:lpstr>II- RAN Architecture</vt:lpstr>
      <vt:lpstr>Why split?</vt:lpstr>
      <vt:lpstr>Why split? options</vt:lpstr>
      <vt:lpstr>CU/DU split ( 1/3) </vt:lpstr>
      <vt:lpstr>CU/DU Split (2/3)</vt:lpstr>
      <vt:lpstr>CU/DU split (3/3)</vt:lpstr>
      <vt:lpstr>PowerPoint Presentation</vt:lpstr>
      <vt:lpstr>Control/User plane separation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 Archiecture</dc:title>
  <dc:creator>ADMIN</dc:creator>
  <cp:lastModifiedBy>ADMIN</cp:lastModifiedBy>
  <cp:revision>155</cp:revision>
  <dcterms:created xsi:type="dcterms:W3CDTF">2022-10-02T05:06:48Z</dcterms:created>
  <dcterms:modified xsi:type="dcterms:W3CDTF">2022-10-03T00:39:15Z</dcterms:modified>
</cp:coreProperties>
</file>