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7"/>
  </p:notesMasterIdLst>
  <p:sldIdLst>
    <p:sldId id="284" r:id="rId2"/>
    <p:sldId id="260" r:id="rId3"/>
    <p:sldId id="280" r:id="rId4"/>
    <p:sldId id="286" r:id="rId5"/>
    <p:sldId id="281" r:id="rId6"/>
    <p:sldId id="285" r:id="rId7"/>
    <p:sldId id="266" r:id="rId8"/>
    <p:sldId id="267" r:id="rId9"/>
    <p:sldId id="268" r:id="rId10"/>
    <p:sldId id="257" r:id="rId11"/>
    <p:sldId id="269" r:id="rId12"/>
    <p:sldId id="270" r:id="rId13"/>
    <p:sldId id="271" r:id="rId14"/>
    <p:sldId id="272" r:id="rId15"/>
    <p:sldId id="273" r:id="rId16"/>
    <p:sldId id="263" r:id="rId17"/>
    <p:sldId id="287" r:id="rId18"/>
    <p:sldId id="256" r:id="rId19"/>
    <p:sldId id="265" r:id="rId20"/>
    <p:sldId id="274" r:id="rId21"/>
    <p:sldId id="264" r:id="rId22"/>
    <p:sldId id="276" r:id="rId23"/>
    <p:sldId id="275"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48214" autoAdjust="0"/>
  </p:normalViewPr>
  <p:slideViewPr>
    <p:cSldViewPr snapToGrid="0">
      <p:cViewPr varScale="1">
        <p:scale>
          <a:sx n="36" d="100"/>
          <a:sy n="36" d="100"/>
        </p:scale>
        <p:origin x="2172" y="30"/>
      </p:cViewPr>
      <p:guideLst/>
    </p:cSldViewPr>
  </p:slideViewPr>
  <p:notesTextViewPr>
    <p:cViewPr>
      <p:scale>
        <a:sx n="125" d="100"/>
        <a:sy n="125" d="100"/>
      </p:scale>
      <p:origin x="0" y="-93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690D7-ECB4-49E5-91E5-72728DAFC7FF}"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42079-7D61-46C0-8691-032EFBD70DC9}" type="slidenum">
              <a:rPr lang="en-US" smtClean="0"/>
              <a:t>‹#›</a:t>
            </a:fld>
            <a:endParaRPr lang="en-US"/>
          </a:p>
        </p:txBody>
      </p:sp>
    </p:spTree>
    <p:extLst>
      <p:ext uri="{BB962C8B-B14F-4D97-AF65-F5344CB8AC3E}">
        <p14:creationId xmlns:p14="http://schemas.microsoft.com/office/powerpoint/2010/main" val="242107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etaswitch.com/blog/working-with-millimeter-waves-a-tale-of-5g-new-radi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rentonsystems.com/blog/5g-technology-and-hpc"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trentonsystems.com/blog/what-is-edge-computing-why-does-it-matt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5gworldpro.com/blog/2021/02/04/5g-nsa-mobility-managemen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5gworldpro.com/blog/2019/04/23/57-intercontinental-shenzhen-telecom-huawei-launch-5g-smart-hotel/" TargetMode="External"/><Relationship Id="rId4" Type="http://schemas.openxmlformats.org/officeDocument/2006/relationships/hyperlink" Target="https://www.5gworldpro.com/blog/2019/04/12/46-3gpp-5g-specification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Due to </a:t>
            </a:r>
            <a:r>
              <a:rPr lang="en-US" sz="1200" b="0" i="0" u="sng" kern="1200" dirty="0" smtClean="0">
                <a:solidFill>
                  <a:schemeClr val="tx1"/>
                </a:solidFill>
                <a:effectLst/>
                <a:latin typeface="+mn-lt"/>
                <a:ea typeface="+mn-ea"/>
                <a:cs typeface="+mn-cs"/>
              </a:rPr>
              <a:t>the high propagation loss (</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suy</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giảm</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lan</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truyền</a:t>
            </a:r>
            <a:r>
              <a:rPr lang="en-US" sz="1200" b="0" i="0" u="sng" kern="1200" baseline="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a:t>
            </a:r>
            <a:r>
              <a:rPr lang="en-US" sz="1200" b="0" i="0" u="sng" kern="1200" dirty="0" smtClean="0">
                <a:solidFill>
                  <a:schemeClr val="tx1"/>
                </a:solidFill>
                <a:effectLst/>
                <a:latin typeface="+mn-lt"/>
                <a:ea typeface="+mn-ea"/>
                <a:cs typeface="+mn-cs"/>
                <a:hlinkClick r:id="rId3"/>
              </a:rPr>
              <a:t>millimeter wavelengths (</a:t>
            </a:r>
            <a:r>
              <a:rPr lang="en-US" sz="1200" b="0" i="0" u="sng" kern="1200" dirty="0" err="1" smtClean="0">
                <a:solidFill>
                  <a:schemeClr val="tx1"/>
                </a:solidFill>
                <a:effectLst/>
                <a:latin typeface="+mn-lt"/>
                <a:ea typeface="+mn-ea"/>
                <a:cs typeface="+mn-cs"/>
                <a:hlinkClick r:id="rId3"/>
              </a:rPr>
              <a:t>mmWaves</a:t>
            </a:r>
            <a:r>
              <a:rPr lang="en-US" sz="1200" b="0" i="0" u="sng" kern="12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employed ( </a:t>
            </a:r>
            <a:r>
              <a:rPr lang="en-US" sz="1200" b="0" i="0" kern="120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5G new radio (5G NR) systems, plus the high bandwidth demands of users, beamforming techniques and massive Multiple Input and Multiple Output (MIMO) are critical for increasing </a:t>
            </a:r>
            <a:r>
              <a:rPr lang="en-US" sz="1200" b="0" i="0" u="sng" kern="1200" dirty="0" smtClean="0">
                <a:solidFill>
                  <a:schemeClr val="tx1"/>
                </a:solidFill>
                <a:effectLst/>
                <a:latin typeface="+mn-lt"/>
                <a:ea typeface="+mn-ea"/>
                <a:cs typeface="+mn-cs"/>
              </a:rPr>
              <a:t>spectral efficiencies and  ( </a:t>
            </a:r>
            <a:r>
              <a:rPr lang="en-US" sz="1200" b="0" i="0" u="sng" kern="1200" dirty="0" err="1" smtClean="0">
                <a:solidFill>
                  <a:schemeClr val="tx1"/>
                </a:solidFill>
                <a:effectLst/>
                <a:latin typeface="+mn-lt"/>
                <a:ea typeface="+mn-ea"/>
                <a:cs typeface="+mn-cs"/>
              </a:rPr>
              <a:t>tăng</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hiệu</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suất</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phổ</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providing cost-effective, reliable coverage.</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a:t>
            </a:fld>
            <a:endParaRPr lang="en-US"/>
          </a:p>
        </p:txBody>
      </p:sp>
    </p:spTree>
    <p:extLst>
      <p:ext uri="{BB962C8B-B14F-4D97-AF65-F5344CB8AC3E}">
        <p14:creationId xmlns:p14="http://schemas.microsoft.com/office/powerpoint/2010/main" val="2834309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Pool</a:t>
            </a:r>
            <a:r>
              <a:rPr lang="en-US" baseline="0" dirty="0" smtClean="0"/>
              <a:t> BBU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nhóm</a:t>
            </a:r>
            <a:r>
              <a:rPr lang="en-US" baseline="0" dirty="0" smtClean="0"/>
              <a:t> </a:t>
            </a:r>
            <a:r>
              <a:rPr lang="en-US" baseline="0" dirty="0" err="1" smtClean="0"/>
              <a:t>các</a:t>
            </a:r>
            <a:r>
              <a:rPr lang="en-US" baseline="0" dirty="0" smtClean="0"/>
              <a:t> BBU ở </a:t>
            </a:r>
            <a:r>
              <a:rPr lang="en-US" baseline="0" dirty="0" err="1" smtClean="0"/>
              <a:t>một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C-Ran </a:t>
            </a:r>
            <a:r>
              <a:rPr lang="en-US" baseline="0" dirty="0" err="1" smtClean="0"/>
              <a:t>là</a:t>
            </a:r>
            <a:r>
              <a:rPr lang="en-US" baseline="0" dirty="0" smtClean="0"/>
              <a:t> </a:t>
            </a:r>
            <a:r>
              <a:rPr lang="en-US" baseline="0" dirty="0" err="1" smtClean="0"/>
              <a:t>nó</a:t>
            </a:r>
            <a:r>
              <a:rPr lang="en-US" baseline="0" dirty="0" smtClean="0"/>
              <a:t> </a:t>
            </a:r>
            <a:r>
              <a:rPr lang="en-US" baseline="0" dirty="0" err="1" smtClean="0"/>
              <a:t>làm</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và</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trên</a:t>
            </a:r>
            <a:r>
              <a:rPr lang="en-US" baseline="0" dirty="0" smtClean="0"/>
              <a:t> </a:t>
            </a:r>
            <a:r>
              <a:rPr lang="en-US" baseline="0" dirty="0" err="1" smtClean="0"/>
              <a:t>mỗi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di </a:t>
            </a:r>
            <a:r>
              <a:rPr lang="en-US" baseline="0" dirty="0" err="1" smtClean="0"/>
              <a:t>dộng</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BBU </a:t>
            </a:r>
            <a:r>
              <a:rPr lang="en-US" baseline="0" dirty="0" err="1" smtClean="0"/>
              <a:t>đưuọc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Ngoài</a:t>
            </a:r>
            <a:r>
              <a:rPr lang="en-US" baseline="0" dirty="0" smtClean="0"/>
              <a:t> ta, </a:t>
            </a:r>
            <a:r>
              <a:rPr lang="en-US" baseline="0" dirty="0" err="1" smtClean="0"/>
              <a:t>nó</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quang</a:t>
            </a:r>
            <a:r>
              <a:rPr lang="en-US" baseline="0" dirty="0" smtClean="0"/>
              <a:t> </a:t>
            </a:r>
            <a:r>
              <a:rPr lang="en-US" baseline="0" dirty="0" err="1" smtClean="0"/>
              <a:t>phổ</a:t>
            </a:r>
            <a:r>
              <a:rPr lang="en-US" baseline="0" dirty="0" smtClean="0"/>
              <a:t> </a:t>
            </a:r>
            <a:r>
              <a:rPr lang="en-US" baseline="0" dirty="0" err="1" smtClean="0"/>
              <a:t>và</a:t>
            </a:r>
            <a:r>
              <a:rPr lang="en-US" baseline="0" dirty="0" smtClean="0"/>
              <a:t> </a:t>
            </a:r>
            <a:r>
              <a:rPr lang="en-US" baseline="0" dirty="0" err="1" smtClean="0"/>
              <a:t>giảm</a:t>
            </a:r>
            <a:r>
              <a:rPr lang="en-US" baseline="0" dirty="0" smtClean="0"/>
              <a:t> </a:t>
            </a:r>
            <a:r>
              <a:rPr lang="en-US" baseline="0" dirty="0" err="1" smtClean="0"/>
              <a:t>nhiễu</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BBU </a:t>
            </a:r>
            <a:r>
              <a:rPr lang="en-US" baseline="0" dirty="0" err="1" smtClean="0"/>
              <a:t>có</a:t>
            </a:r>
            <a:r>
              <a:rPr lang="en-US" baseline="0" dirty="0" smtClean="0"/>
              <a:t> </a:t>
            </a:r>
            <a:r>
              <a:rPr lang="en-US" baseline="0" dirty="0" err="1" smtClean="0"/>
              <a:t>thể</a:t>
            </a:r>
            <a:r>
              <a:rPr lang="en-US" baseline="0" dirty="0" smtClean="0"/>
              <a:t> chia </a:t>
            </a:r>
            <a:r>
              <a:rPr lang="en-US" baseline="0" dirty="0" err="1" smtClean="0"/>
              <a:t>sẻ</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giữa</a:t>
            </a:r>
            <a:r>
              <a:rPr lang="en-US" baseline="0" dirty="0" smtClean="0"/>
              <a:t> </a:t>
            </a:r>
            <a:r>
              <a:rPr lang="en-US" baseline="0" dirty="0" err="1" smtClean="0"/>
              <a:t>nhiều</a:t>
            </a:r>
            <a:r>
              <a:rPr lang="en-US" baseline="0" dirty="0" smtClean="0"/>
              <a:t> RRUs</a:t>
            </a:r>
          </a:p>
          <a:p>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khac</a:t>
            </a:r>
            <a:r>
              <a:rPr lang="en-US" baseline="0" dirty="0" smtClean="0"/>
              <a:t> </a:t>
            </a:r>
            <a:r>
              <a:rPr lang="en-US" baseline="0" dirty="0" err="1" smtClean="0"/>
              <a:t>để</a:t>
            </a:r>
            <a:r>
              <a:rPr lang="en-US" baseline="0" dirty="0" smtClean="0"/>
              <a:t> chia BBU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(CU) </a:t>
            </a:r>
            <a:r>
              <a:rPr lang="en-US" baseline="0" dirty="0" err="1" smtClean="0"/>
              <a:t>và</a:t>
            </a:r>
            <a:r>
              <a:rPr lang="en-US" baseline="0" dirty="0" smtClean="0"/>
              <a:t> </a:t>
            </a:r>
            <a:r>
              <a:rPr lang="en-US" baseline="0" dirty="0" err="1" smtClean="0"/>
              <a:t>dêcntralized</a:t>
            </a:r>
            <a:r>
              <a:rPr lang="en-US" baseline="0" dirty="0" smtClean="0"/>
              <a:t> unit (</a:t>
            </a:r>
            <a:r>
              <a:rPr lang="en-US" baseline="0" dirty="0" err="1" smtClean="0"/>
              <a:t>Dus</a:t>
            </a:r>
            <a:r>
              <a:rPr lang="en-US" baseline="0" dirty="0" smtClean="0"/>
              <a:t>) </a:t>
            </a:r>
            <a:r>
              <a:rPr lang="en-US" baseline="0" dirty="0" err="1" smtClean="0"/>
              <a:t>để</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và</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p>
          <a:p>
            <a:r>
              <a:rPr lang="en-US" baseline="0" dirty="0" smtClean="0"/>
              <a:t>Du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đưuọc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CTOS ( commercial / customizable –off-the self) </a:t>
            </a:r>
            <a:r>
              <a:rPr lang="en-US" baseline="0" dirty="0" err="1" smtClean="0"/>
              <a:t>đưuọc</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bởi</a:t>
            </a:r>
            <a:r>
              <a:rPr lang="en-US" baseline="0" dirty="0" smtClean="0"/>
              <a:t> CU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khối</a:t>
            </a:r>
            <a:r>
              <a:rPr lang="en-US" baseline="0" dirty="0" smtClean="0"/>
              <a:t> RLC ( radio link control) /MAC( medium access control)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PHY ( </a:t>
            </a:r>
            <a:r>
              <a:rPr lang="en-US" baseline="0" dirty="0" err="1" smtClean="0"/>
              <a:t>vật</a:t>
            </a:r>
            <a:r>
              <a:rPr lang="en-US" baseline="0" dirty="0" smtClean="0"/>
              <a:t> </a:t>
            </a:r>
            <a:r>
              <a:rPr lang="en-US" baseline="0" dirty="0" err="1" smtClean="0"/>
              <a:t>lý</a:t>
            </a:r>
            <a:r>
              <a:rPr lang="en-US" baseline="0" dirty="0" smtClean="0"/>
              <a:t>) </a:t>
            </a:r>
          </a:p>
          <a:p>
            <a:r>
              <a:rPr lang="en-US" baseline="0" dirty="0" err="1" smtClean="0"/>
              <a:t>Khối</a:t>
            </a:r>
            <a:r>
              <a:rPr lang="en-US" baseline="0" dirty="0" smtClean="0"/>
              <a:t> RLC/MAC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trên</a:t>
            </a:r>
            <a:r>
              <a:rPr lang="en-US" baseline="0" dirty="0" smtClean="0"/>
              <a:t> </a:t>
            </a:r>
            <a:r>
              <a:rPr lang="en-US" baseline="0" dirty="0" err="1" smtClean="0"/>
              <a:t>không</a:t>
            </a:r>
            <a:r>
              <a:rPr lang="en-US" baseline="0" dirty="0" smtClean="0"/>
              <a:t> </a:t>
            </a:r>
            <a:r>
              <a:rPr lang="en-US" baseline="0" dirty="0" err="1" smtClean="0"/>
              <a:t>khí</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giữa</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đọng</a:t>
            </a:r>
            <a:r>
              <a:rPr lang="en-US" baseline="0" dirty="0" smtClean="0"/>
              <a:t> </a:t>
            </a:r>
            <a:r>
              <a:rPr lang="en-US" baseline="0" dirty="0" err="1" smtClean="0"/>
              <a:t>và</a:t>
            </a:r>
            <a:r>
              <a:rPr lang="en-US" baseline="0" dirty="0" smtClean="0"/>
              <a:t> network.</a:t>
            </a:r>
          </a:p>
          <a:p>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chất</a:t>
            </a:r>
            <a:r>
              <a:rPr lang="en-US" baseline="0" dirty="0" smtClean="0"/>
              <a:t> , DU </a:t>
            </a:r>
            <a:r>
              <a:rPr lang="en-US" baseline="0" dirty="0" err="1" smtClean="0"/>
              <a:t>giúp</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trong</a:t>
            </a:r>
            <a:r>
              <a:rPr lang="en-US" baseline="0" dirty="0" smtClean="0"/>
              <a:t> </a:t>
            </a:r>
            <a:r>
              <a:rPr lang="en-US" baseline="0" dirty="0" err="1" smtClean="0"/>
              <a:t>nhóm</a:t>
            </a:r>
            <a:r>
              <a:rPr lang="en-US" baseline="0" dirty="0" smtClean="0"/>
              <a:t> </a:t>
            </a:r>
            <a:r>
              <a:rPr lang="en-US" baseline="0" dirty="0" err="1" smtClean="0"/>
              <a:t>BBU.Điều</a:t>
            </a:r>
            <a:r>
              <a:rPr lang="en-US" baseline="0" dirty="0" smtClean="0"/>
              <a:t> </a:t>
            </a:r>
            <a:r>
              <a:rPr lang="en-US" baseline="0" dirty="0" err="1" smtClean="0"/>
              <a:t>này</a:t>
            </a:r>
            <a:r>
              <a:rPr lang="en-US" baseline="0" dirty="0" smtClean="0"/>
              <a:t> </a:t>
            </a:r>
            <a:r>
              <a:rPr lang="en-US" baseline="0" dirty="0" err="1" smtClean="0"/>
              <a:t>chỉ</a:t>
            </a:r>
            <a:r>
              <a:rPr lang="en-US" baseline="0" dirty="0" smtClean="0"/>
              <a:t> </a:t>
            </a:r>
            <a:r>
              <a:rPr lang="en-US" baseline="0" dirty="0" err="1" smtClean="0"/>
              <a:t>phân</a:t>
            </a:r>
            <a:r>
              <a:rPr lang="en-US" baseline="0" dirty="0" smtClean="0"/>
              <a:t> </a:t>
            </a:r>
            <a:r>
              <a:rPr lang="en-US" baseline="0" dirty="0" err="1" smtClean="0"/>
              <a:t>bổ</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p>
          <a:p>
            <a:r>
              <a:rPr lang="en-US" baseline="0" dirty="0" smtClean="0"/>
              <a:t>CU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chạy</a:t>
            </a:r>
            <a:r>
              <a:rPr lang="en-US" baseline="0" dirty="0" smtClean="0"/>
              <a:t> RRC ( </a:t>
            </a:r>
            <a:r>
              <a:rPr lang="en-US" baseline="0" dirty="0" err="1" smtClean="0"/>
              <a:t>radi</a:t>
            </a:r>
            <a:r>
              <a:rPr lang="en-US" baseline="0" dirty="0" smtClean="0"/>
              <a:t> resource control ) / PDCP ( Packet data convergence protocol)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hội</a:t>
            </a:r>
            <a:r>
              <a:rPr lang="en-US" baseline="0" dirty="0" smtClean="0"/>
              <a:t> </a:t>
            </a:r>
            <a:r>
              <a:rPr lang="en-US" baseline="0" dirty="0" err="1" smtClean="0"/>
              <a:t>tụ</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gói</a:t>
            </a:r>
            <a:endParaRPr lang="en-US" baseline="0" dirty="0" smtClean="0"/>
          </a:p>
          <a:p>
            <a:r>
              <a:rPr lang="en-US" baseline="0" dirty="0" smtClean="0"/>
              <a:t>RRC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nhiều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phát</a:t>
            </a:r>
            <a:r>
              <a:rPr lang="en-US" baseline="0" dirty="0" smtClean="0"/>
              <a:t> </a:t>
            </a:r>
            <a:r>
              <a:rPr lang="en-US" baseline="0" dirty="0" err="1" smtClean="0"/>
              <a:t>thông</a:t>
            </a:r>
            <a:r>
              <a:rPr lang="en-US" baseline="0" dirty="0" smtClean="0"/>
              <a:t> tin ,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nữa</a:t>
            </a:r>
            <a:r>
              <a:rPr lang="en-US" baseline="0" dirty="0" smtClean="0"/>
              <a:t> </a:t>
            </a:r>
            <a:r>
              <a:rPr lang="en-US" baseline="0" dirty="0" err="1" smtClean="0"/>
              <a:t>người</a:t>
            </a:r>
            <a:r>
              <a:rPr lang="en-US" baseline="0" dirty="0" smtClean="0"/>
              <a:t> dung </a:t>
            </a:r>
            <a:r>
              <a:rPr lang="en-US" baseline="0" dirty="0" err="1" smtClean="0"/>
              <a:t>và</a:t>
            </a:r>
            <a:r>
              <a:rPr lang="en-US" baseline="0" dirty="0" smtClean="0"/>
              <a:t> Ran,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lượng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a:t>
            </a:r>
          </a:p>
          <a:p>
            <a:r>
              <a:rPr lang="en-US" baseline="0" dirty="0" smtClean="0"/>
              <a:t>CU </a:t>
            </a:r>
            <a:r>
              <a:rPr lang="en-US" baseline="0" dirty="0" err="1" smtClean="0"/>
              <a:t>có</a:t>
            </a:r>
            <a:r>
              <a:rPr lang="en-US" baseline="0" dirty="0" smtClean="0"/>
              <a:t> </a:t>
            </a:r>
            <a:r>
              <a:rPr lang="en-US" baseline="0" dirty="0" err="1" smtClean="0"/>
              <a:t>thể</a:t>
            </a:r>
            <a:r>
              <a:rPr lang="en-US" baseline="0" dirty="0" smtClean="0"/>
              <a:t> ở </a:t>
            </a:r>
            <a:r>
              <a:rPr lang="en-US" baseline="0" dirty="0" err="1" smtClean="0"/>
              <a:t>trạm</a:t>
            </a:r>
            <a:r>
              <a:rPr lang="en-US" baseline="0" dirty="0" smtClean="0"/>
              <a:t> </a:t>
            </a:r>
            <a:r>
              <a:rPr lang="en-US" baseline="0" dirty="0" err="1" smtClean="0"/>
              <a:t>gốc</a:t>
            </a:r>
            <a:r>
              <a:rPr lang="en-US" baseline="0" dirty="0" smtClean="0"/>
              <a:t> </a:t>
            </a:r>
            <a:r>
              <a:rPr lang="en-US" baseline="0" dirty="0" err="1" smtClean="0"/>
              <a:t>hoặc</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tập</a:t>
            </a:r>
            <a:r>
              <a:rPr lang="en-US" baseline="0" dirty="0" smtClean="0"/>
              <a:t> </a:t>
            </a:r>
            <a:r>
              <a:rPr lang="en-US" baseline="0" dirty="0" err="1" smtClean="0"/>
              <a:t>hập</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hơn</a:t>
            </a:r>
            <a:r>
              <a:rPr lang="en-US" baseline="0" dirty="0" smtClean="0"/>
              <a:t>. 1 Du,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giữ</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base station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cỏe</a:t>
            </a:r>
            <a:r>
              <a:rPr lang="en-US" baseline="0" dirty="0" smtClean="0"/>
              <a:t> network location.</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12</a:t>
            </a:fld>
            <a:endParaRPr lang="en-US"/>
          </a:p>
        </p:txBody>
      </p:sp>
    </p:spTree>
    <p:extLst>
      <p:ext uri="{BB962C8B-B14F-4D97-AF65-F5344CB8AC3E}">
        <p14:creationId xmlns:p14="http://schemas.microsoft.com/office/powerpoint/2010/main" val="78315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This type of RAN is often found in </a:t>
            </a:r>
            <a:r>
              <a:rPr lang="en-US" sz="1050" b="0" i="0" u="none" strike="noStrike" kern="1200" dirty="0" smtClean="0">
                <a:solidFill>
                  <a:schemeClr val="tx1"/>
                </a:solidFill>
                <a:effectLst/>
                <a:latin typeface="+mn-lt"/>
                <a:ea typeface="+mn-ea"/>
                <a:cs typeface="+mn-cs"/>
                <a:hlinkClick r:id="rId3"/>
              </a:rPr>
              <a:t>5G technology </a:t>
            </a:r>
            <a:r>
              <a:rPr lang="en-US" sz="1050" b="0" i="0" kern="1200" dirty="0" smtClean="0">
                <a:solidFill>
                  <a:schemeClr val="tx1"/>
                </a:solidFill>
                <a:effectLst/>
                <a:latin typeface="+mn-lt"/>
                <a:ea typeface="+mn-ea"/>
                <a:cs typeface="+mn-cs"/>
              </a:rPr>
              <a:t>architectures because the networks need virtualization to support the uses cases and performance requirements of 5G. </a:t>
            </a:r>
          </a:p>
          <a:p>
            <a:r>
              <a:rPr lang="en-US" sz="1200" b="0" i="0" kern="1200" dirty="0" smtClean="0">
                <a:solidFill>
                  <a:schemeClr val="tx1"/>
                </a:solidFill>
                <a:effectLst/>
                <a:latin typeface="+mn-lt"/>
                <a:ea typeface="+mn-ea"/>
                <a:cs typeface="+mn-cs"/>
              </a:rPr>
              <a:t>Network functions virtualization (NFV)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mềm.Trong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trúc</a:t>
            </a:r>
            <a:r>
              <a:rPr lang="en-US" sz="1200" b="0" i="0" kern="1200" baseline="0" dirty="0" smtClean="0">
                <a:solidFill>
                  <a:schemeClr val="tx1"/>
                </a:solidFill>
                <a:effectLst/>
                <a:latin typeface="+mn-lt"/>
                <a:ea typeface="+mn-ea"/>
                <a:cs typeface="+mn-cs"/>
              </a:rPr>
              <a:t> NFV ,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COTS( </a:t>
            </a:r>
            <a:r>
              <a:rPr lang="en-US" sz="1200" b="0" i="0" kern="1200" baseline="0" dirty="0" err="1" smtClean="0">
                <a:solidFill>
                  <a:schemeClr val="tx1"/>
                </a:solidFill>
                <a:effectLst/>
                <a:latin typeface="+mn-lt"/>
                <a:ea typeface="+mn-ea"/>
                <a:cs typeface="+mn-cs"/>
              </a:rPr>
              <a:t>thương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sẵn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(commercial-off-the-shelf)</a:t>
            </a:r>
          </a:p>
          <a:p>
            <a:r>
              <a:rPr lang="vi-VN" sz="1200" b="0" i="0" kern="1200" dirty="0" smtClean="0">
                <a:solidFill>
                  <a:schemeClr val="tx1"/>
                </a:solidFill>
                <a:effectLst/>
                <a:latin typeface="+mn-lt"/>
                <a:ea typeface="+mn-ea"/>
                <a:cs typeface="+mn-cs"/>
              </a:rPr>
              <a:t>Ảo hóa RAN làm cho nó nhanh nhẹn, linh hoạt, tiết kiệm chi phí và có thể mở rộng hơn so với RAN dựa trên phần cứng.</a:t>
            </a:r>
          </a:p>
          <a:p>
            <a:r>
              <a:rPr lang="vi-VN" sz="1200" b="0" i="0" kern="1200" dirty="0" smtClean="0">
                <a:solidFill>
                  <a:schemeClr val="tx1"/>
                </a:solidFill>
                <a:effectLst/>
                <a:latin typeface="+mn-lt"/>
                <a:ea typeface="+mn-ea"/>
                <a:cs typeface="+mn-cs"/>
              </a:rPr>
              <a:t>VRAN có thể thích ứng với những thay đổi trong mạng nhanh hơn, bao gồm cân bằng tải thông minh và phân bổ tài nguyên theo yêu cầu; nó cũng cho phép thay đổi mà không cần phải thay thế phần cứng đắt tiền trong toàn bộ cơ sở hạ tầng, chỉ cần cập nhật phần mềm.</a:t>
            </a:r>
          </a:p>
          <a:p>
            <a:r>
              <a:rPr lang="vi-VN" sz="1200" b="0" i="0" kern="1200" dirty="0" smtClean="0">
                <a:solidFill>
                  <a:schemeClr val="tx1"/>
                </a:solidFill>
                <a:effectLst/>
                <a:latin typeface="+mn-lt"/>
                <a:ea typeface="+mn-ea"/>
                <a:cs typeface="+mn-cs"/>
              </a:rPr>
              <a:t>Nâng cấp phần mềm RAN có thể cải thiện khả năng kết nối, hiệu quả hoặc bảo mật của mạng, trong số các chức năng khác.</a:t>
            </a:r>
          </a:p>
          <a:p>
            <a:r>
              <a:rPr lang="vi-VN" sz="1200" b="0" i="0" kern="1200" dirty="0" smtClean="0">
                <a:solidFill>
                  <a:schemeClr val="tx1"/>
                </a:solidFill>
                <a:effectLst/>
                <a:latin typeface="+mn-lt"/>
                <a:ea typeface="+mn-ea"/>
                <a:cs typeface="+mn-cs"/>
              </a:rPr>
              <a:t>Với cơ sở hạ tầng vRAN, các nhà khai thác mạng có thể theo kịp bảo mật tốt hơn so với các nhà khai thác mạng vẫn sử dụng RAN không ảo hóa vì các lỗi và các vấn đề bảo mật khác có thể được khắc phục bằng cách cập nhật phần mềm thay vì phải thay thế phần cứng trên quy mô lớn.</a:t>
            </a:r>
          </a:p>
          <a:p>
            <a:r>
              <a:rPr lang="vi-VN" sz="1200" b="0" i="0" kern="1200" dirty="0" smtClean="0">
                <a:solidFill>
                  <a:schemeClr val="tx1"/>
                </a:solidFill>
                <a:effectLst/>
                <a:latin typeface="+mn-lt"/>
                <a:ea typeface="+mn-ea"/>
                <a:cs typeface="+mn-cs"/>
              </a:rPr>
              <a:t>Một mạng an toàn thu hút nhiều khách hàng hơn vì cơ sở khách hàng càng tin tưởng vào một sản phẩm như mạng, họ càng có nhiều khả năng sử dụng nó.</a:t>
            </a:r>
          </a:p>
          <a:p>
            <a:r>
              <a:rPr lang="vi-VN" sz="1200" b="0" i="0" kern="1200" dirty="0" smtClean="0">
                <a:solidFill>
                  <a:schemeClr val="tx1"/>
                </a:solidFill>
                <a:effectLst/>
                <a:latin typeface="+mn-lt"/>
                <a:ea typeface="+mn-ea"/>
                <a:cs typeface="+mn-cs"/>
              </a:rPr>
              <a:t>Tuy nhiên, loại RAN này gây căng thẳng cho các máy chủ, vì nó đòi hỏi một lượng lớn sức mạnh tính toán. Đây là lúc</a:t>
            </a:r>
            <a:r>
              <a:rPr lang="vi-VN" sz="1200" b="0" i="0" u="none" strike="noStrike" kern="1200" dirty="0" smtClean="0">
                <a:solidFill>
                  <a:schemeClr val="tx1"/>
                </a:solidFill>
                <a:effectLst/>
                <a:latin typeface="+mn-lt"/>
                <a:ea typeface="+mn-ea"/>
                <a:cs typeface="+mn-cs"/>
                <a:hlinkClick r:id="rId4"/>
              </a:rPr>
              <a:t> </a:t>
            </a:r>
            <a:r>
              <a:rPr lang="en-US" sz="1200" b="0" i="0" u="none" strike="noStrike" kern="1200" dirty="0" smtClean="0">
                <a:solidFill>
                  <a:schemeClr val="tx1"/>
                </a:solidFill>
                <a:effectLst/>
                <a:latin typeface="+mn-lt"/>
                <a:ea typeface="+mn-ea"/>
                <a:cs typeface="+mn-cs"/>
                <a:hlinkClick r:id="rId4"/>
              </a:rPr>
              <a:t> edge computing </a:t>
            </a:r>
            <a:r>
              <a:rPr lang="vi-VN" sz="1200" b="0" i="0" u="none" strike="noStrike" kern="1200" dirty="0" smtClean="0">
                <a:solidFill>
                  <a:schemeClr val="tx1"/>
                </a:solidFill>
                <a:effectLst/>
                <a:latin typeface="+mn-lt"/>
                <a:ea typeface="+mn-ea"/>
                <a:cs typeface="+mn-cs"/>
                <a:hlinkClick r:id="rId4"/>
              </a:rPr>
              <a:t>điện toán biên</a:t>
            </a:r>
            <a:r>
              <a:rPr lang="vi-VN" sz="1200" b="0" i="0" kern="1200" dirty="0" smtClean="0">
                <a:solidFill>
                  <a:schemeClr val="tx1"/>
                </a:solidFill>
                <a:effectLst/>
                <a:latin typeface="+mn-lt"/>
                <a:ea typeface="+mn-ea"/>
                <a:cs typeface="+mn-cs"/>
              </a:rPr>
              <a:t> phát huy tác dụng.</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13</a:t>
            </a:fld>
            <a:endParaRPr lang="en-US"/>
          </a:p>
        </p:txBody>
      </p:sp>
    </p:spTree>
    <p:extLst>
      <p:ext uri="{BB962C8B-B14F-4D97-AF65-F5344CB8AC3E}">
        <p14:creationId xmlns:p14="http://schemas.microsoft.com/office/powerpoint/2010/main" val="350013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Interoperating: </a:t>
            </a:r>
            <a:r>
              <a:rPr lang="en-US" dirty="0" err="1" smtClean="0"/>
              <a:t>tuơng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flexibility :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p>
          <a:p>
            <a:r>
              <a:rPr lang="en-US" dirty="0" err="1" smtClean="0"/>
              <a:t>Mục</a:t>
            </a:r>
            <a:r>
              <a:rPr lang="en-US" baseline="0" dirty="0" smtClean="0"/>
              <a:t> </a:t>
            </a:r>
            <a:r>
              <a:rPr lang="en-US" baseline="0" dirty="0" err="1" smtClean="0"/>
              <a:t>đính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o-ran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RAN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không</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p>
          <a:p>
            <a:r>
              <a:rPr lang="vi-VN" sz="1200" b="0" i="0" kern="1200" dirty="0" smtClean="0">
                <a:solidFill>
                  <a:schemeClr val="tx1"/>
                </a:solidFill>
                <a:effectLst/>
                <a:latin typeface="+mn-lt"/>
                <a:ea typeface="+mn-ea"/>
                <a:cs typeface="+mn-cs"/>
              </a:rPr>
              <a:t>Các tiêu chuẩn O-RAN đang được phát triển bằng cách sử dụng các nguyên tắc và công nghệ vRAN để giúp cải thiện tính linh hoạt của mạng, tăng cường bảo mật và giảm chi phí.</a:t>
            </a:r>
          </a:p>
          <a:p>
            <a:r>
              <a:rPr lang="vi-VN" sz="1200" b="0" i="0" kern="1200" dirty="0" smtClean="0">
                <a:solidFill>
                  <a:schemeClr val="tx1"/>
                </a:solidFill>
                <a:effectLst/>
                <a:latin typeface="+mn-lt"/>
                <a:ea typeface="+mn-ea"/>
                <a:cs typeface="+mn-cs"/>
              </a:rPr>
              <a:t>Các nhà khai thác mạng chọn O-RAN có thể tránh bị mắc kẹt với phần cứng và phần mềm độc quyền của một nhà cung cấp. Điều này để lại nhiều chỗ hơn cho sự đổi mới và cạnh tranh, giảm chi phí thiết bị và cải thiện hiệu suất mạng, vì nhiều nhà cung cấp hơn có thể cung cấp các khối xây dựng và thêm các dịch vụ mới.</a:t>
            </a:r>
          </a:p>
          <a:p>
            <a:r>
              <a:rPr lang="vi-VN" sz="1200" b="0" i="0" kern="1200" dirty="0" smtClean="0">
                <a:solidFill>
                  <a:schemeClr val="tx1"/>
                </a:solidFill>
                <a:effectLst/>
                <a:latin typeface="+mn-lt"/>
                <a:ea typeface="+mn-ea"/>
                <a:cs typeface="+mn-cs"/>
              </a:rPr>
              <a:t>Liên minh O-RAN cho phép khách hàng trộn và kết hợp các thành phần từ các nhà cung cấp khác nhau mà không bị khóa vào một; nó phát hành phần mềm mở cho RAN, hỗ trợ các thành viên của nó trong việc tích hợp và thử nghiệm các triển khai của họ.</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14</a:t>
            </a:fld>
            <a:endParaRPr lang="en-US"/>
          </a:p>
        </p:txBody>
      </p:sp>
    </p:spTree>
    <p:extLst>
      <p:ext uri="{BB962C8B-B14F-4D97-AF65-F5344CB8AC3E}">
        <p14:creationId xmlns:p14="http://schemas.microsoft.com/office/powerpoint/2010/main" val="218778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Tín hiệu vô tuyến được truyền, nhận, khuếch đại và số hóa trong RRU, được tích hợp vào ăng-ten. DU và CU dùng để tính toán, gửi các tín hiệu vô tuyến số hóa đến mạng. DU ở hoặc gần RRU về mặt vật lý, trong khi CU gần với mạng lõi hơn. </a:t>
            </a:r>
          </a:p>
          <a:p>
            <a:r>
              <a:rPr lang="vi-VN" sz="1200" b="0" i="0" kern="1200" dirty="0" smtClean="0">
                <a:solidFill>
                  <a:schemeClr val="tx1"/>
                </a:solidFill>
                <a:effectLst/>
                <a:latin typeface="+mn-lt"/>
                <a:ea typeface="+mn-ea"/>
                <a:cs typeface="+mn-cs"/>
              </a:rPr>
              <a:t>Kiến trúc O-RAN điển hình tích hợp ngăn xếp phần mềm trạm gốc mô-đun trên phần cứng có sẵn để cho phép các thành phần băng tần cơ sở và đơn vị vô tuyến từ các nhà cung cấp khác nhau hoạt động liền mạch với nhau.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Service Management and Orchestration Framework (SMO)</a:t>
            </a:r>
            <a:r>
              <a:rPr lang="en-US" sz="1200" b="0" i="0" kern="1200" dirty="0" smtClean="0">
                <a:solidFill>
                  <a:schemeClr val="tx1"/>
                </a:solidFill>
                <a:effectLst/>
                <a:latin typeface="+mn-lt"/>
                <a:ea typeface="+mn-ea"/>
                <a:cs typeface="+mn-cs"/>
              </a:rPr>
              <a:t>: The SMO includes an integration fabric ( </a:t>
            </a: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data services for the functions it manages; it also allows these functions to interoperate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tác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communicate with O-RAN. The SMO connects to RICs, the O-Cloud, the O-CU, and the O-DU. </a:t>
            </a:r>
          </a:p>
          <a:p>
            <a:r>
              <a:rPr lang="en-US" sz="1200" b="1" i="0" kern="1200" dirty="0" smtClean="0">
                <a:solidFill>
                  <a:schemeClr val="tx1"/>
                </a:solidFill>
                <a:effectLst/>
                <a:latin typeface="+mn-lt"/>
                <a:ea typeface="+mn-ea"/>
                <a:cs typeface="+mn-cs"/>
              </a:rPr>
              <a:t>RAN Intelligence Controller (RIC)</a:t>
            </a:r>
            <a:r>
              <a:rPr lang="en-US" sz="1200" b="0" i="0" kern="1200" dirty="0" smtClean="0">
                <a:solidFill>
                  <a:schemeClr val="tx1"/>
                </a:solidFill>
                <a:effectLst/>
                <a:latin typeface="+mn-lt"/>
                <a:ea typeface="+mn-ea"/>
                <a:cs typeface="+mn-cs"/>
              </a:rPr>
              <a:t>: The RIC is a logical function for controlling and optimizing the elements and resources of O-RAN. There are two types of RICs: non-real-time and near-real-time.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non-real-time RIC is a part of the SMO framework, centrally deployed in the service provider network, which enables non-real-time--meaning greater than one second--control of RAN elements and their resources through specialized applications called </a:t>
            </a:r>
            <a:r>
              <a:rPr lang="en-US" sz="1200" b="0" i="0" kern="1200" dirty="0" err="1" smtClean="0">
                <a:solidFill>
                  <a:schemeClr val="tx1"/>
                </a:solidFill>
                <a:effectLst/>
                <a:latin typeface="+mn-lt"/>
                <a:ea typeface="+mn-ea"/>
                <a:cs typeface="+mn-cs"/>
              </a:rPr>
              <a:t>rApps</a:t>
            </a:r>
            <a:r>
              <a:rPr lang="en-US" sz="1200" b="0" i="0" kern="1200" dirty="0" smtClean="0">
                <a:solidFill>
                  <a:schemeClr val="tx1"/>
                </a:solidFill>
                <a:effectLst/>
                <a:latin typeface="+mn-lt"/>
                <a:ea typeface="+mn-ea"/>
                <a:cs typeface="+mn-cs"/>
              </a:rPr>
              <a:t>. Non-real-time RICs communicate with applications called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running on a near-real-time RIC to provide policy-based guidance for edge control of RAN elements and their resources.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resides within the edge cloud or regional cloud and is responsible for intelligent edge control of RAN nodes and resources. The near-real-time RIC controls RAN elements and their resources with optimization that typically takes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10 milliseconds to one second to complete, receiving policy guidance from the non-real-time RIC and providing policy feedback to the non-real-time RIC though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communicates over the E2 interface, an interface with two ends such as the near-real-time RIC and the E2 node. The E2 interface allows </a:t>
            </a:r>
            <a:r>
              <a:rPr lang="en-US" sz="1200" b="0" i="0" kern="1200" dirty="0" err="1" smtClean="0">
                <a:solidFill>
                  <a:schemeClr val="tx1"/>
                </a:solidFill>
                <a:effectLst/>
                <a:latin typeface="+mn-lt"/>
                <a:ea typeface="+mn-ea"/>
                <a:cs typeface="+mn-cs"/>
              </a:rPr>
              <a:t>allows</a:t>
            </a:r>
            <a:r>
              <a:rPr lang="en-US" sz="1200" b="0" i="0" kern="1200" dirty="0" smtClean="0">
                <a:solidFill>
                  <a:schemeClr val="tx1"/>
                </a:solidFill>
                <a:effectLst/>
                <a:latin typeface="+mn-lt"/>
                <a:ea typeface="+mn-ea"/>
                <a:cs typeface="+mn-cs"/>
              </a:rPr>
              <a:t> the RIC to control the processes and functionalities of the E2 node. </a:t>
            </a:r>
          </a:p>
          <a:p>
            <a:r>
              <a:rPr lang="en-US" sz="1200" b="1" i="0" kern="1200" dirty="0" smtClean="0">
                <a:solidFill>
                  <a:schemeClr val="tx1"/>
                </a:solidFill>
                <a:effectLst/>
                <a:latin typeface="+mn-lt"/>
                <a:ea typeface="+mn-ea"/>
                <a:cs typeface="+mn-cs"/>
              </a:rPr>
              <a:t>O-Cloud</a:t>
            </a:r>
            <a:r>
              <a:rPr lang="en-US" sz="1200" b="0" i="0" kern="1200" dirty="0" smtClean="0">
                <a:solidFill>
                  <a:schemeClr val="tx1"/>
                </a:solidFill>
                <a:effectLst/>
                <a:latin typeface="+mn-lt"/>
                <a:ea typeface="+mn-ea"/>
                <a:cs typeface="+mn-cs"/>
              </a:rPr>
              <a:t>: The O-Cloud is a computing platform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made up of the physical infrastructure nodes using the O-RAN architecture; it also creates and hosts  ( </a:t>
            </a:r>
            <a:r>
              <a:rPr lang="en-US" sz="1200" b="0" i="0" kern="120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various virtual network functions that are used by the RICs and other infrastructure elements. </a:t>
            </a:r>
          </a:p>
          <a:p>
            <a:r>
              <a:rPr lang="en-US" sz="1200" b="1" i="0" kern="1200" dirty="0" smtClean="0">
                <a:solidFill>
                  <a:schemeClr val="tx1"/>
                </a:solidFill>
                <a:effectLst/>
                <a:latin typeface="+mn-lt"/>
                <a:ea typeface="+mn-ea"/>
                <a:cs typeface="+mn-cs"/>
              </a:rPr>
              <a:t>O-RAN central unit (O-CU)</a:t>
            </a:r>
            <a:r>
              <a:rPr lang="en-US" sz="1200" b="0" i="0" kern="1200" dirty="0" smtClean="0">
                <a:solidFill>
                  <a:schemeClr val="tx1"/>
                </a:solidFill>
                <a:effectLst/>
                <a:latin typeface="+mn-lt"/>
                <a:ea typeface="+mn-ea"/>
                <a:cs typeface="+mn-cs"/>
              </a:rPr>
              <a:t>: The O-CU is a logical node that hosts a handful of protocols: the radio resource control (RRC), the service data adaptation protocol (SDAP), and the packet data convergence protocol (PDCP). </a:t>
            </a:r>
          </a:p>
          <a:p>
            <a:r>
              <a:rPr lang="en-US" sz="1200" b="1" i="0" kern="1200" dirty="0" smtClean="0">
                <a:solidFill>
                  <a:schemeClr val="tx1"/>
                </a:solidFill>
                <a:effectLst/>
                <a:latin typeface="+mn-lt"/>
                <a:ea typeface="+mn-ea"/>
                <a:cs typeface="+mn-cs"/>
              </a:rPr>
              <a:t>O-RAN distributed unit (O-DU)</a:t>
            </a:r>
            <a:r>
              <a:rPr lang="en-US" sz="1200" b="0" i="0" kern="1200" dirty="0" smtClean="0">
                <a:solidFill>
                  <a:schemeClr val="tx1"/>
                </a:solidFill>
                <a:effectLst/>
                <a:latin typeface="+mn-lt"/>
                <a:ea typeface="+mn-ea"/>
                <a:cs typeface="+mn-cs"/>
              </a:rPr>
              <a:t>: The O-DU is a logical node that hosts another set of protocols: the radio link control (RLC) protocol, the service data adaption protocol (SDAP), and the physical interface (PHY). </a:t>
            </a:r>
          </a:p>
          <a:p>
            <a:r>
              <a:rPr lang="en-US" sz="1200" b="0" i="0" kern="120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nút</a:t>
            </a:r>
            <a:r>
              <a:rPr lang="en-US" sz="1200" b="0" i="0" kern="1200" baseline="0" dirty="0" smtClean="0">
                <a:solidFill>
                  <a:schemeClr val="tx1"/>
                </a:solidFill>
                <a:effectLst/>
                <a:latin typeface="+mn-lt"/>
                <a:ea typeface="+mn-ea"/>
                <a:cs typeface="+mn-cs"/>
              </a:rPr>
              <a:t> logic </a:t>
            </a:r>
            <a:r>
              <a:rPr lang="en-US" sz="1200" b="0" i="0" kern="1200" baseline="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dịch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O-RAN radio unit (O-RU)</a:t>
            </a:r>
            <a:r>
              <a:rPr lang="en-US" sz="1200" b="0" i="0" kern="1200" dirty="0" smtClean="0">
                <a:solidFill>
                  <a:schemeClr val="tx1"/>
                </a:solidFill>
                <a:effectLst/>
                <a:latin typeface="+mn-lt"/>
                <a:ea typeface="+mn-ea"/>
                <a:cs typeface="+mn-cs"/>
              </a:rPr>
              <a:t>: The O-RU processes radio frequencies received by the physical layer of the network. The processed radio frequencies are sent out to the O-DU through a front haul interface.</a:t>
            </a: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15</a:t>
            </a:fld>
            <a:endParaRPr lang="en-US"/>
          </a:p>
        </p:txBody>
      </p:sp>
    </p:spTree>
    <p:extLst>
      <p:ext uri="{BB962C8B-B14F-4D97-AF65-F5344CB8AC3E}">
        <p14:creationId xmlns:p14="http://schemas.microsoft.com/office/powerpoint/2010/main" val="294877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Control and User Plane Separation </a:t>
            </a:r>
            <a:r>
              <a:rPr lang="en-US" sz="800" b="0" i="0" kern="1200" dirty="0" smtClean="0">
                <a:solidFill>
                  <a:schemeClr val="tx1"/>
                </a:solidFill>
                <a:effectLst/>
                <a:latin typeface="+mn-lt"/>
                <a:ea typeface="+mn-ea"/>
                <a:cs typeface="+mn-cs"/>
              </a:rPr>
              <a:t>(CUPS)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4G: </a:t>
            </a:r>
            <a:r>
              <a:rPr lang="en-US" sz="1050" b="0" i="0" kern="1200" dirty="0" smtClean="0">
                <a:solidFill>
                  <a:schemeClr val="tx1"/>
                </a:solidFill>
                <a:effectLst/>
                <a:latin typeface="+mn-lt"/>
                <a:ea typeface="+mn-ea"/>
                <a:cs typeface="+mn-cs"/>
              </a:rPr>
              <a:t>MME: </a:t>
            </a:r>
            <a:r>
              <a:rPr lang="en-US" sz="1050" b="0" i="0" u="none" strike="noStrike" kern="1200" dirty="0" smtClean="0">
                <a:solidFill>
                  <a:schemeClr val="tx1"/>
                </a:solidFill>
                <a:effectLst/>
                <a:latin typeface="+mn-lt"/>
                <a:ea typeface="+mn-ea"/>
                <a:cs typeface="+mn-cs"/>
                <a:hlinkClick r:id="rId3"/>
              </a:rPr>
              <a:t>Mobility</a:t>
            </a:r>
            <a:r>
              <a:rPr lang="en-US" sz="1050" b="0" i="0" kern="1200" dirty="0" smtClean="0">
                <a:solidFill>
                  <a:schemeClr val="tx1"/>
                </a:solidFill>
                <a:effectLst/>
                <a:latin typeface="+mn-lt"/>
                <a:ea typeface="+mn-ea"/>
                <a:cs typeface="+mn-cs"/>
              </a:rPr>
              <a:t> Management Entity – for intra 4G mobility and </a:t>
            </a:r>
            <a:r>
              <a:rPr lang="en-US" sz="1050" b="0" i="0" u="none" strike="noStrike" kern="1200" dirty="0" smtClean="0">
                <a:solidFill>
                  <a:schemeClr val="tx1"/>
                </a:solidFill>
                <a:effectLst/>
                <a:latin typeface="+mn-lt"/>
                <a:ea typeface="+mn-ea"/>
                <a:cs typeface="+mn-cs"/>
                <a:hlinkClick r:id="rId4"/>
              </a:rPr>
              <a:t>radio</a:t>
            </a:r>
            <a:r>
              <a:rPr lang="en-US" sz="1050" b="0" i="0" kern="1200" dirty="0" smtClean="0">
                <a:solidFill>
                  <a:schemeClr val="tx1"/>
                </a:solidFill>
                <a:effectLst/>
                <a:latin typeface="+mn-lt"/>
                <a:ea typeface="+mn-ea"/>
                <a:cs typeface="+mn-cs"/>
              </a:rPr>
              <a:t> bearer activation / deactivation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effectLst/>
                <a:latin typeface="+mn-lt"/>
                <a:ea typeface="+mn-ea"/>
                <a:cs typeface="+mn-cs"/>
              </a:rPr>
              <a:t>Cho </a:t>
            </a:r>
            <a:r>
              <a:rPr lang="en-US" sz="1050" b="0" i="0" kern="1200" dirty="0" err="1" smtClean="0">
                <a:solidFill>
                  <a:schemeClr val="tx1"/>
                </a:solidFill>
                <a:effectLst/>
                <a:latin typeface="+mn-lt"/>
                <a:ea typeface="+mn-ea"/>
                <a:cs typeface="+mn-cs"/>
              </a:rPr>
              <a:t>khả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a:t>
            </a:r>
            <a:r>
              <a:rPr lang="en-US" sz="1050" b="0" i="0" kern="1200" baseline="0" dirty="0" err="1" smtClean="0">
                <a:solidFill>
                  <a:schemeClr val="tx1"/>
                </a:solidFill>
                <a:effectLst/>
                <a:latin typeface="+mn-lt"/>
                <a:ea typeface="+mn-ea"/>
                <a:cs typeface="+mn-cs"/>
              </a:rPr>
              <a:t>hủy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  song </a:t>
            </a:r>
            <a:r>
              <a:rPr lang="en-US" sz="1050" b="0" i="0" kern="1200" baseline="0" dirty="0" err="1" smtClean="0">
                <a:solidFill>
                  <a:schemeClr val="tx1"/>
                </a:solidFill>
                <a:effectLst/>
                <a:latin typeface="+mn-lt"/>
                <a:ea typeface="+mn-ea"/>
                <a:cs typeface="+mn-cs"/>
              </a:rPr>
              <a:t>vô</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S-GW: Serving Gateway – for routing and forwarding of user data packets, mobility with 2G/3G</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phục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vụ</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định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chuyển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tiếp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đọng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2g,3g</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P-GW: Packet Data </a:t>
            </a:r>
            <a:r>
              <a:rPr lang="en-US" sz="1050" b="0" i="0" u="none" strike="noStrike" kern="1200" dirty="0" smtClean="0">
                <a:solidFill>
                  <a:schemeClr val="tx1"/>
                </a:solidFill>
                <a:effectLst/>
                <a:latin typeface="+mn-lt"/>
                <a:ea typeface="+mn-ea"/>
                <a:cs typeface="+mn-cs"/>
                <a:hlinkClick r:id="rId5"/>
              </a:rPr>
              <a:t>Network</a:t>
            </a:r>
            <a:r>
              <a:rPr lang="en-US" sz="1050" b="0" i="0" kern="1200" dirty="0" smtClean="0">
                <a:solidFill>
                  <a:schemeClr val="tx1"/>
                </a:solidFill>
                <a:effectLst/>
                <a:latin typeface="+mn-lt"/>
                <a:ea typeface="+mn-ea"/>
                <a:cs typeface="+mn-cs"/>
              </a:rPr>
              <a:t> Gateway – for connection with external packet data networks</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nối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bên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ngoài</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PCRF: Policy and Charging Rules Function – supports detection and charging of data flows</a:t>
            </a:r>
          </a:p>
          <a:p>
            <a:r>
              <a:rPr lang="en-US" sz="1050" b="0" i="0" kern="1200" dirty="0" err="1" smtClean="0">
                <a:solidFill>
                  <a:schemeClr val="tx1"/>
                </a:solidFill>
                <a:effectLst/>
                <a:latin typeface="+mn-lt"/>
                <a:ea typeface="+mn-ea"/>
                <a:cs typeface="+mn-cs"/>
              </a:rPr>
              <a:t>Hỗ</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trợ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phát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hiện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luồng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HSS: Home Subscriber Server – for subscriber info</a:t>
            </a:r>
          </a:p>
          <a:p>
            <a:r>
              <a:rPr lang="en-US" sz="1050" b="0" i="0" kern="1200" dirty="0" err="1" smtClean="0">
                <a:solidFill>
                  <a:schemeClr val="tx1"/>
                </a:solidFill>
                <a:effectLst/>
                <a:latin typeface="+mn-lt"/>
                <a:ea typeface="+mn-ea"/>
                <a:cs typeface="+mn-cs"/>
              </a:rPr>
              <a:t>Để</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biết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thông</a:t>
            </a:r>
            <a:r>
              <a:rPr lang="en-US" sz="1050" b="0" i="0" kern="1200" baseline="0" dirty="0" smtClean="0">
                <a:solidFill>
                  <a:schemeClr val="tx1"/>
                </a:solidFill>
                <a:effectLst/>
                <a:latin typeface="+mn-lt"/>
                <a:ea typeface="+mn-ea"/>
                <a:cs typeface="+mn-cs"/>
              </a:rPr>
              <a:t> tin </a:t>
            </a:r>
            <a:r>
              <a:rPr lang="en-US" sz="1050" b="0" i="0" kern="1200" baseline="0" dirty="0" err="1" smtClean="0">
                <a:solidFill>
                  <a:schemeClr val="tx1"/>
                </a:solidFill>
                <a:effectLst/>
                <a:latin typeface="+mn-lt"/>
                <a:ea typeface="+mn-ea"/>
                <a:cs typeface="+mn-cs"/>
              </a:rPr>
              <a:t>về</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5G:</a:t>
            </a:r>
          </a:p>
          <a:p>
            <a:r>
              <a:rPr lang="en-US" sz="1050" b="1" i="0" kern="1200" dirty="0" smtClean="0">
                <a:solidFill>
                  <a:schemeClr val="tx1"/>
                </a:solidFill>
                <a:effectLst/>
                <a:latin typeface="+mn-lt"/>
                <a:ea typeface="+mn-ea"/>
                <a:cs typeface="+mn-cs"/>
              </a:rPr>
              <a:t>CN</a:t>
            </a:r>
            <a:r>
              <a:rPr lang="en-US" sz="1050" b="0" i="0" kern="1200" dirty="0" smtClean="0">
                <a:solidFill>
                  <a:schemeClr val="tx1"/>
                </a:solidFill>
                <a:effectLst/>
                <a:latin typeface="+mn-lt"/>
                <a:ea typeface="+mn-ea"/>
                <a:cs typeface="+mn-cs"/>
              </a:rPr>
              <a:t> </a:t>
            </a:r>
            <a:r>
              <a:rPr lang="en-US" sz="1050" b="1" i="0" kern="1200" dirty="0" smtClean="0">
                <a:solidFill>
                  <a:schemeClr val="tx1"/>
                </a:solidFill>
                <a:effectLst/>
                <a:latin typeface="+mn-lt"/>
                <a:ea typeface="+mn-ea"/>
                <a:cs typeface="+mn-cs"/>
              </a:rPr>
              <a:t>functions</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AMF: Access and Mobility Management Function – ensures part of 4G MME functions </a:t>
            </a:r>
          </a:p>
          <a:p>
            <a:r>
              <a:rPr lang="en-US" sz="1050" b="0" i="0" kern="120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quản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truy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cập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đảm</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bảo</a:t>
            </a:r>
            <a:r>
              <a:rPr lang="en-US" sz="1050" b="0" i="0" kern="1200" baseline="0" dirty="0" smtClean="0">
                <a:solidFill>
                  <a:schemeClr val="tx1"/>
                </a:solidFill>
                <a:effectLst/>
                <a:latin typeface="+mn-lt"/>
                <a:ea typeface="+mn-ea"/>
                <a:cs typeface="+mn-cs"/>
              </a:rPr>
              <a:t> 1 </a:t>
            </a:r>
            <a:r>
              <a:rPr lang="en-US" sz="1050" b="0" i="0" kern="1200" baseline="0" dirty="0" err="1" smtClean="0">
                <a:solidFill>
                  <a:schemeClr val="tx1"/>
                </a:solidFill>
                <a:effectLst/>
                <a:latin typeface="+mn-lt"/>
                <a:ea typeface="+mn-ea"/>
                <a:cs typeface="+mn-cs"/>
              </a:rPr>
              <a:t>phần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4G MME</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UPF: User Plane Function – combines user plane functions of 4G SGW-U and PGW-U</a:t>
            </a:r>
          </a:p>
          <a:p>
            <a:r>
              <a:rPr lang="en-US" sz="1050" b="0" i="0" kern="1200" dirty="0" err="1" smtClean="0">
                <a:solidFill>
                  <a:schemeClr val="tx1"/>
                </a:solidFill>
                <a:effectLst/>
                <a:latin typeface="+mn-lt"/>
                <a:ea typeface="+mn-ea"/>
                <a:cs typeface="+mn-cs"/>
              </a:rPr>
              <a:t>Chức</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phảng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dùng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phẳng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4G SGW-U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PCF: Policy Control Function – equivalent to PCRF in 4G</a:t>
            </a:r>
          </a:p>
          <a:p>
            <a:r>
              <a:rPr lang="en-US" sz="1050" b="0" i="0" kern="1200" dirty="0" err="1" smtClean="0">
                <a:solidFill>
                  <a:schemeClr val="tx1"/>
                </a:solidFill>
                <a:effectLst/>
                <a:latin typeface="+mn-lt"/>
                <a:ea typeface="+mn-ea"/>
                <a:cs typeface="+mn-cs"/>
              </a:rPr>
              <a:t>Tương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PCRF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SMF: Session Management Function – combines some of MME, SGW-C and PGW-C control functions.</a:t>
            </a:r>
          </a:p>
          <a:p>
            <a:r>
              <a:rPr lang="en-US" sz="1050" b="0" i="0" kern="1200" dirty="0" err="1" smtClean="0">
                <a:solidFill>
                  <a:schemeClr val="tx1"/>
                </a:solidFill>
                <a:effectLst/>
                <a:latin typeface="+mn-lt"/>
                <a:ea typeface="+mn-ea"/>
                <a:cs typeface="+mn-cs"/>
              </a:rPr>
              <a:t>Kết</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một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số</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điều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khiển</a:t>
            </a:r>
            <a:r>
              <a:rPr lang="en-US" sz="1050" b="0" i="0" kern="1200" baseline="0" dirty="0" smtClean="0">
                <a:solidFill>
                  <a:schemeClr val="tx1"/>
                </a:solidFill>
                <a:effectLst/>
                <a:latin typeface="+mn-lt"/>
                <a:ea typeface="+mn-ea"/>
                <a:cs typeface="+mn-cs"/>
              </a:rPr>
              <a:t> MME, SGW-C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PGW-C</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UDM: Unified Data Management – equivalent to 4G HSS</a:t>
            </a: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4G HSS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user plane function (UPF) handles the NG-U tunnel forwarding and the related data path services, such as anchoring for handover,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and traffic policy enforcement. There can be multiple UPFs associated with a UE; these UPFs can be located in a single slice or in multiple ones. The UPF contains parts of the 4G SGW and PGW functionalities.</a:t>
            </a:r>
          </a:p>
          <a:p>
            <a:r>
              <a:rPr lang="en-US" sz="1200" b="0" i="0" u="none" strike="noStrike" kern="1200" baseline="0" dirty="0" smtClean="0">
                <a:solidFill>
                  <a:schemeClr val="tx1"/>
                </a:solidFill>
                <a:latin typeface="+mn-lt"/>
                <a:ea typeface="+mn-ea"/>
                <a:cs typeface="+mn-cs"/>
              </a:rPr>
              <a:t>• The session management function (</a:t>
            </a:r>
            <a:r>
              <a:rPr lang="en-US" sz="1200" b="1" i="0" u="none" strike="noStrike" kern="1200" baseline="0" dirty="0" smtClean="0">
                <a:solidFill>
                  <a:srgbClr val="FF0000"/>
                </a:solidFill>
                <a:latin typeface="+mn-lt"/>
                <a:ea typeface="+mn-ea"/>
                <a:cs typeface="+mn-cs"/>
              </a:rPr>
              <a:t>SMF</a:t>
            </a:r>
            <a:r>
              <a:rPr lang="en-US" sz="1200" b="0" i="0" u="none" strike="noStrike" kern="1200" baseline="0" dirty="0" smtClean="0">
                <a:solidFill>
                  <a:schemeClr val="tx1"/>
                </a:solidFill>
                <a:latin typeface="+mn-lt"/>
                <a:ea typeface="+mn-ea"/>
                <a:cs typeface="+mn-cs"/>
              </a:rPr>
              <a:t>) is the control part of </a:t>
            </a:r>
            <a:r>
              <a:rPr lang="en-US" sz="1200" b="0" i="0" u="none" strike="noStrike" kern="1200" baseline="0" dirty="0" err="1" smtClean="0">
                <a:solidFill>
                  <a:schemeClr val="tx1"/>
                </a:solidFill>
                <a:latin typeface="+mn-lt"/>
                <a:ea typeface="+mn-ea"/>
                <a:cs typeface="+mn-cs"/>
              </a:rPr>
              <a:t>aPDUsession</a:t>
            </a:r>
            <a:r>
              <a:rPr lang="en-US" sz="1200" b="0" i="0" u="none" strike="noStrike" kern="1200" baseline="0" dirty="0" smtClean="0">
                <a:solidFill>
                  <a:schemeClr val="tx1"/>
                </a:solidFill>
                <a:latin typeface="+mn-lt"/>
                <a:ea typeface="+mn-ea"/>
                <a:cs typeface="+mn-cs"/>
              </a:rPr>
              <a:t>. That is, it configures NG tunnels, allocates IP addresses with DHCP, and configures traffic steering (e.g., towards a third party or an edge cloud). There can be multiple SMFs associated with a UE, though only one per slice. The SMF contains parts of the 4G MME and PGW functionalities.</a:t>
            </a:r>
          </a:p>
          <a:p>
            <a:r>
              <a:rPr lang="en-US" sz="1200" b="0" i="0" u="none" strike="noStrike" kern="1200" baseline="0" dirty="0" smtClean="0">
                <a:solidFill>
                  <a:schemeClr val="tx1"/>
                </a:solidFill>
                <a:latin typeface="+mn-lt"/>
                <a:ea typeface="+mn-ea"/>
                <a:cs typeface="+mn-cs"/>
              </a:rPr>
              <a:t>• The access and mobility management function (</a:t>
            </a:r>
            <a:r>
              <a:rPr lang="en-US" sz="1200" b="1" i="0" u="none" strike="noStrike" kern="1200" baseline="0" dirty="0" smtClean="0">
                <a:solidFill>
                  <a:srgbClr val="FF0000"/>
                </a:solidFill>
                <a:latin typeface="+mn-lt"/>
                <a:ea typeface="+mn-ea"/>
                <a:cs typeface="+mn-cs"/>
              </a:rPr>
              <a:t>AMF</a:t>
            </a:r>
            <a:r>
              <a:rPr lang="en-US" sz="1200" b="0" i="0" u="none" strike="noStrike" kern="1200" baseline="0" dirty="0" smtClean="0">
                <a:solidFill>
                  <a:schemeClr val="tx1"/>
                </a:solidFill>
                <a:latin typeface="+mn-lt"/>
                <a:ea typeface="+mn-ea"/>
                <a:cs typeface="+mn-cs"/>
              </a:rPr>
              <a:t>) handles all the 5GC signaling coming from and going to the UE. Unlike the SMF, it is a single function that is present in multiple slices. It supports user access to the network and manages mobility by interacting with the UE and with other NFs (e.g., SMF, AUSF, etc.). The AMF contains part of the 4G MME functionality.</a:t>
            </a:r>
          </a:p>
          <a:p>
            <a:r>
              <a:rPr lang="en-US" sz="1200" b="0" i="0" u="none" strike="noStrike" kern="1200" baseline="0" dirty="0" smtClean="0">
                <a:solidFill>
                  <a:schemeClr val="tx1"/>
                </a:solidFill>
                <a:latin typeface="+mn-lt"/>
                <a:ea typeface="+mn-ea"/>
                <a:cs typeface="+mn-cs"/>
              </a:rPr>
              <a:t>• The authentication server function (</a:t>
            </a:r>
            <a:r>
              <a:rPr lang="en-US" sz="1200" b="1" i="0" u="none" strike="noStrike" kern="1200" baseline="0" dirty="0" smtClean="0">
                <a:solidFill>
                  <a:schemeClr val="tx1"/>
                </a:solidFill>
                <a:latin typeface="+mn-lt"/>
                <a:ea typeface="+mn-ea"/>
                <a:cs typeface="+mn-cs"/>
              </a:rPr>
              <a:t>AUSF</a:t>
            </a:r>
            <a:r>
              <a:rPr lang="en-US" sz="1200" b="0" i="0" u="none" strike="noStrike" kern="1200" baseline="0" dirty="0" smtClean="0">
                <a:solidFill>
                  <a:schemeClr val="tx1"/>
                </a:solidFill>
                <a:latin typeface="+mn-lt"/>
                <a:ea typeface="+mn-ea"/>
                <a:cs typeface="+mn-cs"/>
              </a:rPr>
              <a:t>) supports authentication for 3GPP and non-3GPP access. It contains part of the 4G HSS functionality.</a:t>
            </a:r>
          </a:p>
          <a:p>
            <a:r>
              <a:rPr lang="en-US" sz="1200" b="0" i="0" u="none" strike="noStrike" kern="1200" baseline="0" dirty="0" smtClean="0">
                <a:solidFill>
                  <a:schemeClr val="tx1"/>
                </a:solidFill>
                <a:latin typeface="+mn-lt"/>
                <a:ea typeface="+mn-ea"/>
                <a:cs typeface="+mn-cs"/>
              </a:rPr>
              <a:t>• The unified data management (</a:t>
            </a:r>
            <a:r>
              <a:rPr lang="en-US" sz="1200" b="1" i="0" u="none" strike="noStrike" kern="1200" baseline="0" dirty="0" smtClean="0">
                <a:solidFill>
                  <a:schemeClr val="tx1"/>
                </a:solidFill>
                <a:latin typeface="+mn-lt"/>
                <a:ea typeface="+mn-ea"/>
                <a:cs typeface="+mn-cs"/>
              </a:rPr>
              <a:t>UDM) </a:t>
            </a:r>
            <a:r>
              <a:rPr lang="en-US" sz="1200" b="0" i="0" u="none" strike="noStrike" kern="1200" baseline="0" dirty="0" smtClean="0">
                <a:solidFill>
                  <a:schemeClr val="tx1"/>
                </a:solidFill>
                <a:latin typeface="+mn-lt"/>
                <a:ea typeface="+mn-ea"/>
                <a:cs typeface="+mn-cs"/>
              </a:rPr>
              <a:t>function can be considered a repository for UE-related information, such as credentials, identifiers, AMF details, and SMF assignments for the current session. The underlying idea of the UDM is to create, wherever possible, a central database for UE configuration information, so that the NFs can be designed as </a:t>
            </a:r>
            <a:r>
              <a:rPr lang="en-US" sz="1200" b="0" i="1" u="none" strike="noStrike" kern="1200" baseline="0" dirty="0" smtClean="0">
                <a:solidFill>
                  <a:schemeClr val="tx1"/>
                </a:solidFill>
                <a:latin typeface="+mn-lt"/>
                <a:ea typeface="+mn-ea"/>
                <a:cs typeface="+mn-cs"/>
              </a:rPr>
              <a:t>stateless </a:t>
            </a:r>
            <a:r>
              <a:rPr lang="en-US" sz="1200" b="0" i="0" u="none" strike="noStrike" kern="1200" baseline="0" dirty="0" smtClean="0">
                <a:solidFill>
                  <a:schemeClr val="tx1"/>
                </a:solidFill>
                <a:latin typeface="+mn-lt"/>
                <a:ea typeface="+mn-ea"/>
                <a:cs typeface="+mn-cs"/>
              </a:rPr>
              <a:t>services, improving architectural agility. The</a:t>
            </a:r>
          </a:p>
          <a:p>
            <a:r>
              <a:rPr lang="en-US" sz="1200" b="0" i="0" u="none" strike="noStrike" kern="1200" baseline="0" dirty="0" smtClean="0">
                <a:solidFill>
                  <a:schemeClr val="tx1"/>
                </a:solidFill>
                <a:latin typeface="+mn-lt"/>
                <a:ea typeface="+mn-ea"/>
                <a:cs typeface="+mn-cs"/>
              </a:rPr>
              <a:t>UDM contains part of the 4G HSS functionality.</a:t>
            </a:r>
          </a:p>
          <a:p>
            <a:r>
              <a:rPr lang="en-US" sz="1200" b="0" i="0" u="none" strike="noStrike" kern="1200" baseline="0" dirty="0" smtClean="0">
                <a:solidFill>
                  <a:schemeClr val="tx1"/>
                </a:solidFill>
                <a:latin typeface="+mn-lt"/>
                <a:ea typeface="+mn-ea"/>
                <a:cs typeface="+mn-cs"/>
              </a:rPr>
              <a:t>• The policy control function (</a:t>
            </a:r>
            <a:r>
              <a:rPr lang="en-US" sz="1200" b="1" i="0" u="none" strike="noStrike" kern="1200" baseline="0" dirty="0" smtClean="0">
                <a:solidFill>
                  <a:schemeClr val="tx1"/>
                </a:solidFill>
                <a:latin typeface="+mn-lt"/>
                <a:ea typeface="+mn-ea"/>
                <a:cs typeface="+mn-cs"/>
              </a:rPr>
              <a:t>PCF</a:t>
            </a:r>
            <a:r>
              <a:rPr lang="en-US" sz="1200" b="0" i="0" u="none" strike="noStrike" kern="1200" baseline="0" dirty="0" smtClean="0">
                <a:solidFill>
                  <a:schemeClr val="tx1"/>
                </a:solidFill>
                <a:latin typeface="+mn-lt"/>
                <a:ea typeface="+mn-ea"/>
                <a:cs typeface="+mn-cs"/>
              </a:rPr>
              <a:t>) is a unified entity providing policy rules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filtering, charging, etc.) to other control plane functions, such as SMF. The PCF contains part of the 4G PCRF functionality.</a:t>
            </a:r>
          </a:p>
          <a:p>
            <a:r>
              <a:rPr lang="en-US" sz="1200" b="0" i="0" u="none" strike="noStrike" kern="1200" baseline="0" dirty="0" smtClean="0">
                <a:solidFill>
                  <a:schemeClr val="tx1"/>
                </a:solidFill>
                <a:latin typeface="+mn-lt"/>
                <a:ea typeface="+mn-ea"/>
                <a:cs typeface="+mn-cs"/>
              </a:rPr>
              <a:t>• The network slice selection function (</a:t>
            </a:r>
            <a:r>
              <a:rPr lang="en-US" sz="1200" b="1" i="0" u="none" strike="noStrike" kern="1200" baseline="0" dirty="0" smtClean="0">
                <a:solidFill>
                  <a:schemeClr val="tx1"/>
                </a:solidFill>
                <a:latin typeface="+mn-lt"/>
                <a:ea typeface="+mn-ea"/>
                <a:cs typeface="+mn-cs"/>
              </a:rPr>
              <a:t>NSSF</a:t>
            </a:r>
            <a:r>
              <a:rPr lang="en-US" sz="1200" b="0" i="0" u="none" strike="noStrike" kern="1200" baseline="0" dirty="0" smtClean="0">
                <a:solidFill>
                  <a:schemeClr val="tx1"/>
                </a:solidFill>
                <a:latin typeface="+mn-lt"/>
                <a:ea typeface="+mn-ea"/>
                <a:cs typeface="+mn-cs"/>
              </a:rPr>
              <a:t>) selects the set of network slice instances serving the UE, along with the best AMF for that purpose. It is not present in 4G.</a:t>
            </a:r>
          </a:p>
          <a:p>
            <a:r>
              <a:rPr lang="en-US" sz="1200" b="0" i="0" u="none" strike="noStrike" kern="1200" baseline="0" dirty="0" smtClean="0">
                <a:solidFill>
                  <a:schemeClr val="tx1"/>
                </a:solidFill>
                <a:latin typeface="+mn-lt"/>
                <a:ea typeface="+mn-ea"/>
                <a:cs typeface="+mn-cs"/>
              </a:rPr>
              <a:t>• The network exposure function (</a:t>
            </a:r>
            <a:r>
              <a:rPr lang="en-US" sz="1200" b="1" i="0" u="none" strike="noStrike" kern="1200" baseline="0" dirty="0" smtClean="0">
                <a:solidFill>
                  <a:schemeClr val="tx1"/>
                </a:solidFill>
                <a:latin typeface="+mn-lt"/>
                <a:ea typeface="+mn-ea"/>
                <a:cs typeface="+mn-cs"/>
              </a:rPr>
              <a:t>NEF</a:t>
            </a:r>
            <a:r>
              <a:rPr lang="en-US" sz="1200" b="0" i="0" u="none" strike="noStrike" kern="1200" baseline="0" dirty="0" smtClean="0">
                <a:solidFill>
                  <a:schemeClr val="tx1"/>
                </a:solidFill>
                <a:latin typeface="+mn-lt"/>
                <a:ea typeface="+mn-ea"/>
                <a:cs typeface="+mn-cs"/>
              </a:rPr>
              <a:t>) exposes the capabilities of networks and network/UE events for third-party, application function, edge computing, and other purposes. It is not present in 4G.</a:t>
            </a:r>
          </a:p>
          <a:p>
            <a:r>
              <a:rPr lang="en-US" sz="1200" b="0" i="0" u="none" strike="noStrike" kern="1200" baseline="0" dirty="0" smtClean="0">
                <a:solidFill>
                  <a:schemeClr val="tx1"/>
                </a:solidFill>
                <a:latin typeface="+mn-lt"/>
                <a:ea typeface="+mn-ea"/>
                <a:cs typeface="+mn-cs"/>
              </a:rPr>
              <a:t>• The network repository function (</a:t>
            </a:r>
            <a:r>
              <a:rPr lang="en-US" sz="1200" b="1" i="0" u="none" strike="noStrike" kern="1200" baseline="0" dirty="0" smtClean="0">
                <a:solidFill>
                  <a:schemeClr val="tx1"/>
                </a:solidFill>
                <a:latin typeface="+mn-lt"/>
                <a:ea typeface="+mn-ea"/>
                <a:cs typeface="+mn-cs"/>
              </a:rPr>
              <a:t>NRF</a:t>
            </a:r>
            <a:r>
              <a:rPr lang="en-US" sz="1200" b="0" i="0" u="none" strike="noStrike" kern="1200" baseline="0" dirty="0" smtClean="0">
                <a:solidFill>
                  <a:schemeClr val="tx1"/>
                </a:solidFill>
                <a:latin typeface="+mn-lt"/>
                <a:ea typeface="+mn-ea"/>
                <a:cs typeface="+mn-cs"/>
              </a:rPr>
              <a:t>) discovers network function instances. When it receives an NF discovery request from a NF instance, it provides the discovered NF instances. It is not present in 4G.</a:t>
            </a:r>
          </a:p>
          <a:p>
            <a:r>
              <a:rPr lang="en-US" sz="1200" b="0" i="0" u="none" strike="noStrike" kern="1200" baseline="0" dirty="0" smtClean="0">
                <a:solidFill>
                  <a:schemeClr val="tx1"/>
                </a:solidFill>
                <a:latin typeface="+mn-lt"/>
                <a:ea typeface="+mn-ea"/>
                <a:cs typeface="+mn-cs"/>
              </a:rPr>
              <a:t>• The application function (AF) resembles an application server that can interact with the other control-plane NFs. AFs can exist for different application services, and can be owned by the network operator or by trusted third parties. For instance, 66 Andrea </a:t>
            </a:r>
            <a:r>
              <a:rPr lang="en-US" sz="1200" b="0" i="0" u="none" strike="noStrike" kern="1200" baseline="0" dirty="0" err="1" smtClean="0">
                <a:solidFill>
                  <a:schemeClr val="tx1"/>
                </a:solidFill>
                <a:latin typeface="+mn-lt"/>
                <a:ea typeface="+mn-ea"/>
                <a:cs typeface="+mn-cs"/>
              </a:rPr>
              <a:t>Detti</a:t>
            </a:r>
            <a:r>
              <a:rPr lang="en-US" sz="1200" b="0" i="0" u="none" strike="noStrike" kern="1200" baseline="0" dirty="0" smtClean="0">
                <a:solidFill>
                  <a:schemeClr val="tx1"/>
                </a:solidFill>
                <a:latin typeface="+mn-lt"/>
                <a:ea typeface="+mn-ea"/>
                <a:cs typeface="+mn-cs"/>
              </a:rPr>
              <a:t> the AF of an over-the-top application provider can influence routing, steering its traffic towards its external edge servers.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16</a:t>
            </a:fld>
            <a:endParaRPr lang="en-US"/>
          </a:p>
        </p:txBody>
      </p:sp>
    </p:spTree>
    <p:extLst>
      <p:ext uri="{BB962C8B-B14F-4D97-AF65-F5344CB8AC3E}">
        <p14:creationId xmlns:p14="http://schemas.microsoft.com/office/powerpoint/2010/main" val="1380384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user plane function (UPF) handles the NG-U tunnel forwarding and the related data path services, such as anchoring for handover,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and traffic policy enforcement. There can be multiple UPFs associated with a UE; these UPFs can be located in a single slice or in multiple ones. The UPF contains parts of the 4G SGW and PGW functionalities.</a:t>
            </a:r>
          </a:p>
          <a:p>
            <a:r>
              <a:rPr lang="en-US" sz="1200" b="0" i="0" u="none" strike="noStrike" kern="1200" baseline="0" dirty="0" smtClean="0">
                <a:solidFill>
                  <a:schemeClr val="tx1"/>
                </a:solidFill>
                <a:latin typeface="+mn-lt"/>
                <a:ea typeface="+mn-ea"/>
                <a:cs typeface="+mn-cs"/>
              </a:rPr>
              <a:t>• The session management function (</a:t>
            </a:r>
            <a:r>
              <a:rPr lang="en-US" sz="1200" b="1" i="0" u="none" strike="noStrike" kern="1200" baseline="0" dirty="0" smtClean="0">
                <a:solidFill>
                  <a:srgbClr val="FF0000"/>
                </a:solidFill>
                <a:latin typeface="+mn-lt"/>
                <a:ea typeface="+mn-ea"/>
                <a:cs typeface="+mn-cs"/>
              </a:rPr>
              <a:t>SMF</a:t>
            </a:r>
            <a:r>
              <a:rPr lang="en-US" sz="1200" b="0" i="0" u="none" strike="noStrike" kern="1200" baseline="0" dirty="0" smtClean="0">
                <a:solidFill>
                  <a:schemeClr val="tx1"/>
                </a:solidFill>
                <a:latin typeface="+mn-lt"/>
                <a:ea typeface="+mn-ea"/>
                <a:cs typeface="+mn-cs"/>
              </a:rPr>
              <a:t>) is the control part of </a:t>
            </a:r>
            <a:r>
              <a:rPr lang="en-US" sz="1200" b="0" i="0" u="none" strike="noStrike" kern="1200" baseline="0" dirty="0" err="1" smtClean="0">
                <a:solidFill>
                  <a:schemeClr val="tx1"/>
                </a:solidFill>
                <a:latin typeface="+mn-lt"/>
                <a:ea typeface="+mn-ea"/>
                <a:cs typeface="+mn-cs"/>
              </a:rPr>
              <a:t>aPDUsession</a:t>
            </a:r>
            <a:r>
              <a:rPr lang="en-US" sz="1200" b="0" i="0" u="none" strike="noStrike" kern="1200" baseline="0" dirty="0" smtClean="0">
                <a:solidFill>
                  <a:schemeClr val="tx1"/>
                </a:solidFill>
                <a:latin typeface="+mn-lt"/>
                <a:ea typeface="+mn-ea"/>
                <a:cs typeface="+mn-cs"/>
              </a:rPr>
              <a:t>. That is, it configures NG tunnels, allocates IP addresses with DHCP, and configures traffic steering (e.g., towards a third party or an edge cloud). There can be multiple SMFs associated with a UE, though only one per slice. The SMF contains parts of the 4G MME and PGW functionalities.</a:t>
            </a:r>
          </a:p>
          <a:p>
            <a:r>
              <a:rPr lang="en-US" sz="1200" b="0" i="0" u="none" strike="noStrike" kern="1200" baseline="0" dirty="0" smtClean="0">
                <a:solidFill>
                  <a:schemeClr val="tx1"/>
                </a:solidFill>
                <a:latin typeface="+mn-lt"/>
                <a:ea typeface="+mn-ea"/>
                <a:cs typeface="+mn-cs"/>
              </a:rPr>
              <a:t>• The access and mobility management function (</a:t>
            </a:r>
            <a:r>
              <a:rPr lang="en-US" sz="1200" b="1" i="0" u="none" strike="noStrike" kern="1200" baseline="0" dirty="0" smtClean="0">
                <a:solidFill>
                  <a:srgbClr val="FF0000"/>
                </a:solidFill>
                <a:latin typeface="+mn-lt"/>
                <a:ea typeface="+mn-ea"/>
                <a:cs typeface="+mn-cs"/>
              </a:rPr>
              <a:t>AMF</a:t>
            </a:r>
            <a:r>
              <a:rPr lang="en-US" sz="1200" b="0" i="0" u="none" strike="noStrike" kern="1200" baseline="0" dirty="0" smtClean="0">
                <a:solidFill>
                  <a:schemeClr val="tx1"/>
                </a:solidFill>
                <a:latin typeface="+mn-lt"/>
                <a:ea typeface="+mn-ea"/>
                <a:cs typeface="+mn-cs"/>
              </a:rPr>
              <a:t>) handles all the 5GC signaling coming from and going to the UE. Unlike the SMF, it is a single function that is present in multiple slices. It supports user access to the network and manages mobility by interacting with the UE and with other NFs (e.g., SMF, AUSF, etc.). The AMF contains part of the 4G MME functionality.</a:t>
            </a:r>
          </a:p>
          <a:p>
            <a:r>
              <a:rPr lang="en-US" sz="1200" b="0" i="0" u="none" strike="noStrike" kern="1200" baseline="0" dirty="0" smtClean="0">
                <a:solidFill>
                  <a:schemeClr val="tx1"/>
                </a:solidFill>
                <a:latin typeface="+mn-lt"/>
                <a:ea typeface="+mn-ea"/>
                <a:cs typeface="+mn-cs"/>
              </a:rPr>
              <a:t>• The authentication server function (</a:t>
            </a:r>
            <a:r>
              <a:rPr lang="en-US" sz="1200" b="1" i="0" u="none" strike="noStrike" kern="1200" baseline="0" dirty="0" smtClean="0">
                <a:solidFill>
                  <a:schemeClr val="tx1"/>
                </a:solidFill>
                <a:latin typeface="+mn-lt"/>
                <a:ea typeface="+mn-ea"/>
                <a:cs typeface="+mn-cs"/>
              </a:rPr>
              <a:t>AUSF</a:t>
            </a:r>
            <a:r>
              <a:rPr lang="en-US" sz="1200" b="0" i="0" u="none" strike="noStrike" kern="1200" baseline="0" dirty="0" smtClean="0">
                <a:solidFill>
                  <a:schemeClr val="tx1"/>
                </a:solidFill>
                <a:latin typeface="+mn-lt"/>
                <a:ea typeface="+mn-ea"/>
                <a:cs typeface="+mn-cs"/>
              </a:rPr>
              <a:t>) supports authentication for 3GPP and non-3GPP access. It contains part of the 4G HSS functionality.</a:t>
            </a:r>
          </a:p>
          <a:p>
            <a:r>
              <a:rPr lang="en-US" sz="1200" b="0" i="0" u="none" strike="noStrike" kern="1200" baseline="0" dirty="0" smtClean="0">
                <a:solidFill>
                  <a:schemeClr val="tx1"/>
                </a:solidFill>
                <a:latin typeface="+mn-lt"/>
                <a:ea typeface="+mn-ea"/>
                <a:cs typeface="+mn-cs"/>
              </a:rPr>
              <a:t>• The unified data management (</a:t>
            </a:r>
            <a:r>
              <a:rPr lang="en-US" sz="1200" b="1" i="0" u="none" strike="noStrike" kern="1200" baseline="0" dirty="0" smtClean="0">
                <a:solidFill>
                  <a:schemeClr val="tx1"/>
                </a:solidFill>
                <a:latin typeface="+mn-lt"/>
                <a:ea typeface="+mn-ea"/>
                <a:cs typeface="+mn-cs"/>
              </a:rPr>
              <a:t>UDM) </a:t>
            </a:r>
            <a:r>
              <a:rPr lang="en-US" sz="1200" b="0" i="0" u="none" strike="noStrike" kern="1200" baseline="0" dirty="0" smtClean="0">
                <a:solidFill>
                  <a:schemeClr val="tx1"/>
                </a:solidFill>
                <a:latin typeface="+mn-lt"/>
                <a:ea typeface="+mn-ea"/>
                <a:cs typeface="+mn-cs"/>
              </a:rPr>
              <a:t>function can be considered a repository for UE-related information, such as credentials, identifiers, AMF details, and SMF assignments for the current session. The underlying idea of the UDM is to create, wherever possible, a central database for UE configuration information, so that the NFs can be designed as </a:t>
            </a:r>
            <a:r>
              <a:rPr lang="en-US" sz="1200" b="0" i="1" u="none" strike="noStrike" kern="1200" baseline="0" dirty="0" smtClean="0">
                <a:solidFill>
                  <a:schemeClr val="tx1"/>
                </a:solidFill>
                <a:latin typeface="+mn-lt"/>
                <a:ea typeface="+mn-ea"/>
                <a:cs typeface="+mn-cs"/>
              </a:rPr>
              <a:t>stateless </a:t>
            </a:r>
            <a:r>
              <a:rPr lang="en-US" sz="1200" b="0" i="0" u="none" strike="noStrike" kern="1200" baseline="0" dirty="0" smtClean="0">
                <a:solidFill>
                  <a:schemeClr val="tx1"/>
                </a:solidFill>
                <a:latin typeface="+mn-lt"/>
                <a:ea typeface="+mn-ea"/>
                <a:cs typeface="+mn-cs"/>
              </a:rPr>
              <a:t>services, improving architectural agility. The</a:t>
            </a:r>
          </a:p>
          <a:p>
            <a:r>
              <a:rPr lang="en-US" sz="1200" b="0" i="0" u="none" strike="noStrike" kern="1200" baseline="0" dirty="0" smtClean="0">
                <a:solidFill>
                  <a:schemeClr val="tx1"/>
                </a:solidFill>
                <a:latin typeface="+mn-lt"/>
                <a:ea typeface="+mn-ea"/>
                <a:cs typeface="+mn-cs"/>
              </a:rPr>
              <a:t>UDM contains part of the 4G HSS functionality.</a:t>
            </a:r>
          </a:p>
          <a:p>
            <a:r>
              <a:rPr lang="en-US" sz="1200" b="0" i="0" u="none" strike="noStrike" kern="1200" baseline="0" dirty="0" smtClean="0">
                <a:solidFill>
                  <a:schemeClr val="tx1"/>
                </a:solidFill>
                <a:latin typeface="+mn-lt"/>
                <a:ea typeface="+mn-ea"/>
                <a:cs typeface="+mn-cs"/>
              </a:rPr>
              <a:t>• The policy control function (</a:t>
            </a:r>
            <a:r>
              <a:rPr lang="en-US" sz="1200" b="1" i="0" u="none" strike="noStrike" kern="1200" baseline="0" dirty="0" smtClean="0">
                <a:solidFill>
                  <a:schemeClr val="tx1"/>
                </a:solidFill>
                <a:latin typeface="+mn-lt"/>
                <a:ea typeface="+mn-ea"/>
                <a:cs typeface="+mn-cs"/>
              </a:rPr>
              <a:t>PCF</a:t>
            </a:r>
            <a:r>
              <a:rPr lang="en-US" sz="1200" b="0" i="0" u="none" strike="noStrike" kern="1200" baseline="0" dirty="0" smtClean="0">
                <a:solidFill>
                  <a:schemeClr val="tx1"/>
                </a:solidFill>
                <a:latin typeface="+mn-lt"/>
                <a:ea typeface="+mn-ea"/>
                <a:cs typeface="+mn-cs"/>
              </a:rPr>
              <a:t>) is a unified entity providing policy rules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filtering, charging, etc.) to other control plane functions, such as SMF. The PCF contains part of the 4G PCRF functionality.</a:t>
            </a:r>
          </a:p>
          <a:p>
            <a:r>
              <a:rPr lang="en-US" sz="1200" b="0" i="0" u="none" strike="noStrike" kern="1200" baseline="0" dirty="0" smtClean="0">
                <a:solidFill>
                  <a:schemeClr val="tx1"/>
                </a:solidFill>
                <a:latin typeface="+mn-lt"/>
                <a:ea typeface="+mn-ea"/>
                <a:cs typeface="+mn-cs"/>
              </a:rPr>
              <a:t>• The network slice selection function (</a:t>
            </a:r>
            <a:r>
              <a:rPr lang="en-US" sz="1200" b="1" i="0" u="none" strike="noStrike" kern="1200" baseline="0" dirty="0" smtClean="0">
                <a:solidFill>
                  <a:schemeClr val="tx1"/>
                </a:solidFill>
                <a:latin typeface="+mn-lt"/>
                <a:ea typeface="+mn-ea"/>
                <a:cs typeface="+mn-cs"/>
              </a:rPr>
              <a:t>NSSF</a:t>
            </a:r>
            <a:r>
              <a:rPr lang="en-US" sz="1200" b="0" i="0" u="none" strike="noStrike" kern="1200" baseline="0" dirty="0" smtClean="0">
                <a:solidFill>
                  <a:schemeClr val="tx1"/>
                </a:solidFill>
                <a:latin typeface="+mn-lt"/>
                <a:ea typeface="+mn-ea"/>
                <a:cs typeface="+mn-cs"/>
              </a:rPr>
              <a:t>) selects the set of network slice instances serving the UE, along with the best AMF for that purpose. It is not present in 4G.</a:t>
            </a:r>
          </a:p>
          <a:p>
            <a:r>
              <a:rPr lang="en-US" sz="1200" b="0" i="0" u="none" strike="noStrike" kern="1200" baseline="0" dirty="0" smtClean="0">
                <a:solidFill>
                  <a:schemeClr val="tx1"/>
                </a:solidFill>
                <a:latin typeface="+mn-lt"/>
                <a:ea typeface="+mn-ea"/>
                <a:cs typeface="+mn-cs"/>
              </a:rPr>
              <a:t>• The network exposure function (</a:t>
            </a:r>
            <a:r>
              <a:rPr lang="en-US" sz="1200" b="1" i="0" u="none" strike="noStrike" kern="1200" baseline="0" dirty="0" smtClean="0">
                <a:solidFill>
                  <a:schemeClr val="tx1"/>
                </a:solidFill>
                <a:latin typeface="+mn-lt"/>
                <a:ea typeface="+mn-ea"/>
                <a:cs typeface="+mn-cs"/>
              </a:rPr>
              <a:t>NEF</a:t>
            </a:r>
            <a:r>
              <a:rPr lang="en-US" sz="1200" b="0" i="0" u="none" strike="noStrike" kern="1200" baseline="0" dirty="0" smtClean="0">
                <a:solidFill>
                  <a:schemeClr val="tx1"/>
                </a:solidFill>
                <a:latin typeface="+mn-lt"/>
                <a:ea typeface="+mn-ea"/>
                <a:cs typeface="+mn-cs"/>
              </a:rPr>
              <a:t>) exposes the capabilities of networks and network/UE events for third-party, application function, edge computing, and other purposes. It is not present in 4G.</a:t>
            </a:r>
          </a:p>
          <a:p>
            <a:r>
              <a:rPr lang="en-US" sz="1200" b="0" i="0" u="none" strike="noStrike" kern="1200" baseline="0" dirty="0" smtClean="0">
                <a:solidFill>
                  <a:schemeClr val="tx1"/>
                </a:solidFill>
                <a:latin typeface="+mn-lt"/>
                <a:ea typeface="+mn-ea"/>
                <a:cs typeface="+mn-cs"/>
              </a:rPr>
              <a:t>• The network repository function (</a:t>
            </a:r>
            <a:r>
              <a:rPr lang="en-US" sz="1200" b="1" i="0" u="none" strike="noStrike" kern="1200" baseline="0" dirty="0" smtClean="0">
                <a:solidFill>
                  <a:schemeClr val="tx1"/>
                </a:solidFill>
                <a:latin typeface="+mn-lt"/>
                <a:ea typeface="+mn-ea"/>
                <a:cs typeface="+mn-cs"/>
              </a:rPr>
              <a:t>NRF</a:t>
            </a:r>
            <a:r>
              <a:rPr lang="en-US" sz="1200" b="0" i="0" u="none" strike="noStrike" kern="1200" baseline="0" dirty="0" smtClean="0">
                <a:solidFill>
                  <a:schemeClr val="tx1"/>
                </a:solidFill>
                <a:latin typeface="+mn-lt"/>
                <a:ea typeface="+mn-ea"/>
                <a:cs typeface="+mn-cs"/>
              </a:rPr>
              <a:t>) discovers network function instances. When it receives an NF discovery request from a NF instance, it provides the discovered NF instances. It is not present in 4G.</a:t>
            </a:r>
          </a:p>
          <a:p>
            <a:r>
              <a:rPr lang="en-US" sz="1200" b="0" i="0" u="none" strike="noStrike" kern="1200" baseline="0" dirty="0" smtClean="0">
                <a:solidFill>
                  <a:schemeClr val="tx1"/>
                </a:solidFill>
                <a:latin typeface="+mn-lt"/>
                <a:ea typeface="+mn-ea"/>
                <a:cs typeface="+mn-cs"/>
              </a:rPr>
              <a:t>• The application function (AF) resembles an application server that can interact with the other control-plane NFs. AFs can exist for different application services, and can be owned by the network operator or by trusted third parties. For instance, 66 Andrea </a:t>
            </a:r>
            <a:r>
              <a:rPr lang="en-US" sz="1200" b="0" i="0" u="none" strike="noStrike" kern="1200" baseline="0" dirty="0" err="1" smtClean="0">
                <a:solidFill>
                  <a:schemeClr val="tx1"/>
                </a:solidFill>
                <a:latin typeface="+mn-lt"/>
                <a:ea typeface="+mn-ea"/>
                <a:cs typeface="+mn-cs"/>
              </a:rPr>
              <a:t>Detti</a:t>
            </a:r>
            <a:r>
              <a:rPr lang="en-US" sz="1200" b="0" i="0" u="none" strike="noStrike" kern="1200" baseline="0" dirty="0" smtClean="0">
                <a:solidFill>
                  <a:schemeClr val="tx1"/>
                </a:solidFill>
                <a:latin typeface="+mn-lt"/>
                <a:ea typeface="+mn-ea"/>
                <a:cs typeface="+mn-cs"/>
              </a:rPr>
              <a:t> the AF of an over-the-top application provider can influence routing, steering its traffic towards its external edge servers.</a:t>
            </a:r>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17</a:t>
            </a:fld>
            <a:endParaRPr lang="en-US"/>
          </a:p>
        </p:txBody>
      </p:sp>
    </p:spTree>
    <p:extLst>
      <p:ext uri="{BB962C8B-B14F-4D97-AF65-F5344CB8AC3E}">
        <p14:creationId xmlns:p14="http://schemas.microsoft.com/office/powerpoint/2010/main" val="327678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 </a:t>
            </a:r>
            <a:r>
              <a:rPr lang="en-US" dirty="0" err="1" smtClean="0"/>
              <a:t>phù</a:t>
            </a:r>
            <a:r>
              <a:rPr lang="en-US" baseline="0" dirty="0" smtClean="0"/>
              <a:t> </a:t>
            </a:r>
            <a:r>
              <a:rPr lang="en-US" baseline="0" dirty="0" err="1" smtClean="0"/>
              <a:t>hợp</a:t>
            </a:r>
            <a:r>
              <a:rPr lang="en-US" baseline="0" dirty="0" smtClean="0"/>
              <a:t>, transport: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nhiều</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endParaRPr lang="en-US" baseline="0" dirty="0" smtClean="0"/>
          </a:p>
          <a:p>
            <a:r>
              <a:rPr lang="en-US" baseline="0" dirty="0" smtClean="0"/>
              <a:t>- Flexible </a:t>
            </a:r>
            <a:r>
              <a:rPr lang="en-US" baseline="0" dirty="0" err="1" smtClean="0"/>
              <a:t>Hw</a:t>
            </a:r>
            <a:r>
              <a:rPr lang="en-US" baseline="0" dirty="0" smtClean="0"/>
              <a:t> implementation  allows scalable cost-effective solution</a:t>
            </a:r>
          </a:p>
          <a:p>
            <a:r>
              <a:rPr lang="en-US" baseline="0" dirty="0" smtClean="0"/>
              <a:t>- A split architecture ( between central and distributed units) allows for coordination for performance features, load management,</a:t>
            </a:r>
          </a:p>
          <a:p>
            <a:r>
              <a:rPr lang="en-US" baseline="0" dirty="0" smtClean="0"/>
              <a:t>Real-time performance </a:t>
            </a:r>
            <a:r>
              <a:rPr lang="en-US" baseline="0" dirty="0" err="1" smtClean="0"/>
              <a:t>optiomization</a:t>
            </a:r>
            <a:r>
              <a:rPr lang="en-US" baseline="0" dirty="0" smtClean="0"/>
              <a:t>, and enable Network Function Virtualization (NFV)/Software-Defined Networking ( SDN).</a:t>
            </a:r>
          </a:p>
          <a:p>
            <a:r>
              <a:rPr lang="en-US" baseline="0" dirty="0" smtClean="0"/>
              <a:t>- Configurable functional splits </a:t>
            </a:r>
            <a:r>
              <a:rPr lang="en-US" baseline="0" dirty="0" err="1" smtClean="0"/>
              <a:t>ennables</a:t>
            </a:r>
            <a:r>
              <a:rPr lang="en-US" baseline="0" dirty="0" smtClean="0"/>
              <a:t> adaptation ( </a:t>
            </a:r>
            <a:r>
              <a:rPr lang="en-US" baseline="0" dirty="0" err="1" smtClean="0"/>
              <a:t>sự</a:t>
            </a:r>
            <a:r>
              <a:rPr lang="en-US" baseline="0" dirty="0" smtClean="0"/>
              <a:t> </a:t>
            </a:r>
            <a:r>
              <a:rPr lang="en-US" baseline="0" dirty="0" err="1" smtClean="0"/>
              <a:t>thích</a:t>
            </a:r>
            <a:r>
              <a:rPr lang="en-US" baseline="0" dirty="0" smtClean="0"/>
              <a:t> </a:t>
            </a:r>
            <a:r>
              <a:rPr lang="en-US" baseline="0" dirty="0" err="1" smtClean="0"/>
              <a:t>nghi</a:t>
            </a:r>
            <a:r>
              <a:rPr lang="en-US" baseline="0" dirty="0" smtClean="0"/>
              <a:t>) </a:t>
            </a:r>
          </a:p>
          <a:p>
            <a:r>
              <a:rPr lang="en-US" baseline="0" dirty="0" smtClean="0"/>
              <a:t>To various use cases, such as variable latency on </a:t>
            </a:r>
            <a:r>
              <a:rPr lang="en-US" b="1" i="1" baseline="0" dirty="0" smtClean="0"/>
              <a:t>transport ( </a:t>
            </a:r>
            <a:r>
              <a:rPr lang="en-US" b="1" i="1" baseline="0" dirty="0" err="1" smtClean="0"/>
              <a:t>vận</a:t>
            </a:r>
            <a:r>
              <a:rPr lang="en-US" b="1" i="1" baseline="0" dirty="0" smtClean="0"/>
              <a:t> </a:t>
            </a:r>
            <a:r>
              <a:rPr lang="en-US" b="1" i="1" baseline="0" dirty="0" err="1" smtClean="0"/>
              <a:t>chuyển</a:t>
            </a:r>
            <a:r>
              <a:rPr lang="en-US" i="1" baseline="0" dirty="0" smtClean="0"/>
              <a:t>)</a:t>
            </a:r>
          </a:p>
          <a:p>
            <a:endParaRPr lang="en-US" baseline="0" dirty="0" smtClean="0"/>
          </a:p>
          <a:p>
            <a:r>
              <a:rPr lang="vi-VN" dirty="0" smtClean="0"/>
              <a:t>Các triển khai Ran linh hoạt hơn và dễ dàng hơn để cung cấp các ràng buộc triển khai cụ thể</a:t>
            </a:r>
            <a:endParaRPr lang="en-US" dirty="0" smtClean="0"/>
          </a:p>
          <a:p>
            <a:r>
              <a:rPr lang="vi-VN" dirty="0" smtClean="0"/>
              <a:t>có khả năng làm giảm chi phí tất cả những gì có thể được thực hiện dù có hoặc không dựa vào các tiêu chuẩn.</a:t>
            </a:r>
            <a:endParaRPr lang="en-US" dirty="0" smtClean="0"/>
          </a:p>
          <a:p>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nhà</a:t>
            </a:r>
            <a:r>
              <a:rPr lang="en-US" dirty="0" smtClean="0"/>
              <a:t> </a:t>
            </a:r>
            <a:r>
              <a:rPr lang="en-US" dirty="0" err="1" smtClean="0"/>
              <a:t>khai</a:t>
            </a:r>
            <a:r>
              <a:rPr lang="en-US" dirty="0" smtClean="0"/>
              <a:t> </a:t>
            </a:r>
            <a:r>
              <a:rPr lang="en-US" dirty="0" err="1" smtClean="0"/>
              <a:t>thác</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từ</a:t>
            </a:r>
            <a:r>
              <a:rPr lang="en-US" dirty="0" smtClean="0"/>
              <a:t> </a:t>
            </a:r>
            <a:r>
              <a:rPr lang="en-US" dirty="0" err="1" smtClean="0"/>
              <a:t>các</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khác</a:t>
            </a:r>
            <a:r>
              <a:rPr lang="en-US" dirty="0" smtClean="0"/>
              <a:t> </a:t>
            </a:r>
            <a:r>
              <a:rPr lang="en-US" dirty="0" err="1" smtClean="0"/>
              <a:t>nhau</a:t>
            </a:r>
            <a:r>
              <a:rPr lang="en-US" dirty="0" smtClean="0"/>
              <a:t>.</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19</a:t>
            </a:fld>
            <a:endParaRPr lang="en-US"/>
          </a:p>
        </p:txBody>
      </p:sp>
    </p:spTree>
    <p:extLst>
      <p:ext uri="{BB962C8B-B14F-4D97-AF65-F5344CB8AC3E}">
        <p14:creationId xmlns:p14="http://schemas.microsoft.com/office/powerpoint/2010/main" val="251257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baseline="0" dirty="0" err="1" smtClean="0"/>
              <a:t>cao</a:t>
            </a:r>
            <a:r>
              <a:rPr lang="en-US" baseline="0" dirty="0" smtClean="0"/>
              <a:t> </a:t>
            </a:r>
            <a:r>
              <a:rPr lang="en-US" baseline="0" dirty="0" err="1" smtClean="0"/>
              <a:t>hơn</a:t>
            </a:r>
            <a:endParaRPr lang="en-US" baseline="0" dirty="0" smtClean="0"/>
          </a:p>
          <a:p>
            <a:r>
              <a:rPr lang="vi-VN" dirty="0" smtClean="0"/>
              <a:t>tính năng nào nên nằm ở phần trên của đơn vị scip B có thể được tập trung và ảo hóa và chức năng nào nên được giữ ở phần dưới của dải phân tần B thường được giả định là được triển khai gần với ăng-ten</a:t>
            </a:r>
            <a:endParaRPr lang="en-US" dirty="0" smtClean="0"/>
          </a:p>
          <a:p>
            <a:r>
              <a:rPr lang="en-US" dirty="0" smtClean="0"/>
              <a:t>3GPP: opt 2 (PDCP/RLC)</a:t>
            </a:r>
          </a:p>
          <a:p>
            <a:r>
              <a:rPr lang="en-US" dirty="0" smtClean="0"/>
              <a:t>Opt</a:t>
            </a:r>
            <a:r>
              <a:rPr lang="en-US" baseline="0" dirty="0" smtClean="0"/>
              <a:t> 1: (RRC ..) kind of</a:t>
            </a:r>
          </a:p>
          <a:p>
            <a:endParaRPr lang="en-US" baseline="0" dirty="0" smtClean="0"/>
          </a:p>
          <a:p>
            <a:r>
              <a:rPr lang="en-US" baseline="0" dirty="0" smtClean="0"/>
              <a:t>ORAN: option 7.2 ( intra PHY) </a:t>
            </a:r>
          </a:p>
          <a:p>
            <a:r>
              <a:rPr lang="en-US" baseline="0" dirty="0" smtClean="0"/>
              <a:t>Small  cell forum :  opt 6</a:t>
            </a:r>
          </a:p>
          <a:p>
            <a:r>
              <a:rPr lang="en-US" baseline="0" dirty="0" smtClean="0"/>
              <a:t>CPRI/</a:t>
            </a:r>
            <a:r>
              <a:rPr lang="en-US" baseline="0" dirty="0" err="1" smtClean="0"/>
              <a:t>eCPRI</a:t>
            </a:r>
            <a:r>
              <a:rPr lang="en-US" baseline="0" dirty="0" smtClean="0"/>
              <a:t> opt 8</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Figure 1 shows recommended functional splits between the central unit (CU) and distributed unit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(DU) for E-UTRA, with a provision that the final conclusion may need to be </a:t>
            </a:r>
            <a:r>
              <a:rPr lang="en-US" sz="1200" b="1" i="0" kern="1200" dirty="0" smtClean="0">
                <a:solidFill>
                  <a:schemeClr val="tx1"/>
                </a:solidFill>
                <a:effectLst/>
                <a:latin typeface="+mn-lt"/>
                <a:ea typeface="+mn-ea"/>
                <a:cs typeface="+mn-cs"/>
              </a:rPr>
              <a:t>revised  ( </a:t>
            </a:r>
            <a:r>
              <a:rPr lang="en-US" sz="1200" b="1" i="0" kern="1200" dirty="0" err="1" smtClean="0">
                <a:solidFill>
                  <a:schemeClr val="tx1"/>
                </a:solidFill>
                <a:effectLst/>
                <a:latin typeface="+mn-lt"/>
                <a:ea typeface="+mn-ea"/>
                <a:cs typeface="+mn-cs"/>
              </a:rPr>
              <a:t>sửa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lại</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 new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radio (NR) once it is defined. Factors related to radio network deployment scenarios, constraints,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intended supported services such as supporting specific </a:t>
            </a:r>
            <a:r>
              <a:rPr lang="en-US" sz="1200" b="0" i="0" kern="1200" dirty="0" err="1" smtClean="0">
                <a:solidFill>
                  <a:schemeClr val="tx1"/>
                </a:solidFill>
                <a:effectLst/>
                <a:latin typeface="+mn-lt"/>
                <a:ea typeface="+mn-ea"/>
                <a:cs typeface="+mn-cs"/>
              </a:rPr>
              <a:t>QoS</a:t>
            </a:r>
            <a:r>
              <a:rPr lang="en-US" sz="1200" b="0" i="0" kern="1200" dirty="0" smtClean="0">
                <a:solidFill>
                  <a:schemeClr val="tx1"/>
                </a:solidFill>
                <a:effectLst/>
                <a:latin typeface="+mn-lt"/>
                <a:ea typeface="+mn-ea"/>
                <a:cs typeface="+mn-cs"/>
              </a:rPr>
              <a:t> settings per offered services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(e.g., low latency, high throughput), </a:t>
            </a:r>
            <a:r>
              <a:rPr lang="en-US" sz="1200" b="1" i="0" kern="1200" dirty="0" smtClean="0">
                <a:solidFill>
                  <a:schemeClr val="tx1"/>
                </a:solidFill>
                <a:effectLst/>
                <a:latin typeface="+mn-lt"/>
                <a:ea typeface="+mn-ea"/>
                <a:cs typeface="+mn-cs"/>
              </a:rPr>
              <a:t>user density  ( </a:t>
            </a:r>
            <a:r>
              <a:rPr lang="en-US" sz="1200" b="1" i="0" kern="1200" dirty="0" err="1" smtClean="0">
                <a:solidFill>
                  <a:schemeClr val="tx1"/>
                </a:solidFill>
                <a:effectLst/>
                <a:latin typeface="+mn-lt"/>
                <a:ea typeface="+mn-ea"/>
                <a:cs typeface="+mn-cs"/>
              </a:rPr>
              <a:t>mật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độ</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người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dùng</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a:t>
            </a:r>
            <a:r>
              <a:rPr lang="en-US" sz="1200" b="1" i="0" kern="1200" dirty="0" smtClean="0">
                <a:solidFill>
                  <a:schemeClr val="tx1"/>
                </a:solidFill>
                <a:effectLst/>
                <a:latin typeface="+mn-lt"/>
                <a:ea typeface="+mn-ea"/>
                <a:cs typeface="+mn-cs"/>
              </a:rPr>
              <a:t>load demand per given geographical area (</a:t>
            </a:r>
            <a:r>
              <a:rPr lang="en-US" sz="1200" b="1" i="0" kern="1200" dirty="0" err="1" smtClean="0">
                <a:solidFill>
                  <a:schemeClr val="tx1"/>
                </a:solidFill>
                <a:effectLst/>
                <a:latin typeface="+mn-lt"/>
                <a:ea typeface="+mn-ea"/>
                <a:cs typeface="+mn-cs"/>
              </a:rPr>
              <a:t>nhu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cầu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tải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trên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mỗi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khu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vực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địa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lý</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nhất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định</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address the degree of RAN coordination (</a:t>
            </a:r>
            <a:r>
              <a:rPr lang="en-US" sz="1200" b="1" i="0" kern="1200" dirty="0" err="1" smtClean="0">
                <a:solidFill>
                  <a:schemeClr val="tx1"/>
                </a:solidFill>
                <a:effectLst/>
                <a:latin typeface="+mn-lt"/>
                <a:ea typeface="+mn-ea"/>
                <a:cs typeface="+mn-cs"/>
              </a:rPr>
              <a:t>giải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quyết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mức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độ</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phối</a:t>
            </a:r>
            <a:r>
              <a:rPr lang="en-US" sz="1200" b="1" i="0" kern="1200" dirty="0" smtClean="0">
                <a:solidFill>
                  <a:schemeClr val="tx1"/>
                </a:solidFill>
                <a:effectLst/>
                <a:latin typeface="+mn-lt"/>
                <a:ea typeface="+mn-ea"/>
                <a:cs typeface="+mn-cs"/>
              </a:rPr>
              <a:t> RAN) </a:t>
            </a:r>
            <a:r>
              <a:rPr lang="en-US" sz="1200" b="0" i="0" kern="1200" dirty="0" smtClean="0">
                <a:solidFill>
                  <a:schemeClr val="tx1"/>
                </a:solidFill>
                <a:effectLst/>
                <a:latin typeface="+mn-lt"/>
                <a:ea typeface="+mn-ea"/>
                <a:cs typeface="+mn-cs"/>
              </a:rPr>
              <a:t>, and transport networks with different performance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levels (e.g., ideal and non-ideal) define the choice of NR functional split in the </a:t>
            </a:r>
            <a:r>
              <a:rPr lang="en-US" sz="1200" b="0" i="0" kern="1200" dirty="0" err="1" smtClean="0">
                <a:solidFill>
                  <a:schemeClr val="tx1"/>
                </a:solidFill>
                <a:effectLst/>
                <a:latin typeface="+mn-lt"/>
                <a:ea typeface="+mn-ea"/>
                <a:cs typeface="+mn-cs"/>
              </a:rPr>
              <a:t>architec</a:t>
            </a: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20</a:t>
            </a:fld>
            <a:endParaRPr lang="en-US"/>
          </a:p>
        </p:txBody>
      </p:sp>
    </p:spTree>
    <p:extLst>
      <p:ext uri="{BB962C8B-B14F-4D97-AF65-F5344CB8AC3E}">
        <p14:creationId xmlns:p14="http://schemas.microsoft.com/office/powerpoint/2010/main" val="157585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Xn</a:t>
            </a:r>
            <a:r>
              <a:rPr lang="en-US" dirty="0" smtClean="0"/>
              <a:t> interface exist between these base station </a:t>
            </a:r>
            <a:r>
              <a:rPr lang="en-US" dirty="0" err="1" smtClean="0"/>
              <a:t>viz</a:t>
            </a:r>
            <a:r>
              <a:rPr lang="en-US" dirty="0" smtClean="0"/>
              <a:t> between </a:t>
            </a:r>
            <a:r>
              <a:rPr lang="en-US" dirty="0" err="1" smtClean="0"/>
              <a:t>gNB-gNB</a:t>
            </a:r>
            <a:r>
              <a:rPr lang="en-US" dirty="0" smtClean="0"/>
              <a:t>, </a:t>
            </a:r>
            <a:r>
              <a:rPr lang="en-US" dirty="0" err="1" smtClean="0"/>
              <a:t>gNB</a:t>
            </a:r>
            <a:r>
              <a:rPr lang="en-US" dirty="0" smtClean="0"/>
              <a:t>-ng </a:t>
            </a:r>
            <a:r>
              <a:rPr lang="en-US" dirty="0" err="1" smtClean="0"/>
              <a:t>eNB</a:t>
            </a:r>
            <a:r>
              <a:rPr lang="en-US" dirty="0" smtClean="0"/>
              <a:t>,</a:t>
            </a:r>
            <a:r>
              <a:rPr lang="en-US" baseline="0" dirty="0" smtClean="0"/>
              <a:t> ng-</a:t>
            </a:r>
            <a:r>
              <a:rPr lang="en-US" baseline="0" dirty="0" err="1" smtClean="0"/>
              <a:t>eNB</a:t>
            </a:r>
            <a:r>
              <a:rPr lang="en-US" baseline="0" dirty="0" smtClean="0"/>
              <a:t> – ng-</a:t>
            </a:r>
            <a:r>
              <a:rPr lang="en-US" baseline="0" dirty="0" err="1" smtClean="0"/>
              <a:t>eNB</a:t>
            </a:r>
            <a:r>
              <a:rPr lang="en-US" baseline="0" dirty="0" smtClean="0"/>
              <a:t>. </a:t>
            </a:r>
            <a:r>
              <a:rPr lang="en-US" baseline="0" dirty="0" err="1" smtClean="0"/>
              <a:t>Xn</a:t>
            </a:r>
            <a:r>
              <a:rPr lang="en-US" baseline="0" dirty="0" smtClean="0"/>
              <a:t> is the network interface between NG_RAN nodes.</a:t>
            </a:r>
          </a:p>
          <a:p>
            <a:r>
              <a:rPr lang="en-US" baseline="0" dirty="0" smtClean="0"/>
              <a:t> </a:t>
            </a:r>
            <a:r>
              <a:rPr lang="en-US" baseline="0" dirty="0" err="1" smtClean="0"/>
              <a:t>Xn</a:t>
            </a:r>
            <a:r>
              <a:rPr lang="en-US" baseline="0" dirty="0" smtClean="0"/>
              <a:t>-U stands for </a:t>
            </a:r>
            <a:r>
              <a:rPr lang="en-US" baseline="0" dirty="0" err="1" smtClean="0"/>
              <a:t>Xn</a:t>
            </a:r>
            <a:r>
              <a:rPr lang="en-US" baseline="0" dirty="0" smtClean="0"/>
              <a:t> User Plane interface and </a:t>
            </a:r>
            <a:r>
              <a:rPr lang="en-US" baseline="0" dirty="0" err="1" smtClean="0"/>
              <a:t>Xn</a:t>
            </a:r>
            <a:r>
              <a:rPr lang="en-US" baseline="0" dirty="0" smtClean="0"/>
              <a:t>-C stands for </a:t>
            </a:r>
            <a:r>
              <a:rPr lang="en-US" baseline="0" dirty="0" err="1" smtClean="0"/>
              <a:t>Xn</a:t>
            </a:r>
            <a:r>
              <a:rPr lang="en-US" baseline="0" dirty="0" smtClean="0"/>
              <a:t> Control Plane interface.</a:t>
            </a:r>
          </a:p>
          <a:p>
            <a:endParaRPr lang="en-US" baseline="0" dirty="0" smtClean="0"/>
          </a:p>
          <a:p>
            <a:r>
              <a:rPr lang="en-US" dirty="0" smtClean="0"/>
              <a:t>-NG interface exist between 5GC and these base station.</a:t>
            </a:r>
          </a:p>
          <a:p>
            <a:r>
              <a:rPr lang="en-US" dirty="0" smtClean="0"/>
              <a:t>-NG-C : control plane interface between NG-RAN and 5GC.</a:t>
            </a:r>
          </a:p>
          <a:p>
            <a:r>
              <a:rPr lang="en-US" dirty="0" smtClean="0"/>
              <a:t>-NG-U : user plane interface between NG-RAN and 5GC</a:t>
            </a:r>
          </a:p>
          <a:p>
            <a:r>
              <a:rPr lang="en-US" dirty="0" err="1" smtClean="0"/>
              <a:t>gNB</a:t>
            </a:r>
            <a:r>
              <a:rPr lang="en-US" dirty="0" smtClean="0"/>
              <a:t> node providing NR user plane </a:t>
            </a:r>
            <a:r>
              <a:rPr lang="en-US" sz="1200" b="0" i="0" kern="1200" dirty="0" smtClean="0">
                <a:solidFill>
                  <a:schemeClr val="tx1"/>
                </a:solidFill>
                <a:effectLst/>
                <a:latin typeface="+mn-lt"/>
                <a:ea typeface="+mn-ea"/>
                <a:cs typeface="+mn-cs"/>
              </a:rPr>
              <a:t>and control plane protocol terminations towards the UE, and connected via the NG interface to the 5GC.</a:t>
            </a:r>
          </a:p>
          <a:p>
            <a:r>
              <a:rPr lang="en-US" sz="1200" b="0" i="0" kern="1200" dirty="0" smtClean="0">
                <a:solidFill>
                  <a:schemeClr val="tx1"/>
                </a:solidFill>
                <a:effectLst/>
                <a:latin typeface="+mn-lt"/>
                <a:ea typeface="+mn-ea"/>
                <a:cs typeface="+mn-cs"/>
              </a:rPr>
              <a:t>The 5G NR (New Radio)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 is connected to AMF (Access and Mobility Management Function) and UPF (User Plane Function) in 5GC (5G Core Network). </a:t>
            </a:r>
          </a:p>
          <a:p>
            <a:r>
              <a:rPr lang="en-US" sz="1200" b="0" i="0" kern="1200" dirty="0" smtClean="0">
                <a:solidFill>
                  <a:schemeClr val="tx1"/>
                </a:solidFill>
                <a:effectLst/>
                <a:latin typeface="+mn-lt"/>
                <a:ea typeface="+mn-ea"/>
                <a:cs typeface="+mn-cs"/>
              </a:rPr>
              <a:t>The protocol layers are mapped into three units viz. RRH (Remote Radio Head), DU (Distributed Unit) and CU (Central Unit) </a:t>
            </a:r>
          </a:p>
          <a:p>
            <a:r>
              <a:rPr lang="en-US" sz="1200" b="0" i="0" kern="1200" dirty="0" smtClean="0">
                <a:solidFill>
                  <a:schemeClr val="tx1"/>
                </a:solidFill>
                <a:effectLst/>
                <a:latin typeface="+mn-lt"/>
                <a:ea typeface="+mn-ea"/>
                <a:cs typeface="+mn-cs"/>
              </a:rPr>
              <a:t>ng-</a:t>
            </a:r>
            <a:r>
              <a:rPr lang="en-US" sz="1200" b="0" i="0" kern="1200" dirty="0" err="1" smtClean="0">
                <a:solidFill>
                  <a:schemeClr val="tx1"/>
                </a:solidFill>
                <a:effectLst/>
                <a:latin typeface="+mn-lt"/>
                <a:ea typeface="+mn-ea"/>
                <a:cs typeface="+mn-cs"/>
              </a:rPr>
              <a:t>eNB</a:t>
            </a:r>
            <a:r>
              <a:rPr lang="en-US" sz="1200" b="0" i="0" kern="1200" dirty="0" smtClean="0">
                <a:solidFill>
                  <a:schemeClr val="tx1"/>
                </a:solidFill>
                <a:effectLst/>
                <a:latin typeface="+mn-lt"/>
                <a:ea typeface="+mn-ea"/>
                <a:cs typeface="+mn-cs"/>
              </a:rPr>
              <a:t>: node providing E-UTRA user plane and control plane protocol terminations towards the UE and connected via the NG interface to the 5GC.</a:t>
            </a:r>
          </a:p>
          <a:p>
            <a:r>
              <a:rPr lang="en-US" sz="1200" b="0" i="0" kern="1200" dirty="0" smtClean="0">
                <a:solidFill>
                  <a:schemeClr val="tx1"/>
                </a:solidFill>
                <a:effectLst/>
                <a:latin typeface="+mn-lt"/>
                <a:ea typeface="+mn-ea"/>
                <a:cs typeface="+mn-cs"/>
              </a:rPr>
              <a:t>+ 5G F1 Interface :  Between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It is also separated into F1-C and F1-U based on control plane and user plane functionalities.</a:t>
            </a:r>
          </a:p>
          <a:p>
            <a:r>
              <a:rPr lang="en-US" sz="1200" b="0" i="0" kern="1200" dirty="0" smtClean="0">
                <a:solidFill>
                  <a:schemeClr val="tx1"/>
                </a:solidFill>
                <a:effectLst/>
                <a:latin typeface="+mn-lt"/>
                <a:ea typeface="+mn-ea"/>
                <a:cs typeface="+mn-cs"/>
              </a:rPr>
              <a:t>Functions:</a:t>
            </a:r>
            <a:r>
              <a:rPr lang="en-US" dirty="0" smtClean="0"/>
              <a:t/>
            </a:r>
            <a:br>
              <a:rPr lang="en-US" dirty="0" smtClean="0"/>
            </a:br>
            <a:r>
              <a:rPr lang="en-US" sz="1200" b="0" i="0" kern="1200" dirty="0" smtClean="0">
                <a:solidFill>
                  <a:schemeClr val="tx1"/>
                </a:solidFill>
                <a:effectLst/>
                <a:latin typeface="+mn-lt"/>
                <a:ea typeface="+mn-ea"/>
                <a:cs typeface="+mn-cs"/>
              </a:rPr>
              <a:t>-F1 interface defines inter-connection of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supplied by different manufacturers.</a:t>
            </a:r>
            <a:r>
              <a:rPr lang="en-US" dirty="0" smtClean="0"/>
              <a:t/>
            </a:r>
            <a:br>
              <a:rPr lang="en-US" dirty="0" smtClean="0"/>
            </a:br>
            <a:r>
              <a:rPr lang="en-US" sz="1200" b="0" i="0" kern="1200" dirty="0" smtClean="0">
                <a:solidFill>
                  <a:schemeClr val="tx1"/>
                </a:solidFill>
                <a:effectLst/>
                <a:latin typeface="+mn-lt"/>
                <a:ea typeface="+mn-ea"/>
                <a:cs typeface="+mn-cs"/>
              </a:rPr>
              <a:t>-It supports control plane and user plane separation.</a:t>
            </a:r>
            <a:r>
              <a:rPr lang="en-US" dirty="0" smtClean="0"/>
              <a:t/>
            </a:r>
            <a:br>
              <a:rPr lang="en-US" dirty="0" smtClean="0"/>
            </a:br>
            <a:r>
              <a:rPr lang="en-US" sz="1200" b="0" i="0" kern="1200" dirty="0" smtClean="0">
                <a:solidFill>
                  <a:schemeClr val="tx1"/>
                </a:solidFill>
                <a:effectLst/>
                <a:latin typeface="+mn-lt"/>
                <a:ea typeface="+mn-ea"/>
                <a:cs typeface="+mn-cs"/>
              </a:rPr>
              <a:t>-It separates Radio Network Layer and Transport Network Layer.</a:t>
            </a:r>
            <a:r>
              <a:rPr lang="en-US" dirty="0" smtClean="0"/>
              <a:t/>
            </a:r>
            <a:br>
              <a:rPr lang="en-US" dirty="0" smtClean="0"/>
            </a:br>
            <a:r>
              <a:rPr lang="en-US" sz="1200" b="0" i="0" kern="1200" dirty="0" smtClean="0">
                <a:solidFill>
                  <a:schemeClr val="tx1"/>
                </a:solidFill>
                <a:effectLst/>
                <a:latin typeface="+mn-lt"/>
                <a:ea typeface="+mn-ea"/>
                <a:cs typeface="+mn-cs"/>
              </a:rPr>
              <a:t>-F1 interface enables exchange of UE associated information and non-UE associated information.</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21</a:t>
            </a:fld>
            <a:endParaRPr lang="en-US"/>
          </a:p>
        </p:txBody>
      </p:sp>
    </p:spTree>
    <p:extLst>
      <p:ext uri="{BB962C8B-B14F-4D97-AF65-F5344CB8AC3E}">
        <p14:creationId xmlns:p14="http://schemas.microsoft.com/office/powerpoint/2010/main" val="3414687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the protocol stack of the splits where the user plane</a:t>
            </a:r>
            <a:r>
              <a:rPr lang="en-US" baseline="0" dirty="0" smtClean="0"/>
              <a:t> protocols SDAP  and PDCP reside ( </a:t>
            </a:r>
            <a:r>
              <a:rPr lang="en-US" baseline="0" dirty="0" err="1" smtClean="0"/>
              <a:t>nam</a:t>
            </a:r>
            <a:r>
              <a:rPr lang="en-US" baseline="0" dirty="0" smtClean="0"/>
              <a:t> </a:t>
            </a:r>
            <a:r>
              <a:rPr lang="en-US" baseline="0" dirty="0" err="1" smtClean="0"/>
              <a:t>trong</a:t>
            </a:r>
            <a:r>
              <a:rPr lang="en-US" baseline="0" dirty="0" smtClean="0"/>
              <a:t>) CU and the rest specifically RLC MAC and PHY are in DU.</a:t>
            </a:r>
          </a:p>
          <a:p>
            <a:r>
              <a:rPr lang="en-US" dirty="0" smtClean="0"/>
              <a:t>+ 5G NR </a:t>
            </a:r>
            <a:r>
              <a:rPr lang="en-US" dirty="0" err="1" smtClean="0"/>
              <a:t>Xn</a:t>
            </a:r>
            <a:r>
              <a:rPr lang="en-US" dirty="0" smtClean="0"/>
              <a:t> Interface : </a:t>
            </a:r>
            <a:r>
              <a:rPr lang="en-US" dirty="0" err="1" smtClean="0"/>
              <a:t>Xn</a:t>
            </a:r>
            <a:r>
              <a:rPr lang="en-US" dirty="0" smtClean="0"/>
              <a:t> interface lies between NG-Ran nodes </a:t>
            </a:r>
            <a:r>
              <a:rPr lang="en-US" dirty="0" err="1" smtClean="0"/>
              <a:t>viz</a:t>
            </a:r>
            <a:r>
              <a:rPr lang="en-US" baseline="0" dirty="0" smtClean="0"/>
              <a:t> </a:t>
            </a:r>
            <a:r>
              <a:rPr lang="en-US" baseline="0" dirty="0" err="1" smtClean="0"/>
              <a:t>gNB</a:t>
            </a:r>
            <a:r>
              <a:rPr lang="en-US" baseline="0" dirty="0" smtClean="0"/>
              <a:t> &amp;ng-</a:t>
            </a:r>
            <a:r>
              <a:rPr lang="en-US" baseline="0" dirty="0" err="1" smtClean="0"/>
              <a:t>eNb</a:t>
            </a:r>
            <a:endParaRPr lang="en-US" baseline="0" dirty="0" smtClean="0"/>
          </a:p>
          <a:p>
            <a:r>
              <a:rPr lang="en-US" sz="1200" b="0" i="0" kern="1200" dirty="0" smtClean="0">
                <a:solidFill>
                  <a:schemeClr val="tx1"/>
                </a:solidFill>
                <a:effectLst/>
                <a:latin typeface="+mn-lt"/>
                <a:ea typeface="+mn-ea"/>
                <a:cs typeface="+mn-cs"/>
              </a:rPr>
              <a:t>• Control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-interface management and error handling (e.g. setup, reset, removal, configuration update)</a:t>
            </a:r>
            <a:r>
              <a:rPr lang="en-US" dirty="0" smtClean="0"/>
              <a:t/>
            </a:r>
            <a:br>
              <a:rPr lang="en-US" dirty="0" smtClean="0"/>
            </a:br>
            <a:r>
              <a:rPr lang="en-US" sz="1200" b="0" i="0" kern="1200" dirty="0" smtClean="0">
                <a:solidFill>
                  <a:schemeClr val="tx1"/>
                </a:solidFill>
                <a:effectLst/>
                <a:latin typeface="+mn-lt"/>
                <a:ea typeface="+mn-ea"/>
                <a:cs typeface="+mn-cs"/>
              </a:rPr>
              <a:t>-connected mode mobility management (handover procedures, sequence number status transfer, UE context retrieval)</a:t>
            </a:r>
            <a:r>
              <a:rPr lang="en-US" dirty="0" smtClean="0"/>
              <a:t/>
            </a:r>
            <a:br>
              <a:rPr lang="en-US" dirty="0" smtClean="0"/>
            </a:br>
            <a:r>
              <a:rPr lang="en-US" sz="1200" b="0" i="0" kern="1200" dirty="0" smtClean="0">
                <a:solidFill>
                  <a:schemeClr val="tx1"/>
                </a:solidFill>
                <a:effectLst/>
                <a:latin typeface="+mn-lt"/>
                <a:ea typeface="+mn-ea"/>
                <a:cs typeface="+mn-cs"/>
              </a:rPr>
              <a:t>-support of RAN paging</a:t>
            </a:r>
            <a:r>
              <a:rPr lang="en-US" dirty="0" smtClean="0"/>
              <a:t/>
            </a:r>
            <a:br>
              <a:rPr lang="en-US" dirty="0" smtClean="0"/>
            </a:br>
            <a:r>
              <a:rPr lang="en-US" sz="1200" b="0" i="0" kern="1200" dirty="0" smtClean="0">
                <a:solidFill>
                  <a:schemeClr val="tx1"/>
                </a:solidFill>
                <a:effectLst/>
                <a:latin typeface="+mn-lt"/>
                <a:ea typeface="+mn-ea"/>
                <a:cs typeface="+mn-cs"/>
              </a:rPr>
              <a:t>-dual connectivity functions (secondary node addition, reconfiguration, modification, release, etc.)</a:t>
            </a:r>
            <a:r>
              <a:rPr lang="en-US" dirty="0" smtClean="0"/>
              <a:t/>
            </a:r>
            <a:br>
              <a:rPr lang="en-US" dirty="0" smtClean="0"/>
            </a:br>
            <a:r>
              <a:rPr lang="en-US" sz="1200" b="0" i="0" kern="1200" dirty="0" smtClean="0">
                <a:solidFill>
                  <a:schemeClr val="tx1"/>
                </a:solidFill>
                <a:effectLst/>
                <a:latin typeface="+mn-lt"/>
                <a:ea typeface="+mn-ea"/>
                <a:cs typeface="+mn-cs"/>
              </a:rPr>
              <a:t>• User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-Data Forwarding</a:t>
            </a:r>
            <a:r>
              <a:rPr lang="en-US" dirty="0" smtClean="0"/>
              <a:t/>
            </a:r>
            <a:br>
              <a:rPr lang="en-US" dirty="0" smtClean="0"/>
            </a:br>
            <a:r>
              <a:rPr lang="en-US" sz="1200" b="0" i="0" kern="1200" dirty="0" smtClean="0">
                <a:solidFill>
                  <a:schemeClr val="tx1"/>
                </a:solidFill>
                <a:effectLst/>
                <a:latin typeface="+mn-lt"/>
                <a:ea typeface="+mn-ea"/>
                <a:cs typeface="+mn-cs"/>
              </a:rPr>
              <a:t>-Flow Control</a:t>
            </a:r>
            <a:endParaRPr lang="en-US" dirty="0" smtClean="0"/>
          </a:p>
          <a:p>
            <a:r>
              <a:rPr lang="en-US" dirty="0" smtClean="0"/>
              <a:t>+ 5G NG Interface</a:t>
            </a:r>
          </a:p>
          <a:p>
            <a:r>
              <a:rPr lang="en-US" sz="1200" b="0" i="0" u="none" strike="noStrike" kern="1200" baseline="0" dirty="0" smtClean="0">
                <a:solidFill>
                  <a:schemeClr val="tx1"/>
                </a:solidFill>
                <a:latin typeface="+mn-lt"/>
                <a:ea typeface="+mn-ea"/>
                <a:cs typeface="+mn-cs"/>
              </a:rPr>
              <a:t>The physical layer (PHY) contains the digital and analogue signal processing functions that the mobile and base station use to send and receive information. It Functional Architecture 63</a:t>
            </a:r>
          </a:p>
          <a:p>
            <a:r>
              <a:rPr lang="en-US" sz="1200" b="0" i="0" u="none" strike="noStrike" kern="1200" baseline="0" dirty="0" smtClean="0">
                <a:solidFill>
                  <a:schemeClr val="tx1"/>
                </a:solidFill>
                <a:latin typeface="+mn-lt"/>
                <a:ea typeface="+mn-ea"/>
                <a:cs typeface="+mn-cs"/>
              </a:rPr>
              <a:t>is based on OFDMA, with adaptive carrier spacing (15,30,60,120,240 kHz) and an adaptive modulation/coding scheme (e.g., from 2 BPSK to 256 QAM)[2].</a:t>
            </a:r>
          </a:p>
          <a:p>
            <a:r>
              <a:rPr lang="en-US" sz="1200" b="0" i="0" u="none" strike="noStrike" kern="1200" baseline="0" dirty="0" smtClean="0">
                <a:solidFill>
                  <a:schemeClr val="tx1"/>
                </a:solidFill>
                <a:latin typeface="+mn-lt"/>
                <a:ea typeface="+mn-ea"/>
                <a:cs typeface="+mn-cs"/>
              </a:rPr>
              <a:t>• The medium access control (MAC) protocol provides low-level control of the physical layer, primarily by scheduling data transmissions between the mobile and the </a:t>
            </a:r>
            <a:r>
              <a:rPr lang="en-US" sz="1200" b="0" i="0" u="none" strike="noStrike" kern="1200" baseline="0" dirty="0" err="1" smtClean="0">
                <a:solidFill>
                  <a:schemeClr val="tx1"/>
                </a:solidFill>
                <a:latin typeface="+mn-lt"/>
                <a:ea typeface="+mn-ea"/>
                <a:cs typeface="+mn-cs"/>
              </a:rPr>
              <a:t>gNB</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The radio link control (RLC) protocol ensures reliable delivery of data streams that need to arrive intact (HARQ). It also handles segmentation.</a:t>
            </a:r>
          </a:p>
          <a:p>
            <a:r>
              <a:rPr lang="en-US" sz="1200" b="0" i="0" u="none" strike="noStrike" kern="1200" baseline="0" dirty="0" smtClean="0">
                <a:solidFill>
                  <a:schemeClr val="tx1"/>
                </a:solidFill>
                <a:latin typeface="+mn-lt"/>
                <a:ea typeface="+mn-ea"/>
                <a:cs typeface="+mn-cs"/>
              </a:rPr>
              <a:t>• The packet data convergence protocol (PDCP) carries out higher-level transport functions related to header compression and security.</a:t>
            </a:r>
          </a:p>
          <a:p>
            <a:r>
              <a:rPr lang="en-US" sz="1200" b="0" i="0" u="none" strike="noStrike" kern="1200" baseline="0" dirty="0" smtClean="0">
                <a:solidFill>
                  <a:schemeClr val="tx1"/>
                </a:solidFill>
                <a:latin typeface="+mn-lt"/>
                <a:ea typeface="+mn-ea"/>
                <a:cs typeface="+mn-cs"/>
              </a:rPr>
              <a:t>• The service data adaptation protocol (SDAP) maps the interaction between the packet of a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flow and a data radio bearer (due to the new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framework) by</a:t>
            </a:r>
          </a:p>
          <a:p>
            <a:r>
              <a:rPr lang="en-US" sz="1200" b="0" i="0" u="none" strike="noStrike" kern="1200" baseline="0" dirty="0" smtClean="0">
                <a:solidFill>
                  <a:schemeClr val="tx1"/>
                </a:solidFill>
                <a:latin typeface="+mn-lt"/>
                <a:ea typeface="+mn-ea"/>
                <a:cs typeface="+mn-cs"/>
              </a:rPr>
              <a:t>marking the user data packets properly.</a:t>
            </a:r>
          </a:p>
          <a:p>
            <a:r>
              <a:rPr lang="en-US" sz="1200" b="0" i="0" u="none" strike="noStrike" kern="1200" baseline="0" dirty="0" smtClean="0">
                <a:solidFill>
                  <a:schemeClr val="tx1"/>
                </a:solidFill>
                <a:latin typeface="+mn-lt"/>
                <a:ea typeface="+mn-ea"/>
                <a:cs typeface="+mn-cs"/>
              </a:rPr>
              <a:t>• The radio resource control (RRC) is the signaling protocol used in "access stratum“ procedures involving the mobile and the </a:t>
            </a:r>
            <a:r>
              <a:rPr lang="en-US" sz="1200" b="0" i="0" u="none" strike="noStrike" kern="1200" baseline="0" dirty="0" err="1" smtClean="0">
                <a:solidFill>
                  <a:schemeClr val="tx1"/>
                </a:solidFill>
                <a:latin typeface="+mn-lt"/>
                <a:ea typeface="+mn-ea"/>
                <a:cs typeface="+mn-cs"/>
              </a:rPr>
              <a:t>gNB</a:t>
            </a:r>
            <a:r>
              <a:rPr lang="en-US" sz="1200" b="0" i="0" u="none" strike="noStrike" kern="1200" baseline="0" dirty="0" smtClean="0">
                <a:solidFill>
                  <a:schemeClr val="tx1"/>
                </a:solidFill>
                <a:latin typeface="+mn-lt"/>
                <a:ea typeface="+mn-ea"/>
                <a:cs typeface="+mn-cs"/>
              </a:rPr>
              <a:t>. It includes connection establishment and release functions; the broadcast of system information; radio bearer establishment, reconfiguration and release; RRC connection mobility procedures; paging; and power control.</a:t>
            </a:r>
          </a:p>
          <a:p>
            <a:r>
              <a:rPr lang="en-US" sz="1200" b="0" i="0" u="none" strike="noStrike" kern="1200" baseline="0" dirty="0" smtClean="0">
                <a:solidFill>
                  <a:schemeClr val="tx1"/>
                </a:solidFill>
                <a:latin typeface="+mn-lt"/>
                <a:ea typeface="+mn-ea"/>
                <a:cs typeface="+mn-cs"/>
              </a:rPr>
              <a:t>• The non-access stratum (NAS) protocol is the signaling protocol used between the UE and the 5GC for PDU session management, security, mobility management, etc. The 5GC entity that takes care of controlling the UE is the access and mobility management function (AMF), which is similar to the LTE MME.</a:t>
            </a:r>
            <a:endParaRPr lang="en-US" dirty="0" smtClean="0"/>
          </a:p>
          <a:p>
            <a:endParaRPr lang="en-US" baseline="0" dirty="0" smtClean="0"/>
          </a:p>
          <a:p>
            <a:r>
              <a:rPr lang="en-US" baseline="0" dirty="0" smtClean="0"/>
              <a:t>They are RRC protocol is also in CU.as pretty much all other NG RAN control plane network interfaces .The F1C that is the controlling part of the f1 interface run on top of http .The f1 application protocol which is used f1C interface supports interface management procedures .UE context management RRC message transfer system information and paging procedures .Therefore new interface that is f1 user plane uses </a:t>
            </a:r>
            <a:r>
              <a:rPr lang="en-US" baseline="0" dirty="0" err="1" smtClean="0"/>
              <a:t>gtpu</a:t>
            </a:r>
            <a:r>
              <a:rPr lang="en-US" baseline="0" dirty="0" smtClean="0"/>
              <a:t> to carry PDCP </a:t>
            </a:r>
            <a:r>
              <a:rPr lang="en-US" baseline="0" dirty="0" err="1" smtClean="0"/>
              <a:t>use.again</a:t>
            </a:r>
            <a:r>
              <a:rPr lang="en-US" baseline="0" dirty="0" smtClean="0"/>
              <a:t> this is very common with many other interfaces. For example </a:t>
            </a:r>
            <a:r>
              <a:rPr lang="en-US" baseline="0" dirty="0" err="1" smtClean="0"/>
              <a:t>Xn</a:t>
            </a:r>
            <a:r>
              <a:rPr lang="en-US" baseline="0" dirty="0" smtClean="0"/>
              <a:t> from the on </a:t>
            </a:r>
            <a:r>
              <a:rPr lang="en-US" baseline="0" dirty="0" err="1" smtClean="0"/>
              <a:t>apper</a:t>
            </a:r>
            <a:r>
              <a:rPr lang="en-US" baseline="0" dirty="0" smtClean="0"/>
              <a:t> perspective CU and Du managed separately that is the f1  interface does not carry management messages.one Cu or Du are configured by their respective ones they exchange their configuration information using management </a:t>
            </a:r>
            <a:r>
              <a:rPr lang="en-US" baseline="0" dirty="0" err="1" smtClean="0"/>
              <a:t>messager</a:t>
            </a:r>
            <a:r>
              <a:rPr lang="en-US" baseline="0" dirty="0" smtClean="0"/>
              <a:t> and then they are ready to server viewers.</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22</a:t>
            </a:fld>
            <a:endParaRPr lang="en-US"/>
          </a:p>
        </p:txBody>
      </p:sp>
    </p:spTree>
    <p:extLst>
      <p:ext uri="{BB962C8B-B14F-4D97-AF65-F5344CB8AC3E}">
        <p14:creationId xmlns:p14="http://schemas.microsoft.com/office/powerpoint/2010/main" val="104074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smtClean="0">
                <a:solidFill>
                  <a:schemeClr val="tx1"/>
                </a:solidFill>
                <a:effectLst/>
                <a:latin typeface="+mn-lt"/>
                <a:ea typeface="+mn-ea"/>
                <a:cs typeface="+mn-cs"/>
              </a:rPr>
              <a:t>Diversity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dạng</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Multiple transmit and receive antennas are used to increase coverage (increased </a:t>
            </a:r>
            <a:r>
              <a:rPr lang="en-US" sz="1200" b="1" i="0" kern="1200" dirty="0" smtClean="0">
                <a:solidFill>
                  <a:schemeClr val="tx1"/>
                </a:solidFill>
                <a:effectLst/>
                <a:latin typeface="+mn-lt"/>
                <a:ea typeface="+mn-ea"/>
                <a:cs typeface="+mn-cs"/>
              </a:rPr>
              <a:t>signal to interference plus noise ratio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SINR</a:t>
            </a:r>
            <a:r>
              <a:rPr lang="en-US" sz="1200" b="0" i="0" kern="1200" dirty="0" smtClean="0">
                <a:solidFill>
                  <a:schemeClr val="tx1"/>
                </a:solidFill>
                <a:effectLst/>
                <a:latin typeface="+mn-lt"/>
                <a:ea typeface="+mn-ea"/>
                <a:cs typeface="+mn-cs"/>
              </a:rPr>
              <a:t>) (SINR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âm</a:t>
            </a:r>
            <a:r>
              <a:rPr lang="en-US" sz="1200" b="0" i="0" kern="1200" baseline="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Transmit diversity means to have multiple antennas at the sending side and receive diversity means to have multiple antennas at the receiver side to increase the captured radio energy.( tang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Spatial Multiplexing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kênh</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When multiple antennas are used by both sender and receiver, multiple streams can be sent with different information for increased user data bit rate. Transmission of data uses several layers with small phase shift  ( </a:t>
            </a:r>
            <a:r>
              <a:rPr lang="en-US" sz="1200" b="0" i="0" kern="120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between the layers, enabling a receiver to decode the layers separately.( </a:t>
            </a:r>
            <a:r>
              <a:rPr lang="en-US" sz="1200" b="0" i="0" kern="120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riêng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biệt</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Beamforming (BF)</a:t>
            </a:r>
            <a:r>
              <a:rPr lang="en-US" sz="1200" b="0" i="0" kern="1200" dirty="0" smtClean="0">
                <a:solidFill>
                  <a:schemeClr val="tx1"/>
                </a:solidFill>
                <a:effectLst/>
                <a:latin typeface="+mn-lt"/>
                <a:ea typeface="+mn-ea"/>
                <a:cs typeface="+mn-cs"/>
              </a:rPr>
              <a:t>: Multiple transmit antennas will direct the radio energy in a narrow sector ( </a:t>
            </a:r>
            <a:r>
              <a:rPr lang="en-US" sz="1200" b="0" i="0" kern="1200" dirty="0" err="1" smtClean="0">
                <a:solidFill>
                  <a:schemeClr val="tx1"/>
                </a:solidFill>
                <a:effectLst/>
                <a:latin typeface="+mn-lt"/>
                <a:ea typeface="+mn-ea"/>
                <a:cs typeface="+mn-cs"/>
              </a:rPr>
              <a:t>khu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hẹp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to increase the SINR and thereby increasing the coverage (or increase the bitrate to the UE at a certain distance from the BS).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different data streams are sent to the same receiver ( </a:t>
            </a:r>
            <a:r>
              <a:rPr lang="en-US" sz="1200" b="0" i="0" kern="120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it is referred to as </a:t>
            </a:r>
            <a:r>
              <a:rPr lang="en-US" sz="1200" b="1" i="1" kern="1200" dirty="0" smtClean="0">
                <a:solidFill>
                  <a:schemeClr val="tx1"/>
                </a:solidFill>
                <a:effectLst/>
                <a:latin typeface="+mn-lt"/>
                <a:ea typeface="+mn-ea"/>
                <a:cs typeface="+mn-cs"/>
              </a:rPr>
              <a:t>Single 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SU-MIMO</a:t>
            </a:r>
            <a:r>
              <a:rPr lang="en-US" sz="1200" b="0" i="0" kern="1200" dirty="0" smtClean="0">
                <a:solidFill>
                  <a:schemeClr val="tx1"/>
                </a:solidFill>
                <a:effectLst/>
                <a:latin typeface="+mn-lt"/>
                <a:ea typeface="+mn-ea"/>
                <a:cs typeface="+mn-cs"/>
              </a:rPr>
              <a:t>), while if the data streams are transmitted to different users, it is referred to as </a:t>
            </a:r>
            <a:r>
              <a:rPr lang="en-US" sz="1200" b="1" i="1" kern="1200" dirty="0" smtClean="0">
                <a:solidFill>
                  <a:schemeClr val="tx1"/>
                </a:solidFill>
                <a:effectLst/>
                <a:latin typeface="+mn-lt"/>
                <a:ea typeface="+mn-ea"/>
                <a:cs typeface="+mn-cs"/>
              </a:rPr>
              <a:t>Multi-User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MU-MIMO</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With 5G NR, there is possibility of having up to 256 transmit antenna at the BS </a:t>
            </a:r>
            <a:r>
              <a:rPr lang="en-US" sz="1200" b="0" i="0" u="sng" kern="1200" dirty="0" smtClean="0">
                <a:solidFill>
                  <a:schemeClr val="bg1"/>
                </a:solidFill>
                <a:effectLst/>
                <a:latin typeface="+mn-lt"/>
                <a:ea typeface="+mn-ea"/>
                <a:cs typeface="+mn-cs"/>
              </a:rPr>
              <a:t>side  ( </a:t>
            </a:r>
            <a:r>
              <a:rPr lang="en-US" sz="1200" b="0" i="0" u="sng" kern="1200" dirty="0" err="1" smtClean="0">
                <a:solidFill>
                  <a:schemeClr val="bg1"/>
                </a:solidFill>
                <a:effectLst/>
                <a:latin typeface="+mn-lt"/>
                <a:ea typeface="+mn-ea"/>
                <a:cs typeface="+mn-cs"/>
              </a:rPr>
              <a:t>phía</a:t>
            </a:r>
            <a:r>
              <a:rPr lang="en-US" sz="1200" b="0" i="0" u="sng" kern="1200" baseline="0" dirty="0" smtClean="0">
                <a:solidFill>
                  <a:schemeClr val="bg1"/>
                </a:solidFill>
                <a:effectLst/>
                <a:latin typeface="+mn-lt"/>
                <a:ea typeface="+mn-ea"/>
                <a:cs typeface="+mn-cs"/>
              </a:rPr>
              <a:t> ) </a:t>
            </a:r>
            <a:r>
              <a:rPr lang="en-US" sz="1200" b="0" i="0" kern="1200" dirty="0" smtClean="0">
                <a:solidFill>
                  <a:schemeClr val="tx1"/>
                </a:solidFill>
                <a:effectLst/>
                <a:latin typeface="+mn-lt"/>
                <a:ea typeface="+mn-ea"/>
                <a:cs typeface="+mn-cs"/>
              </a:rPr>
              <a:t>and that is where the term ‘</a:t>
            </a:r>
            <a:r>
              <a:rPr lang="en-US" sz="1200" b="1" i="1" kern="1200" dirty="0" smtClean="0">
                <a:solidFill>
                  <a:schemeClr val="tx1"/>
                </a:solidFill>
                <a:effectLst/>
                <a:latin typeface="+mn-lt"/>
                <a:ea typeface="+mn-ea"/>
                <a:cs typeface="+mn-cs"/>
              </a:rPr>
              <a:t>massive MIMO</a:t>
            </a:r>
            <a:r>
              <a:rPr lang="en-US" sz="1200" b="0" i="0" u="sng" kern="1200" dirty="0" smtClean="0">
                <a:solidFill>
                  <a:schemeClr val="tx1"/>
                </a:solidFill>
                <a:effectLst/>
                <a:latin typeface="+mn-lt"/>
                <a:ea typeface="+mn-ea"/>
                <a:cs typeface="+mn-cs"/>
              </a:rPr>
              <a:t>’ </a:t>
            </a:r>
            <a:r>
              <a:rPr lang="en-US" sz="1200" b="0" i="0" u="sng" kern="1200" dirty="0" smtClean="0">
                <a:solidFill>
                  <a:schemeClr val="accent1"/>
                </a:solidFill>
                <a:effectLst/>
                <a:latin typeface="+mn-lt"/>
                <a:ea typeface="+mn-ea"/>
                <a:cs typeface="+mn-cs"/>
              </a:rPr>
              <a:t>comes into picture ( </a:t>
            </a:r>
            <a:r>
              <a:rPr lang="en-US" sz="1200" b="0" i="0" u="sng" kern="1200" dirty="0" err="1" smtClean="0">
                <a:solidFill>
                  <a:schemeClr val="accent1"/>
                </a:solidFill>
                <a:effectLst/>
                <a:latin typeface="+mn-lt"/>
                <a:ea typeface="+mn-ea"/>
                <a:cs typeface="+mn-cs"/>
              </a:rPr>
              <a:t>xuất</a:t>
            </a:r>
            <a:r>
              <a:rPr lang="en-US" sz="1200" b="0" i="0" u="sng" kern="1200" baseline="0" dirty="0" smtClean="0">
                <a:solidFill>
                  <a:schemeClr val="accent1"/>
                </a:solidFill>
                <a:effectLst/>
                <a:latin typeface="+mn-lt"/>
                <a:ea typeface="+mn-ea"/>
                <a:cs typeface="+mn-cs"/>
              </a:rPr>
              <a:t> </a:t>
            </a:r>
            <a:r>
              <a:rPr lang="en-US" sz="1200" b="0" i="0" u="sng" kern="1200" baseline="0" dirty="0" err="1" smtClean="0">
                <a:solidFill>
                  <a:schemeClr val="accent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Massive MIMO antennas uses a large number of antenna elements but operate at frequencies below 6 GHz. </a:t>
            </a:r>
            <a:r>
              <a:rPr lang="en-US" sz="1200" b="0" i="0" u="none" kern="1200" dirty="0" smtClean="0">
                <a:solidFill>
                  <a:schemeClr val="tx1"/>
                </a:solidFill>
                <a:effectLst/>
                <a:latin typeface="+mn-lt"/>
                <a:ea typeface="+mn-ea"/>
                <a:cs typeface="+mn-cs"/>
              </a:rPr>
              <a:t>Essentially ( </a:t>
            </a:r>
            <a:r>
              <a:rPr lang="en-US" sz="1200" b="0" i="0" u="none" kern="1200" dirty="0" err="1" smtClean="0">
                <a:solidFill>
                  <a:schemeClr val="tx1"/>
                </a:solidFill>
                <a:effectLst/>
                <a:latin typeface="+mn-lt"/>
                <a:ea typeface="+mn-ea"/>
                <a:cs typeface="+mn-cs"/>
              </a:rPr>
              <a:t>về</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cơ</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bản</a:t>
            </a:r>
            <a:r>
              <a:rPr lang="en-US" sz="1200" b="0" i="0" u="none" kern="1200" baseline="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they exploit ( </a:t>
            </a:r>
            <a:r>
              <a:rPr lang="en-US" sz="1200" b="0" i="0" kern="1200" dirty="0" err="1" smtClean="0">
                <a:solidFill>
                  <a:schemeClr val="tx1"/>
                </a:solidFill>
                <a:effectLst/>
                <a:latin typeface="+mn-lt"/>
                <a:ea typeface="+mn-ea"/>
                <a:cs typeface="+mn-cs"/>
              </a:rPr>
              <a:t>khai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thác</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many elements to </a:t>
            </a:r>
            <a:r>
              <a:rPr lang="en-US" sz="1200" b="0" i="0" u="sng" kern="1200" dirty="0" smtClean="0">
                <a:solidFill>
                  <a:schemeClr val="tx1"/>
                </a:solidFill>
                <a:effectLst/>
                <a:latin typeface="+mn-lt"/>
                <a:ea typeface="+mn-ea"/>
                <a:cs typeface="+mn-cs"/>
              </a:rPr>
              <a:t>realize ( </a:t>
            </a:r>
            <a:r>
              <a:rPr lang="en-US" sz="1200" b="0" i="0" u="sng" kern="1200" dirty="0" err="1" smtClean="0">
                <a:solidFill>
                  <a:schemeClr val="tx1"/>
                </a:solidFill>
                <a:effectLst/>
                <a:latin typeface="+mn-lt"/>
                <a:ea typeface="+mn-ea"/>
                <a:cs typeface="+mn-cs"/>
              </a:rPr>
              <a:t>kết</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hợp</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thưc</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combination of BF and spatial multiplexing.</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3</a:t>
            </a:fld>
            <a:endParaRPr lang="en-US"/>
          </a:p>
        </p:txBody>
      </p:sp>
    </p:spTree>
    <p:extLst>
      <p:ext uri="{BB962C8B-B14F-4D97-AF65-F5344CB8AC3E}">
        <p14:creationId xmlns:p14="http://schemas.microsoft.com/office/powerpoint/2010/main" val="3098809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the paging </a:t>
            </a:r>
            <a:r>
              <a:rPr lang="en-US" dirty="0" err="1" smtClean="0"/>
              <a:t>produre</a:t>
            </a:r>
            <a:r>
              <a:rPr lang="en-US" baseline="0" dirty="0" smtClean="0"/>
              <a:t> to illustrate how a F1AP works .In the first step when downloading data are received form 5GC this UE sends the F1AP paging message to the DU.DU then construct the RRC paging message in step 2 and sends it to UE over the air interface. After receiving RRC resume request from </a:t>
            </a:r>
            <a:r>
              <a:rPr lang="en-US" baseline="0" dirty="0" err="1" smtClean="0"/>
              <a:t>UE.The</a:t>
            </a:r>
            <a:r>
              <a:rPr lang="en-US" baseline="0" dirty="0" smtClean="0"/>
              <a:t> due forward the message received to this to CU  in the  non-UE  associated F1Ap initial uplink RRC message	transfer producer.</a:t>
            </a:r>
          </a:p>
          <a:p>
            <a:r>
              <a:rPr lang="en-US" baseline="0" dirty="0" smtClean="0"/>
              <a:t>If this view admits the UE the UE context setup request message the </a:t>
            </a:r>
            <a:r>
              <a:rPr lang="en-US" baseline="0" dirty="0" err="1" smtClean="0"/>
              <a:t>the</a:t>
            </a:r>
            <a:r>
              <a:rPr lang="en-US" baseline="0" dirty="0" smtClean="0"/>
              <a:t> </a:t>
            </a:r>
            <a:r>
              <a:rPr lang="en-US" baseline="0" dirty="0" err="1" smtClean="0"/>
              <a:t>view.The</a:t>
            </a:r>
            <a:r>
              <a:rPr lang="en-US" baseline="0" dirty="0" smtClean="0"/>
              <a:t> message may include SRB and DRB IDS to be set up the cell group </a:t>
            </a:r>
            <a:r>
              <a:rPr lang="en-US" baseline="0" dirty="0" err="1" smtClean="0"/>
              <a:t>config</a:t>
            </a:r>
            <a:r>
              <a:rPr lang="en-US" baseline="0" dirty="0" smtClean="0"/>
              <a:t> stored in the CU or </a:t>
            </a:r>
            <a:r>
              <a:rPr lang="en-US" baseline="0" dirty="0" err="1" smtClean="0"/>
              <a:t>retrived</a:t>
            </a:r>
            <a:r>
              <a:rPr lang="en-US" baseline="0" dirty="0" smtClean="0"/>
              <a:t> from old NG RAN doe with the information to be used by the DU to communicate with the </a:t>
            </a:r>
            <a:r>
              <a:rPr lang="en-US" baseline="0" dirty="0" err="1" smtClean="0"/>
              <a:t>UE.Step</a:t>
            </a:r>
            <a:r>
              <a:rPr lang="en-US" baseline="0" dirty="0" smtClean="0"/>
              <a:t> 6 the due responds with the UE context setup response message which contains a list of successfully established …</a:t>
            </a:r>
          </a:p>
          <a:p>
            <a:r>
              <a:rPr lang="en-US" baseline="0" dirty="0" smtClean="0"/>
              <a:t>Step 7 using the information received in step 6 from the Du this DU generated the RRC resume message for the UE .The RRC message is then encapsulated in the downlink RRC message transform message together with corresponding SRB ID and sent to DU ,</a:t>
            </a:r>
          </a:p>
          <a:p>
            <a:r>
              <a:rPr lang="en-US" baseline="0" dirty="0" smtClean="0"/>
              <a:t>Finally the RRC connection establishment is completed the due forward RRC resume complete message received from the UE in the uplink RRC message transfer to CU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23</a:t>
            </a:fld>
            <a:endParaRPr lang="en-US"/>
          </a:p>
        </p:txBody>
      </p:sp>
    </p:spTree>
    <p:extLst>
      <p:ext uri="{BB962C8B-B14F-4D97-AF65-F5344CB8AC3E}">
        <p14:creationId xmlns:p14="http://schemas.microsoft.com/office/powerpoint/2010/main" val="77306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Control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-interface management and error handling (e.g. setup, reset, removal, configuration update)</a:t>
            </a:r>
            <a:r>
              <a:rPr lang="en-US" dirty="0" smtClean="0"/>
              <a:t/>
            </a:r>
            <a:br>
              <a:rPr lang="en-US" dirty="0" smtClean="0"/>
            </a:br>
            <a:r>
              <a:rPr lang="en-US" sz="1200" b="0" i="0" kern="1200" dirty="0" smtClean="0">
                <a:solidFill>
                  <a:schemeClr val="tx1"/>
                </a:solidFill>
                <a:effectLst/>
                <a:latin typeface="+mn-lt"/>
                <a:ea typeface="+mn-ea"/>
                <a:cs typeface="+mn-cs"/>
              </a:rPr>
              <a:t>-connected mode mobility management (handover procedures, sequence number status transfer, UE context retrieval)</a:t>
            </a:r>
            <a:r>
              <a:rPr lang="en-US" dirty="0" smtClean="0"/>
              <a:t/>
            </a:r>
            <a:br>
              <a:rPr lang="en-US" dirty="0" smtClean="0"/>
            </a:br>
            <a:r>
              <a:rPr lang="en-US" sz="1200" b="0" i="0" kern="1200" dirty="0" smtClean="0">
                <a:solidFill>
                  <a:schemeClr val="tx1"/>
                </a:solidFill>
                <a:effectLst/>
                <a:latin typeface="+mn-lt"/>
                <a:ea typeface="+mn-ea"/>
                <a:cs typeface="+mn-cs"/>
              </a:rPr>
              <a:t>-support of RAN paging</a:t>
            </a:r>
            <a:r>
              <a:rPr lang="en-US" dirty="0" smtClean="0"/>
              <a:t/>
            </a:r>
            <a:br>
              <a:rPr lang="en-US" dirty="0" smtClean="0"/>
            </a:br>
            <a:r>
              <a:rPr lang="en-US" sz="1200" b="0" i="0" kern="1200" dirty="0" smtClean="0">
                <a:solidFill>
                  <a:schemeClr val="tx1"/>
                </a:solidFill>
                <a:effectLst/>
                <a:latin typeface="+mn-lt"/>
                <a:ea typeface="+mn-ea"/>
                <a:cs typeface="+mn-cs"/>
              </a:rPr>
              <a:t>-dual connectivity functions (secondary node addition, reconfiguration, modification, release, etc.)</a:t>
            </a:r>
            <a:r>
              <a:rPr lang="en-US" dirty="0" smtClean="0"/>
              <a:t/>
            </a:r>
            <a:br>
              <a:rPr lang="en-US" dirty="0" smtClean="0"/>
            </a:br>
            <a:r>
              <a:rPr lang="en-US" sz="1200" b="0" i="0" kern="1200" dirty="0" smtClean="0">
                <a:solidFill>
                  <a:schemeClr val="tx1"/>
                </a:solidFill>
                <a:effectLst/>
                <a:latin typeface="+mn-lt"/>
                <a:ea typeface="+mn-ea"/>
                <a:cs typeface="+mn-cs"/>
              </a:rPr>
              <a:t>• User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-Data Forwarding</a:t>
            </a:r>
            <a:r>
              <a:rPr lang="en-US" dirty="0" smtClean="0"/>
              <a:t/>
            </a:r>
            <a:br>
              <a:rPr lang="en-US" dirty="0" smtClean="0"/>
            </a:br>
            <a:r>
              <a:rPr lang="en-US" sz="1200" b="0" i="0" kern="1200" dirty="0" smtClean="0">
                <a:solidFill>
                  <a:schemeClr val="tx1"/>
                </a:solidFill>
                <a:effectLst/>
                <a:latin typeface="+mn-lt"/>
                <a:ea typeface="+mn-ea"/>
                <a:cs typeface="+mn-cs"/>
              </a:rPr>
              <a:t>-Flow Control</a:t>
            </a:r>
            <a:endParaRPr lang="en-US" dirty="0" smtClean="0"/>
          </a:p>
          <a:p>
            <a:r>
              <a:rPr lang="en-US" dirty="0" smtClean="0"/>
              <a:t>In addition to CU DU  split described</a:t>
            </a:r>
            <a:r>
              <a:rPr lang="en-US" baseline="0" dirty="0" smtClean="0"/>
              <a:t> earlier .The GDPP  have also defined another architecture </a:t>
            </a:r>
          </a:p>
          <a:p>
            <a:r>
              <a:rPr lang="en-US" baseline="0" dirty="0" smtClean="0"/>
              <a:t>Variant in which the </a:t>
            </a:r>
            <a:r>
              <a:rPr lang="en-US" baseline="0" dirty="0" err="1" smtClean="0"/>
              <a:t>gNB</a:t>
            </a:r>
            <a:r>
              <a:rPr lang="en-US" baseline="0" dirty="0" smtClean="0"/>
              <a:t> CU .That is the centralized </a:t>
            </a:r>
            <a:r>
              <a:rPr lang="en-US" b="1" baseline="0" dirty="0" smtClean="0"/>
              <a:t>entity </a:t>
            </a:r>
            <a:r>
              <a:rPr lang="en-US" b="1" baseline="0" dirty="0" smtClean="0"/>
              <a:t>hosting  ( </a:t>
            </a:r>
            <a:r>
              <a:rPr lang="en-US" b="1" baseline="0" dirty="0" err="1" smtClean="0"/>
              <a:t>tổ</a:t>
            </a:r>
            <a:r>
              <a:rPr lang="en-US" b="1" baseline="0" dirty="0" smtClean="0"/>
              <a:t> </a:t>
            </a:r>
            <a:r>
              <a:rPr lang="en-US" b="1" baseline="0" dirty="0" err="1" smtClean="0"/>
              <a:t>chức</a:t>
            </a:r>
            <a:r>
              <a:rPr lang="en-US" b="1" baseline="0" dirty="0" smtClean="0"/>
              <a:t> </a:t>
            </a:r>
            <a:r>
              <a:rPr lang="en-US" b="1" baseline="0" dirty="0" err="1" smtClean="0"/>
              <a:t>lưu</a:t>
            </a:r>
            <a:r>
              <a:rPr lang="en-US" b="1" baseline="0" dirty="0" smtClean="0"/>
              <a:t> </a:t>
            </a:r>
            <a:r>
              <a:rPr lang="en-US" b="1" baseline="0" dirty="0" err="1" smtClean="0"/>
              <a:t>trữ</a:t>
            </a:r>
            <a:r>
              <a:rPr lang="en-US" baseline="0" dirty="0" smtClean="0"/>
              <a:t>) </a:t>
            </a:r>
            <a:r>
              <a:rPr lang="en-US" baseline="0" dirty="0" smtClean="0"/>
              <a:t>PDCP is further split into a control plane node referred to by tongue twister observation </a:t>
            </a:r>
            <a:r>
              <a:rPr lang="en-US" baseline="0" dirty="0" err="1" smtClean="0"/>
              <a:t>gNB</a:t>
            </a:r>
            <a:r>
              <a:rPr lang="en-US" baseline="0" dirty="0" smtClean="0"/>
              <a:t> CU-CP and the user plane node referred to as </a:t>
            </a:r>
            <a:r>
              <a:rPr lang="en-US" baseline="0" dirty="0" err="1" smtClean="0"/>
              <a:t>gNB</a:t>
            </a:r>
            <a:r>
              <a:rPr lang="en-US" baseline="0" dirty="0" smtClean="0"/>
              <a:t> CU-UP. CU-UP</a:t>
            </a:r>
            <a:r>
              <a:rPr lang="en-US" baseline="0" dirty="0" smtClean="0"/>
              <a:t>.</a:t>
            </a:r>
          </a:p>
          <a:p>
            <a:r>
              <a:rPr lang="en-US" baseline="0" dirty="0" smtClean="0"/>
              <a:t>(</a:t>
            </a:r>
            <a:endParaRPr lang="en-US" baseline="0" dirty="0" smtClean="0"/>
          </a:p>
          <a:p>
            <a:r>
              <a:rPr lang="en-US" baseline="0" dirty="0" smtClean="0"/>
              <a:t>This is architecture follow somewhat loosely the SDN concept. So that the CU UP is </a:t>
            </a:r>
            <a:r>
              <a:rPr lang="en-US" b="1" baseline="0" dirty="0" smtClean="0"/>
              <a:t>purely ( </a:t>
            </a:r>
            <a:r>
              <a:rPr lang="en-US" b="1" baseline="0" dirty="0" err="1" smtClean="0"/>
              <a:t>hoàn</a:t>
            </a:r>
            <a:r>
              <a:rPr lang="en-US" b="1" baseline="0" dirty="0" smtClean="0"/>
              <a:t> </a:t>
            </a:r>
            <a:r>
              <a:rPr lang="en-US" b="1" baseline="0" dirty="0" err="1" smtClean="0"/>
              <a:t>toàn</a:t>
            </a:r>
            <a:r>
              <a:rPr lang="en-US" baseline="0" dirty="0" smtClean="0"/>
              <a:t>)  </a:t>
            </a:r>
            <a:r>
              <a:rPr lang="en-US" baseline="0" dirty="0" smtClean="0"/>
              <a:t>a user plane node which can be implemented in hardware and </a:t>
            </a:r>
            <a:r>
              <a:rPr lang="en-US" b="1" baseline="0" dirty="0" smtClean="0"/>
              <a:t>scaled  </a:t>
            </a:r>
            <a:r>
              <a:rPr lang="en-US" b="1" baseline="0" dirty="0" err="1" smtClean="0"/>
              <a:t>indentently</a:t>
            </a:r>
            <a:r>
              <a:rPr lang="en-US" b="1" baseline="0" dirty="0" smtClean="0"/>
              <a:t> (</a:t>
            </a:r>
            <a:r>
              <a:rPr lang="en-US" b="1" baseline="0" dirty="0" err="1" smtClean="0"/>
              <a:t>mở</a:t>
            </a:r>
            <a:r>
              <a:rPr lang="en-US" b="1" baseline="0" dirty="0" smtClean="0"/>
              <a:t> </a:t>
            </a:r>
            <a:r>
              <a:rPr lang="en-US" b="1" baseline="0" dirty="0" err="1" smtClean="0"/>
              <a:t>rộng</a:t>
            </a:r>
            <a:r>
              <a:rPr lang="en-US" b="1" baseline="0" dirty="0" smtClean="0"/>
              <a:t> </a:t>
            </a:r>
            <a:r>
              <a:rPr lang="en-US" b="1" baseline="0" dirty="0" err="1" smtClean="0"/>
              <a:t>quy</a:t>
            </a:r>
            <a:r>
              <a:rPr lang="en-US" b="1" baseline="0" dirty="0" smtClean="0"/>
              <a:t> </a:t>
            </a:r>
            <a:r>
              <a:rPr lang="en-US" b="1" baseline="0" dirty="0" err="1" smtClean="0"/>
              <a:t>mô</a:t>
            </a:r>
            <a:r>
              <a:rPr lang="en-US" b="1" baseline="0" dirty="0" smtClean="0"/>
              <a:t> </a:t>
            </a:r>
            <a:r>
              <a:rPr lang="en-US" b="1" baseline="0" dirty="0" err="1" smtClean="0"/>
              <a:t>một</a:t>
            </a:r>
            <a:r>
              <a:rPr lang="en-US" b="1" baseline="0" dirty="0" smtClean="0"/>
              <a:t> </a:t>
            </a:r>
            <a:r>
              <a:rPr lang="en-US" b="1" baseline="0" dirty="0" err="1" smtClean="0"/>
              <a:t>cách</a:t>
            </a:r>
            <a:r>
              <a:rPr lang="en-US" b="1" baseline="0" dirty="0" smtClean="0"/>
              <a:t> </a:t>
            </a:r>
            <a:r>
              <a:rPr lang="en-US" b="1" baseline="0" dirty="0" err="1" smtClean="0"/>
              <a:t>độc</a:t>
            </a:r>
            <a:r>
              <a:rPr lang="en-US" b="1" baseline="0" dirty="0" smtClean="0"/>
              <a:t> </a:t>
            </a:r>
            <a:r>
              <a:rPr lang="en-US" b="1" baseline="0" dirty="0" err="1" smtClean="0"/>
              <a:t>lập</a:t>
            </a:r>
            <a:r>
              <a:rPr lang="en-US" b="1" baseline="0" dirty="0" smtClean="0"/>
              <a:t>)  </a:t>
            </a:r>
            <a:r>
              <a:rPr lang="en-US" baseline="0" dirty="0" smtClean="0"/>
              <a:t>of the rest of the 5G RAN. Additionally , this is architecture also for some level of centralization at least for RRM ( Radio resource management)  function in this CU-CP. The idea of the control user plane separation started with the core network in LTE where it was added as a later feature referred to as </a:t>
            </a:r>
            <a:r>
              <a:rPr lang="en-US" baseline="0" dirty="0" smtClean="0"/>
              <a:t>CUPS (</a:t>
            </a:r>
            <a:r>
              <a:rPr lang="en-US" sz="1200" b="0" i="0" kern="1200" dirty="0" smtClean="0">
                <a:solidFill>
                  <a:schemeClr val="tx1"/>
                </a:solidFill>
                <a:effectLst/>
                <a:latin typeface="+mn-lt"/>
                <a:ea typeface="+mn-ea"/>
                <a:cs typeface="+mn-cs"/>
              </a:rPr>
              <a:t>Control and User </a:t>
            </a:r>
            <a:r>
              <a:rPr lang="en-US" sz="1200" b="0" i="0" kern="1200" smtClean="0">
                <a:solidFill>
                  <a:schemeClr val="tx1"/>
                </a:solidFill>
                <a:effectLst/>
                <a:latin typeface="+mn-lt"/>
                <a:ea typeface="+mn-ea"/>
                <a:cs typeface="+mn-cs"/>
              </a:rPr>
              <a:t>Plane Separation)</a:t>
            </a:r>
            <a:r>
              <a:rPr lang="en-US" baseline="0" smtClean="0"/>
              <a:t>. </a:t>
            </a:r>
            <a:r>
              <a:rPr lang="en-US" baseline="0" dirty="0" smtClean="0"/>
              <a:t>The 5GC  was designed with this idea in mind from the beginning and so was NG RAN. The E1 interface connecting CP and UP nodes is a bit different compared to the other that will interface that we described specifically .First it is a control plane on the interface. There is no user plane data going on E1 and second. It is designed to operate on barriers not UEs. and therefore supports only two set of producers interface management producers and very context management producers.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24</a:t>
            </a:fld>
            <a:endParaRPr lang="en-US"/>
          </a:p>
        </p:txBody>
      </p:sp>
    </p:spTree>
    <p:extLst>
      <p:ext uri="{BB962C8B-B14F-4D97-AF65-F5344CB8AC3E}">
        <p14:creationId xmlns:p14="http://schemas.microsoft.com/office/powerpoint/2010/main" val="201205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some understanding about how</a:t>
            </a:r>
            <a:r>
              <a:rPr lang="en-US" baseline="0" dirty="0" smtClean="0"/>
              <a:t> you want AP protocol </a:t>
            </a:r>
            <a:r>
              <a:rPr lang="en-US" baseline="0" dirty="0" err="1" smtClean="0"/>
              <a:t>works.Let’s</a:t>
            </a:r>
            <a:r>
              <a:rPr lang="en-US" baseline="0" dirty="0" smtClean="0"/>
              <a:t> examine the better context setup </a:t>
            </a:r>
            <a:r>
              <a:rPr lang="en-US" baseline="0" dirty="0" err="1" smtClean="0"/>
              <a:t>produre</a:t>
            </a:r>
            <a:r>
              <a:rPr lang="en-US" baseline="0" dirty="0" smtClean="0"/>
              <a:t> in detail .At the </a:t>
            </a:r>
            <a:r>
              <a:rPr lang="en-US" baseline="0" dirty="0" err="1" smtClean="0"/>
              <a:t>beginning.The</a:t>
            </a:r>
            <a:r>
              <a:rPr lang="en-US" baseline="0" dirty="0" smtClean="0"/>
              <a:t> </a:t>
            </a:r>
            <a:r>
              <a:rPr lang="en-US" baseline="0" dirty="0" err="1" smtClean="0"/>
              <a:t>beerer</a:t>
            </a:r>
            <a:r>
              <a:rPr lang="en-US" baseline="0" dirty="0" smtClean="0"/>
              <a:t> context setup is </a:t>
            </a:r>
            <a:r>
              <a:rPr lang="en-US" baseline="0" dirty="0" err="1" smtClean="0"/>
              <a:t>triggered.For</a:t>
            </a:r>
            <a:r>
              <a:rPr lang="en-US" baseline="0" dirty="0" smtClean="0"/>
              <a:t> example. Following the initial UE-context setup request from the corner network .Then in step one CP sends the barrier context setup request message containing up </a:t>
            </a:r>
            <a:r>
              <a:rPr lang="en-US" baseline="0" dirty="0" err="1" smtClean="0"/>
              <a:t>Linkedlink</a:t>
            </a:r>
            <a:r>
              <a:rPr lang="en-US" baseline="0" dirty="0" smtClean="0"/>
              <a:t> address information for NG U to the </a:t>
            </a:r>
            <a:r>
              <a:rPr lang="en-US" baseline="0" dirty="0" err="1" smtClean="0"/>
              <a:t>UP.The</a:t>
            </a:r>
            <a:r>
              <a:rPr lang="en-US" baseline="0" dirty="0" smtClean="0"/>
              <a:t> UP response in step 2 with the </a:t>
            </a:r>
            <a:r>
              <a:rPr lang="en-US" baseline="0" dirty="0" err="1" smtClean="0"/>
              <a:t>bearrier</a:t>
            </a:r>
            <a:r>
              <a:rPr lang="en-US" baseline="0" dirty="0" smtClean="0"/>
              <a:t> context setup </a:t>
            </a:r>
            <a:r>
              <a:rPr lang="en-US" baseline="0" dirty="0" err="1" smtClean="0"/>
              <a:t>responese</a:t>
            </a:r>
            <a:r>
              <a:rPr lang="en-US" baseline="0" dirty="0" smtClean="0"/>
              <a:t> message containing uplink to no address information for the F1 U and downlink and you know addressing information for NG-U that it has assigned .The message indicates that one or more barriers are now established in the CU-UP.</a:t>
            </a:r>
          </a:p>
          <a:p>
            <a:r>
              <a:rPr lang="en-US" baseline="0" dirty="0" smtClean="0"/>
              <a:t>The f1 UE context setup producer is then performed in step 3 to set up one or more barriers in the DU . The CP  sends a barrier context message request </a:t>
            </a:r>
          </a:p>
          <a:p>
            <a:r>
              <a:rPr lang="en-US" baseline="0" dirty="0" smtClean="0"/>
              <a:t>Step 4: containing the downlinked email address  information for the F1U.</a:t>
            </a:r>
          </a:p>
          <a:p>
            <a:r>
              <a:rPr lang="en-US" baseline="0" dirty="0" smtClean="0"/>
              <a:t>The UP then </a:t>
            </a:r>
            <a:r>
              <a:rPr lang="en-US" baseline="0" dirty="0" err="1" smtClean="0"/>
              <a:t>respone</a:t>
            </a:r>
            <a:r>
              <a:rPr lang="en-US" baseline="0" dirty="0" smtClean="0"/>
              <a:t> with the barrier context modification response message indicating that one or more barriers which are terminated in the DU are established in the UP.</a:t>
            </a:r>
          </a:p>
          <a:p>
            <a:r>
              <a:rPr lang="en-US" baseline="0" dirty="0" smtClean="0"/>
              <a:t>You may be wondering why steps four and five are needed as they may appear redundant and indeed there is this so called one -step version of this </a:t>
            </a:r>
            <a:r>
              <a:rPr lang="en-US" baseline="0" dirty="0" err="1" smtClean="0"/>
              <a:t>produre</a:t>
            </a:r>
            <a:r>
              <a:rPr lang="en-US" baseline="0" dirty="0" smtClean="0"/>
              <a:t> without these steps the longer two step </a:t>
            </a:r>
            <a:r>
              <a:rPr lang="en-US" baseline="0" dirty="0" err="1" smtClean="0"/>
              <a:t>produre</a:t>
            </a:r>
            <a:r>
              <a:rPr lang="en-US" baseline="0" dirty="0" smtClean="0"/>
              <a:t> illustrated here. Is needed for the case when the transport address is allocated by </a:t>
            </a:r>
            <a:r>
              <a:rPr lang="en-US" baseline="0" dirty="0" err="1" smtClean="0"/>
              <a:t>DU.there</a:t>
            </a:r>
            <a:r>
              <a:rPr lang="en-US" baseline="0" dirty="0" smtClean="0"/>
              <a:t> is much more to the E1 interface but that is as far as we can go in the stock and now we move to the low level split </a:t>
            </a:r>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25</a:t>
            </a:fld>
            <a:endParaRPr lang="en-US"/>
          </a:p>
        </p:txBody>
      </p:sp>
    </p:spTree>
    <p:extLst>
      <p:ext uri="{BB962C8B-B14F-4D97-AF65-F5344CB8AC3E}">
        <p14:creationId xmlns:p14="http://schemas.microsoft.com/office/powerpoint/2010/main" val="3104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With a </a:t>
            </a:r>
            <a:r>
              <a:rPr lang="en-US" sz="1200" b="1" i="0" kern="1200" dirty="0" smtClean="0">
                <a:solidFill>
                  <a:schemeClr val="tx1"/>
                </a:solidFill>
                <a:effectLst/>
                <a:latin typeface="+mn-lt"/>
                <a:ea typeface="+mn-ea"/>
                <a:cs typeface="+mn-cs"/>
              </a:rPr>
              <a:t>greater ( </a:t>
            </a:r>
            <a:r>
              <a:rPr lang="en-US" sz="1200" b="1" i="0" kern="1200" dirty="0" err="1" smtClean="0">
                <a:solidFill>
                  <a:schemeClr val="tx1"/>
                </a:solidFill>
                <a:effectLst/>
                <a:latin typeface="+mn-lt"/>
                <a:ea typeface="+mn-ea"/>
                <a:cs typeface="+mn-cs"/>
              </a:rPr>
              <a:t>số</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lượng</a:t>
            </a:r>
            <a:r>
              <a:rPr lang="en-US" sz="1200" b="1" i="0" kern="1200" baseline="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number of antennas, beam width will be smaller (Narrower Beam due to involvement of fewer multipath components) leading to higher reliability and lower latency. This </a:t>
            </a:r>
            <a:r>
              <a:rPr lang="en-US" sz="1200" b="1" i="0" kern="1200" dirty="0" smtClean="0">
                <a:solidFill>
                  <a:schemeClr val="tx1"/>
                </a:solidFill>
                <a:effectLst/>
                <a:latin typeface="+mn-lt"/>
                <a:ea typeface="+mn-ea"/>
                <a:cs typeface="+mn-cs"/>
              </a:rPr>
              <a:t>essentially ( </a:t>
            </a:r>
            <a:r>
              <a:rPr lang="en-US" sz="1200" b="1" i="0" kern="1200" dirty="0" err="1" smtClean="0">
                <a:solidFill>
                  <a:schemeClr val="tx1"/>
                </a:solidFill>
                <a:effectLst/>
                <a:latin typeface="+mn-lt"/>
                <a:ea typeface="+mn-ea"/>
                <a:cs typeface="+mn-cs"/>
              </a:rPr>
              <a:t>về</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cơ</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bản</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means that the number of lost packets would be less and hence lesser retransmissions.</a:t>
            </a:r>
          </a:p>
          <a:p>
            <a:pPr fontAlgn="base"/>
            <a:r>
              <a:rPr lang="en-US" sz="1200" b="0" i="0" kern="1200" dirty="0" smtClean="0">
                <a:solidFill>
                  <a:schemeClr val="tx1"/>
                </a:solidFill>
                <a:effectLst/>
                <a:latin typeface="+mn-lt"/>
                <a:ea typeface="+mn-ea"/>
                <a:cs typeface="+mn-cs"/>
              </a:rPr>
              <a:t>Resource allocations are made simple in Massive MIMO. All subcarriers are good at all times. So, no need to schedule based on fading. Each user gets the whole bandwidth whenever needed.</a:t>
            </a:r>
          </a:p>
          <a:p>
            <a:pPr fontAlgn="base"/>
            <a:r>
              <a:rPr lang="en-US" sz="1200" b="0" i="0" kern="1200" dirty="0" smtClean="0">
                <a:solidFill>
                  <a:schemeClr val="tx1"/>
                </a:solidFill>
                <a:effectLst/>
                <a:latin typeface="+mn-lt"/>
                <a:ea typeface="+mn-ea"/>
                <a:cs typeface="+mn-cs"/>
              </a:rPr>
              <a:t>Massive MIMO can be very useful with:</a:t>
            </a:r>
          </a:p>
          <a:p>
            <a:pPr lvl="1" fontAlgn="base"/>
            <a:r>
              <a:rPr lang="en-US" sz="1200" b="0" i="0" kern="1200" dirty="0" smtClean="0">
                <a:solidFill>
                  <a:schemeClr val="tx1"/>
                </a:solidFill>
                <a:effectLst/>
                <a:latin typeface="+mn-lt"/>
                <a:ea typeface="+mn-ea"/>
                <a:cs typeface="+mn-cs"/>
              </a:rPr>
              <a:t>Mobile Broadband applications</a:t>
            </a:r>
          </a:p>
          <a:p>
            <a:pPr lvl="2" fontAlgn="base"/>
            <a:r>
              <a:rPr lang="en-US" sz="1200" b="0" i="0" kern="1200" dirty="0" smtClean="0">
                <a:solidFill>
                  <a:schemeClr val="tx1"/>
                </a:solidFill>
                <a:effectLst/>
                <a:latin typeface="+mn-lt"/>
                <a:ea typeface="+mn-ea"/>
                <a:cs typeface="+mn-cs"/>
              </a:rPr>
              <a:t>Very high spectral efficiency, multiplex many users</a:t>
            </a:r>
          </a:p>
          <a:p>
            <a:pPr lvl="2" fontAlgn="base"/>
            <a:r>
              <a:rPr lang="en-US" sz="1200" b="0" i="0" kern="1200" dirty="0" smtClean="0">
                <a:solidFill>
                  <a:schemeClr val="tx1"/>
                </a:solidFill>
                <a:effectLst/>
                <a:latin typeface="+mn-lt"/>
                <a:ea typeface="+mn-ea"/>
                <a:cs typeface="+mn-cs"/>
              </a:rPr>
              <a:t>Great improvements at the cell edge</a:t>
            </a:r>
          </a:p>
          <a:p>
            <a:pPr lvl="1" fontAlgn="base"/>
            <a:r>
              <a:rPr lang="en-US" sz="1200" b="0" i="0" kern="1200" dirty="0" smtClean="0">
                <a:solidFill>
                  <a:schemeClr val="tx1"/>
                </a:solidFill>
                <a:effectLst/>
                <a:latin typeface="+mn-lt"/>
                <a:ea typeface="+mn-ea"/>
                <a:cs typeface="+mn-cs"/>
              </a:rPr>
              <a:t>Ultra-Reliable Low Latency Communication (URLLC)</a:t>
            </a:r>
          </a:p>
          <a:p>
            <a:pPr lvl="2" fontAlgn="base"/>
            <a:r>
              <a:rPr lang="en-US" sz="1200" b="0" i="0" kern="1200" dirty="0" smtClean="0">
                <a:solidFill>
                  <a:schemeClr val="tx1"/>
                </a:solidFill>
                <a:effectLst/>
                <a:latin typeface="+mn-lt"/>
                <a:ea typeface="+mn-ea"/>
                <a:cs typeface="+mn-cs"/>
              </a:rPr>
              <a:t>Lesser lost packets, so Fewer retransmissions</a:t>
            </a:r>
          </a:p>
          <a:p>
            <a:pPr lvl="2" fontAlgn="base"/>
            <a:r>
              <a:rPr lang="en-US" sz="1200" b="0" i="0" kern="1200" dirty="0" smtClean="0">
                <a:solidFill>
                  <a:schemeClr val="tx1"/>
                </a:solidFill>
                <a:effectLst/>
                <a:latin typeface="+mn-lt"/>
                <a:ea typeface="+mn-ea"/>
                <a:cs typeface="+mn-cs"/>
              </a:rPr>
              <a:t>more predictable performance in the networks</a:t>
            </a:r>
          </a:p>
          <a:p>
            <a:pPr lvl="1" fontAlgn="base"/>
            <a:r>
              <a:rPr lang="en-US" sz="1200" b="0" i="0" kern="1200" dirty="0" smtClean="0">
                <a:solidFill>
                  <a:schemeClr val="tx1"/>
                </a:solidFill>
                <a:effectLst/>
                <a:latin typeface="+mn-lt"/>
                <a:ea typeface="+mn-ea"/>
                <a:cs typeface="+mn-cs"/>
              </a:rPr>
              <a:t>Massive Machine-Type Communication (</a:t>
            </a:r>
            <a:r>
              <a:rPr lang="en-US" sz="1200" b="0" i="0" kern="1200" dirty="0" err="1" smtClean="0">
                <a:solidFill>
                  <a:schemeClr val="tx1"/>
                </a:solidFill>
                <a:effectLst/>
                <a:latin typeface="+mn-lt"/>
                <a:ea typeface="+mn-ea"/>
                <a:cs typeface="+mn-cs"/>
              </a:rPr>
              <a:t>mMTC</a:t>
            </a:r>
            <a:r>
              <a:rPr lang="en-US" sz="1200" b="0" i="0" kern="1200" dirty="0" smtClean="0">
                <a:solidFill>
                  <a:schemeClr val="tx1"/>
                </a:solidFill>
                <a:effectLst/>
                <a:latin typeface="+mn-lt"/>
                <a:ea typeface="+mn-ea"/>
                <a:cs typeface="+mn-cs"/>
              </a:rPr>
              <a:t>)</a:t>
            </a:r>
          </a:p>
          <a:p>
            <a:pPr lvl="2" fontAlgn="base"/>
            <a:r>
              <a:rPr lang="en-US" sz="1200" b="0" i="0" kern="1200" dirty="0" smtClean="0">
                <a:solidFill>
                  <a:schemeClr val="tx1"/>
                </a:solidFill>
                <a:effectLst/>
                <a:latin typeface="+mn-lt"/>
                <a:ea typeface="+mn-ea"/>
                <a:cs typeface="+mn-cs"/>
              </a:rPr>
              <a:t>Can extend coverage, more cost-efficient deployment by putting up fewer Base Station in order to reach all the sensors.</a:t>
            </a:r>
          </a:p>
          <a:p>
            <a:pPr lvl="2" fontAlgn="base"/>
            <a:r>
              <a:rPr lang="en-US" sz="1200" b="0" i="0" kern="1200" dirty="0" smtClean="0">
                <a:solidFill>
                  <a:schemeClr val="tx1"/>
                </a:solidFill>
                <a:effectLst/>
                <a:latin typeface="+mn-lt"/>
                <a:ea typeface="+mn-ea"/>
                <a:cs typeface="+mn-cs"/>
              </a:rPr>
              <a:t>Can help reduce transmit power for battery powered devices</a:t>
            </a:r>
          </a:p>
          <a:p>
            <a:pPr fontAlgn="base"/>
            <a:r>
              <a:rPr lang="en-US" sz="1200" b="0" i="0" kern="1200" dirty="0" smtClean="0">
                <a:solidFill>
                  <a:schemeClr val="tx1"/>
                </a:solidFill>
                <a:effectLst/>
                <a:latin typeface="+mn-lt"/>
                <a:ea typeface="+mn-ea"/>
                <a:cs typeface="+mn-cs"/>
              </a:rPr>
              <a:t>Limitations of Massive MIMO</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Chỉ hoạt động với chế độ Time Division Duplex (TDD), nơi bạn thay đổi giữa UL và DL trên cùng một tần số và vì lý do đó, bạn có thể đo kênh trong UL và sử dụng nó cũng để truyền DL.</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Hiệu suất của MIMO lớn bị giới hạn bởi sự tán xạ hữu hạn và tương quan do các hạn chế về không gian. Mức độ tự do của hệ thống, chỉ được xác định bởi độ phân giải không gian của mảng ăng ten, có thể đạt đến điểm bão hòa. Ngoài ra, trong các hệ thống song công phân chia tần số (FDD), việc ước tính kênh và phản hồi cho một số lượng lớn ăng-ten là một thách thức. Trừ khi cấu trúc kênh có sẵn tại BS, việc đào tạo và phản hồi kênh đường xuống bị cấm trong các hệ thống FDD đặt giới hạn trên về số lượng ăng-ten BS.</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Với Massive MIMO, có một thách thức là sản xuất nhiều thành phần chi phí thấp, độ chính xác thấp, điều này cũng ảnh hưởng đến cách tiếp cận thử nghiệm và xác minh hiệu suất của các ăng-ten này vì các phương pháp thử nghiệm trên không nói chung phải được áp dụng.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Works only with Time Division Duplex (TDD) mode where you change between UL and DL on the same frequency and for that reason, you can measure the channel in the UL and use it also for DL transmission.</a:t>
            </a:r>
          </a:p>
          <a:p>
            <a:pPr fontAlgn="base"/>
            <a:r>
              <a:rPr lang="en-US" sz="1200" b="0" i="0" kern="1200" dirty="0" smtClean="0">
                <a:solidFill>
                  <a:schemeClr val="tx1"/>
                </a:solidFill>
                <a:effectLst/>
                <a:latin typeface="+mn-lt"/>
                <a:ea typeface="+mn-ea"/>
                <a:cs typeface="+mn-cs"/>
              </a:rPr>
              <a:t>The performance of massive MIMO is limited by the finite and correlated scattering given the space constraints. The degrees of freedom of the system, solely determined by the spatial resolution of the antenna array, can reach saturation point. Also, in frequency division duplex (FDD) systems, channel estimation and feedback for a large number of antennas presents a challenge. Unless the channel structure is available at the BS, the prohibitive downlink channel training and feedback in FDD systems sets an upper limit on the number of BS antennas.</a:t>
            </a:r>
          </a:p>
          <a:p>
            <a:pPr fontAlgn="base"/>
            <a:r>
              <a:rPr lang="en-US" sz="1200" b="0" i="0" kern="1200" dirty="0" smtClean="0">
                <a:solidFill>
                  <a:schemeClr val="tx1"/>
                </a:solidFill>
                <a:effectLst/>
                <a:latin typeface="+mn-lt"/>
                <a:ea typeface="+mn-ea"/>
                <a:cs typeface="+mn-cs"/>
              </a:rPr>
              <a:t>With Massive MIMO, there is a challenge of manufacturing many low cost, low-precision components which also affects how to approach testing and verification of the performance of these antennas since over the air test methods must generally be applied.</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4</a:t>
            </a:fld>
            <a:endParaRPr lang="en-US"/>
          </a:p>
        </p:txBody>
      </p:sp>
    </p:spTree>
    <p:extLst>
      <p:ext uri="{BB962C8B-B14F-4D97-AF65-F5344CB8AC3E}">
        <p14:creationId xmlns:p14="http://schemas.microsoft.com/office/powerpoint/2010/main" val="14589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Lobe: </a:t>
            </a:r>
            <a:r>
              <a:rPr lang="en-US" b="1" u="sng" dirty="0" err="1" smtClean="0"/>
              <a:t>cánh</a:t>
            </a:r>
            <a:r>
              <a:rPr lang="en-US" b="1" u="sng" dirty="0" smtClean="0"/>
              <a:t>,</a:t>
            </a:r>
            <a:r>
              <a:rPr lang="en-US" b="1" u="sng" baseline="0" dirty="0" smtClean="0"/>
              <a:t> side: </a:t>
            </a:r>
            <a:r>
              <a:rPr lang="en-US" b="1" u="sng" baseline="0" dirty="0" err="1" smtClean="0"/>
              <a:t>phía</a:t>
            </a:r>
            <a:endParaRPr lang="en-US" b="1" u="sng" dirty="0" smtClean="0"/>
          </a:p>
          <a:p>
            <a:r>
              <a:rPr lang="en-US" b="1" u="sng" dirty="0" smtClean="0"/>
              <a:t>Multiple radiating elements:</a:t>
            </a:r>
            <a:r>
              <a:rPr lang="en-US" b="1" u="sng" baseline="0" dirty="0" smtClean="0"/>
              <a:t> </a:t>
            </a:r>
            <a:r>
              <a:rPr lang="en-US" b="1" u="sng" baseline="0" dirty="0" err="1" smtClean="0"/>
              <a:t>nhiều</a:t>
            </a:r>
            <a:r>
              <a:rPr lang="en-US" b="1" u="sng" baseline="0" dirty="0" smtClean="0"/>
              <a:t> </a:t>
            </a:r>
            <a:r>
              <a:rPr lang="en-US" b="1" u="sng" baseline="0" dirty="0" err="1" smtClean="0"/>
              <a:t>phần</a:t>
            </a:r>
            <a:r>
              <a:rPr lang="en-US" b="1" u="sng" baseline="0" dirty="0" smtClean="0"/>
              <a:t> </a:t>
            </a:r>
            <a:r>
              <a:rPr lang="en-US" b="1" u="sng" baseline="0" dirty="0" err="1" smtClean="0"/>
              <a:t>tử</a:t>
            </a:r>
            <a:r>
              <a:rPr lang="en-US" b="1" u="sng" baseline="0" dirty="0" smtClean="0"/>
              <a:t> </a:t>
            </a:r>
            <a:r>
              <a:rPr lang="en-US" b="1" u="sng" baseline="0" dirty="0" err="1" smtClean="0"/>
              <a:t>bức</a:t>
            </a:r>
            <a:r>
              <a:rPr lang="en-US" b="1" u="sng" baseline="0" dirty="0" smtClean="0"/>
              <a:t> </a:t>
            </a:r>
            <a:r>
              <a:rPr lang="en-US" b="1" u="sng" baseline="0" dirty="0" err="1" smtClean="0"/>
              <a:t>xạ</a:t>
            </a:r>
            <a:r>
              <a:rPr lang="en-US" b="1" u="sng" baseline="0" dirty="0" smtClean="0"/>
              <a:t> , </a:t>
            </a:r>
            <a:r>
              <a:rPr lang="en-US" b="1" u="sng" dirty="0" smtClean="0"/>
              <a:t>identical wavelength  : </a:t>
            </a:r>
            <a:r>
              <a:rPr lang="en-US" b="1" u="sng" dirty="0" err="1" smtClean="0"/>
              <a:t>bước</a:t>
            </a:r>
            <a:r>
              <a:rPr lang="en-US" b="1" u="sng" baseline="0" dirty="0" smtClean="0"/>
              <a:t> </a:t>
            </a:r>
            <a:r>
              <a:rPr lang="en-US" b="1" u="sng" baseline="0" dirty="0" err="1" smtClean="0"/>
              <a:t>sóng</a:t>
            </a:r>
            <a:r>
              <a:rPr lang="en-US" b="1" u="sng" baseline="0" dirty="0" smtClean="0"/>
              <a:t> </a:t>
            </a:r>
            <a:r>
              <a:rPr lang="en-US" b="1" u="sng" baseline="0" dirty="0" err="1" smtClean="0"/>
              <a:t>giống</a:t>
            </a:r>
            <a:r>
              <a:rPr lang="en-US" b="1" u="sng" baseline="0" dirty="0" smtClean="0"/>
              <a:t> </a:t>
            </a:r>
            <a:r>
              <a:rPr lang="en-US" b="1" u="sng" baseline="0" dirty="0" err="1" smtClean="0"/>
              <a:t>hệt</a:t>
            </a:r>
            <a:r>
              <a:rPr lang="en-US" b="1" u="sng" baseline="0" dirty="0" smtClean="0"/>
              <a:t> </a:t>
            </a:r>
            <a:r>
              <a:rPr lang="en-US" b="1" u="sng" baseline="0" dirty="0" err="1" smtClean="0"/>
              <a:t>nhau</a:t>
            </a:r>
            <a:r>
              <a:rPr lang="en-US" baseline="0" dirty="0" smtClean="0"/>
              <a:t>.</a:t>
            </a:r>
          </a:p>
          <a:p>
            <a:r>
              <a:rPr lang="en-US" sz="1200" b="0" i="0" kern="1200" dirty="0" smtClean="0">
                <a:solidFill>
                  <a:schemeClr val="tx1"/>
                </a:solidFill>
                <a:effectLst/>
                <a:latin typeface="+mn-lt"/>
                <a:ea typeface="+mn-ea"/>
                <a:cs typeface="+mn-cs"/>
              </a:rPr>
              <a:t>The more radiating elements that make up the antenna, the narrower the beam. An artifact of beamforming is side lobes.</a:t>
            </a:r>
          </a:p>
          <a:p>
            <a:r>
              <a:rPr lang="en-US" sz="1200" b="0" i="0" kern="1200" dirty="0" smtClean="0">
                <a:solidFill>
                  <a:schemeClr val="tx1"/>
                </a:solidFill>
                <a:effectLst/>
                <a:latin typeface="+mn-lt"/>
                <a:ea typeface="+mn-ea"/>
                <a:cs typeface="+mn-cs"/>
              </a:rPr>
              <a:t> These are essentially unwanted radiation of the signal that forms the main lobe in different directions. Poor engineering of antenna arrays would result in excessive interference by a </a:t>
            </a:r>
            <a:r>
              <a:rPr lang="en-US" sz="1200" b="0" i="0" kern="1200" dirty="0" err="1" smtClean="0">
                <a:solidFill>
                  <a:schemeClr val="tx1"/>
                </a:solidFill>
                <a:effectLst/>
                <a:latin typeface="+mn-lt"/>
                <a:ea typeface="+mn-ea"/>
                <a:cs typeface="+mn-cs"/>
              </a:rPr>
              <a:t>beamformed</a:t>
            </a:r>
            <a:r>
              <a:rPr lang="en-US" sz="1200" b="0" i="0" kern="1200" dirty="0" smtClean="0">
                <a:solidFill>
                  <a:schemeClr val="tx1"/>
                </a:solidFill>
                <a:effectLst/>
                <a:latin typeface="+mn-lt"/>
                <a:ea typeface="+mn-ea"/>
                <a:cs typeface="+mn-cs"/>
              </a:rPr>
              <a:t> signal’s side lobe. The more radiating elements that make up the antenna, the more focused the main beam is and the weaker the side lobes are.</a:t>
            </a:r>
          </a:p>
          <a:p>
            <a:r>
              <a:rPr lang="vi-VN" sz="1200" b="1" i="0" kern="1200" dirty="0" smtClean="0">
                <a:solidFill>
                  <a:schemeClr val="tx1"/>
                </a:solidFill>
                <a:effectLst/>
                <a:latin typeface="+mn-lt"/>
                <a:ea typeface="+mn-ea"/>
                <a:cs typeface="+mn-cs"/>
              </a:rPr>
              <a:t>Càng nhiều yếu tố bức xạ tạo nên ăng-ten, chùm tia càng hẹp. Một tạo tác của beamforming là thùy bên. Về cơ bản, đây là những bức xạ không mong muốn của tín hiệu tạo thành thùy chính theo các hướng khác nhau. Kỹ thuật kém của các mảng ăng-ten sẽ dẫn đến nhiễu quá mức bởi thùy bên của tín hiệu chùm tia. Càng nhiều yếu tố tỏa ra tạo nên ăng-ten, chùm tia chính càng tập trung và thùy bên càng yếu</a:t>
            </a: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C3B42079-7D61-46C0-8691-032EFBD70DC9}" type="slidenum">
              <a:rPr lang="en-US" smtClean="0"/>
              <a:t>5</a:t>
            </a:fld>
            <a:endParaRPr lang="en-US"/>
          </a:p>
        </p:txBody>
      </p:sp>
    </p:spTree>
    <p:extLst>
      <p:ext uri="{BB962C8B-B14F-4D97-AF65-F5344CB8AC3E}">
        <p14:creationId xmlns:p14="http://schemas.microsoft.com/office/powerpoint/2010/main" val="164160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Steering: </a:t>
            </a:r>
            <a:r>
              <a:rPr lang="en-US" b="1" dirty="0" err="1" smtClean="0"/>
              <a:t>hệ</a:t>
            </a:r>
            <a:r>
              <a:rPr lang="en-US" b="1" baseline="0" dirty="0" smtClean="0"/>
              <a:t> </a:t>
            </a:r>
            <a:r>
              <a:rPr lang="en-US" b="1" baseline="0" dirty="0" err="1" smtClean="0"/>
              <a:t>thống</a:t>
            </a:r>
            <a:r>
              <a:rPr lang="en-US" b="1" baseline="0" dirty="0" smtClean="0"/>
              <a:t> </a:t>
            </a:r>
            <a:r>
              <a:rPr lang="en-US" b="1" baseline="0" dirty="0" err="1" smtClean="0"/>
              <a:t>lái</a:t>
            </a:r>
            <a:r>
              <a:rPr lang="en-US" b="1" baseline="0" dirty="0" smtClean="0"/>
              <a:t>, </a:t>
            </a:r>
            <a:r>
              <a:rPr lang="en-US" b="1" baseline="0" dirty="0" err="1" smtClean="0"/>
              <a:t>điều</a:t>
            </a:r>
            <a:r>
              <a:rPr lang="en-US" b="1" baseline="0" dirty="0" smtClean="0"/>
              <a:t> </a:t>
            </a:r>
            <a:r>
              <a:rPr lang="en-US" b="1" baseline="0" dirty="0" err="1" smtClean="0"/>
              <a:t>khiển</a:t>
            </a:r>
            <a:endParaRPr lang="en-US" b="1" baseline="0" dirty="0" smtClean="0"/>
          </a:p>
          <a:p>
            <a:r>
              <a:rPr lang="en-US" sz="1200" b="0" i="0" kern="1200" dirty="0" smtClean="0">
                <a:solidFill>
                  <a:schemeClr val="tx1"/>
                </a:solidFill>
                <a:effectLst/>
                <a:latin typeface="+mn-lt"/>
                <a:ea typeface="+mn-ea"/>
                <a:cs typeface="+mn-cs"/>
              </a:rPr>
              <a:t>Beam steering is achieved by changing the phase of the input signal on all radiating elements. Phase shifting allows the signal to be targeted at a specific receiver. An antenna can employ radiating elements with a common frequency to steer a single beam in a specific direction. Different frequency beams can also be steered in different directions to </a:t>
            </a:r>
            <a:r>
              <a:rPr lang="en-US" sz="1200" b="1" i="0" kern="1200" dirty="0" smtClean="0">
                <a:solidFill>
                  <a:schemeClr val="tx1"/>
                </a:solidFill>
                <a:effectLst/>
                <a:latin typeface="+mn-lt"/>
                <a:ea typeface="+mn-ea"/>
                <a:cs typeface="+mn-cs"/>
              </a:rPr>
              <a:t>serve(</a:t>
            </a:r>
            <a:r>
              <a:rPr lang="en-US" sz="1200" b="1" i="0" kern="1200" dirty="0" err="1" smtClean="0">
                <a:solidFill>
                  <a:schemeClr val="tx1"/>
                </a:solidFill>
                <a:effectLst/>
                <a:latin typeface="+mn-lt"/>
                <a:ea typeface="+mn-ea"/>
                <a:cs typeface="+mn-cs"/>
              </a:rPr>
              <a:t>phục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vụ</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different users. The direction a signal is sent in is </a:t>
            </a:r>
            <a:r>
              <a:rPr lang="en-US" sz="1200" b="1" i="0" kern="1200" dirty="0" smtClean="0">
                <a:solidFill>
                  <a:schemeClr val="tx1"/>
                </a:solidFill>
                <a:effectLst/>
                <a:latin typeface="+mn-lt"/>
                <a:ea typeface="+mn-ea"/>
                <a:cs typeface="+mn-cs"/>
              </a:rPr>
              <a:t>calculated dynamically ( </a:t>
            </a:r>
            <a:r>
              <a:rPr lang="en-US" sz="1200" b="1" i="0" kern="1200" dirty="0" err="1" smtClean="0">
                <a:solidFill>
                  <a:schemeClr val="tx1"/>
                </a:solidFill>
                <a:effectLst/>
                <a:latin typeface="+mn-lt"/>
                <a:ea typeface="+mn-ea"/>
                <a:cs typeface="+mn-cs"/>
              </a:rPr>
              <a:t>tính</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toán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tự</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động</a:t>
            </a:r>
            <a:r>
              <a:rPr lang="en-US" sz="1200" b="1" i="0" kern="1200" baseline="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by the base station as the endpoint moves, effectively tracking the user. If a </a:t>
            </a:r>
            <a:r>
              <a:rPr lang="en-US" sz="1200" b="1" i="0" kern="1200" dirty="0" smtClean="0">
                <a:solidFill>
                  <a:schemeClr val="tx1"/>
                </a:solidFill>
                <a:effectLst/>
                <a:latin typeface="+mn-lt"/>
                <a:ea typeface="+mn-ea"/>
                <a:cs typeface="+mn-cs"/>
              </a:rPr>
              <a:t>beam (chum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tia</a:t>
            </a:r>
            <a:r>
              <a:rPr lang="en-US" sz="1200" b="1"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cannot track a user, the endpoint may switch to a different beam.</a:t>
            </a:r>
            <a:endParaRPr lang="en-US" b="1" dirty="0"/>
          </a:p>
        </p:txBody>
      </p:sp>
      <p:sp>
        <p:nvSpPr>
          <p:cNvPr id="4" name="Slide Number Placeholder 3"/>
          <p:cNvSpPr>
            <a:spLocks noGrp="1"/>
          </p:cNvSpPr>
          <p:nvPr>
            <p:ph type="sldNum" sz="quarter" idx="10"/>
          </p:nvPr>
        </p:nvSpPr>
        <p:spPr/>
        <p:txBody>
          <a:bodyPr/>
          <a:lstStyle/>
          <a:p>
            <a:fld id="{C3B42079-7D61-46C0-8691-032EFBD70DC9}" type="slidenum">
              <a:rPr lang="en-US" smtClean="0"/>
              <a:t>6</a:t>
            </a:fld>
            <a:endParaRPr lang="en-US"/>
          </a:p>
        </p:txBody>
      </p:sp>
    </p:spTree>
    <p:extLst>
      <p:ext uri="{BB962C8B-B14F-4D97-AF65-F5344CB8AC3E}">
        <p14:creationId xmlns:p14="http://schemas.microsoft.com/office/powerpoint/2010/main" val="301591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 </a:t>
            </a:r>
            <a:r>
              <a:rPr lang="en-US" dirty="0" err="1" smtClean="0"/>
              <a:t>là</a:t>
            </a:r>
            <a:r>
              <a:rPr lang="en-US" baseline="0" dirty="0" smtClean="0"/>
              <a:t> </a:t>
            </a:r>
            <a:r>
              <a:rPr lang="en-US" baseline="0" dirty="0" err="1" smtClean="0"/>
              <a:t>một</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mạng</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có</a:t>
            </a:r>
            <a:r>
              <a:rPr lang="en-US" baseline="0" dirty="0" smtClean="0"/>
              <a:t> </a:t>
            </a:r>
            <a:r>
              <a:rPr lang="en-US" baseline="0" dirty="0" err="1" smtClean="0"/>
              <a:t>ăng</a:t>
            </a:r>
            <a:r>
              <a:rPr lang="en-US" baseline="0" dirty="0" smtClean="0"/>
              <a:t> ten </a:t>
            </a:r>
            <a:r>
              <a:rPr lang="en-US" baseline="0" dirty="0" err="1" smtClean="0"/>
              <a:t>lớn</a:t>
            </a:r>
            <a:endParaRPr lang="en-US" baseline="0" dirty="0" smtClean="0"/>
          </a:p>
          <a:p>
            <a:r>
              <a:rPr lang="en-US" baseline="0" dirty="0" smtClean="0"/>
              <a:t>HĐ:</a:t>
            </a:r>
          </a:p>
          <a:p>
            <a:r>
              <a:rPr lang="en-US" baseline="0" dirty="0" err="1" smtClean="0"/>
              <a:t>Trong</a:t>
            </a:r>
            <a:r>
              <a:rPr lang="en-US" baseline="0" dirty="0" smtClean="0"/>
              <a:t> RAN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(RU) radio unit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truyền</a:t>
            </a:r>
            <a:r>
              <a:rPr lang="en-US" baseline="0" dirty="0" smtClean="0"/>
              <a:t> , </a:t>
            </a:r>
            <a:r>
              <a:rPr lang="en-US" baseline="0" dirty="0" err="1" smtClean="0"/>
              <a:t>nhận</a:t>
            </a:r>
            <a:r>
              <a:rPr lang="en-US" baseline="0" dirty="0" smtClean="0"/>
              <a:t> ,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cho</a:t>
            </a:r>
            <a:r>
              <a:rPr lang="en-US" baseline="0" dirty="0" smtClean="0"/>
              <a:t> </a:t>
            </a:r>
            <a:r>
              <a:rPr lang="en-US" baseline="0" dirty="0" err="1" smtClean="0"/>
              <a:t>trạm</a:t>
            </a:r>
            <a:r>
              <a:rPr lang="en-US" baseline="0" dirty="0" smtClean="0"/>
              <a:t> </a:t>
            </a:r>
            <a:r>
              <a:rPr lang="en-US" baseline="0" dirty="0" err="1" smtClean="0"/>
              <a:t>gốc</a:t>
            </a:r>
            <a:r>
              <a:rPr lang="en-US" baseline="0" dirty="0" smtClean="0"/>
              <a:t> RAN ( base station)</a:t>
            </a:r>
          </a:p>
          <a:p>
            <a:r>
              <a:rPr lang="en-US" dirty="0" err="1" smtClean="0"/>
              <a:t>Khi</a:t>
            </a:r>
            <a:r>
              <a:rPr lang="en-US" dirty="0" smtClean="0"/>
              <a:t> RU </a:t>
            </a:r>
            <a:r>
              <a:rPr lang="en-US" dirty="0" err="1" smtClean="0"/>
              <a:t>nhận</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từ</a:t>
            </a:r>
            <a:r>
              <a:rPr lang="en-US" baseline="0" dirty="0" smtClean="0"/>
              <a:t> </a:t>
            </a:r>
            <a:r>
              <a:rPr lang="en-US" baseline="0" dirty="0" err="1" smtClean="0"/>
              <a:t>anten</a:t>
            </a:r>
            <a:r>
              <a:rPr lang="en-US" baseline="0" dirty="0" smtClean="0"/>
              <a:t>, </a:t>
            </a:r>
            <a:r>
              <a:rPr lang="en-US" baseline="0" dirty="0" err="1" smtClean="0"/>
              <a:t>nó</a:t>
            </a:r>
            <a:r>
              <a:rPr lang="en-US" baseline="0" dirty="0" smtClean="0"/>
              <a:t> </a:t>
            </a:r>
            <a:r>
              <a:rPr lang="en-US" baseline="0" dirty="0" err="1" smtClean="0"/>
              <a:t>sẽ</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 BBU) baseband unit </a:t>
            </a:r>
            <a:r>
              <a:rPr lang="en-US" baseline="0" dirty="0" err="1" smtClean="0"/>
              <a:t>bằng</a:t>
            </a:r>
            <a:r>
              <a:rPr lang="en-US" baseline="0" dirty="0" smtClean="0"/>
              <a:t> </a:t>
            </a:r>
            <a:r>
              <a:rPr lang="en-US" baseline="0" dirty="0" err="1" smtClean="0"/>
              <a:t>Commom</a:t>
            </a:r>
            <a:r>
              <a:rPr lang="en-US" baseline="0" dirty="0" smtClean="0"/>
              <a:t> public Radio Interface( CPRI )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chung</a:t>
            </a:r>
            <a:endParaRPr lang="en-US" baseline="0" dirty="0" smtClean="0"/>
          </a:p>
          <a:p>
            <a:r>
              <a:rPr lang="en-US" baseline="0" dirty="0" smtClean="0"/>
              <a:t>BBU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thế</a:t>
            </a:r>
            <a:r>
              <a:rPr lang="en-US" baseline="0" dirty="0" smtClean="0"/>
              <a:t> </a:t>
            </a:r>
            <a:r>
              <a:rPr lang="en-US" baseline="0" dirty="0" err="1" smtClean="0"/>
              <a:t>được</a:t>
            </a:r>
            <a:r>
              <a:rPr lang="en-US" baseline="0" dirty="0" smtClean="0"/>
              <a:t> </a:t>
            </a:r>
            <a:r>
              <a:rPr lang="en-US" baseline="0" dirty="0" err="1" smtClean="0"/>
              <a:t>chuyển</a:t>
            </a:r>
            <a:r>
              <a:rPr lang="en-US" baseline="0" dirty="0" smtClean="0"/>
              <a:t> </a:t>
            </a:r>
            <a:r>
              <a:rPr lang="en-US" baseline="0" dirty="0" err="1" smtClean="0"/>
              <a:t>tiếp</a:t>
            </a:r>
            <a:r>
              <a:rPr lang="en-US" baseline="0" dirty="0" smtClean="0"/>
              <a:t> </a:t>
            </a:r>
            <a:r>
              <a:rPr lang="en-US" baseline="0" dirty="0" err="1" smtClean="0"/>
              <a:t>đến</a:t>
            </a:r>
            <a:r>
              <a:rPr lang="en-US" baseline="0" dirty="0" smtClean="0"/>
              <a:t> network </a:t>
            </a:r>
            <a:r>
              <a:rPr lang="en-US" baseline="0" dirty="0" err="1" smtClean="0"/>
              <a:t>cỏe.Dữ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thông</a:t>
            </a:r>
            <a:r>
              <a:rPr lang="en-US" baseline="0" dirty="0" smtClean="0"/>
              <a:t> qua </a:t>
            </a:r>
            <a:r>
              <a:rPr lang="en-US" baseline="0" dirty="0" err="1" smtClean="0"/>
              <a:t>qus</a:t>
            </a:r>
            <a:r>
              <a:rPr lang="en-US" baseline="0" dirty="0" smtClean="0"/>
              <a:t> </a:t>
            </a:r>
            <a:r>
              <a:rPr lang="en-US" baseline="0" dirty="0" err="1" smtClean="0"/>
              <a:t>trình</a:t>
            </a:r>
            <a:r>
              <a:rPr lang="en-US" baseline="0" dirty="0" smtClean="0"/>
              <a:t> </a:t>
            </a:r>
            <a:r>
              <a:rPr lang="en-US" baseline="0" dirty="0" err="1" smtClean="0"/>
              <a:t>đảo</a:t>
            </a:r>
            <a:r>
              <a:rPr lang="en-US" baseline="0" dirty="0" smtClean="0"/>
              <a:t> </a:t>
            </a:r>
            <a:r>
              <a:rPr lang="en-US" baseline="0" dirty="0" err="1" smtClean="0"/>
              <a:t>ngược</a:t>
            </a:r>
            <a:endParaRPr lang="en-US" baseline="0" dirty="0" smtClean="0"/>
          </a:p>
          <a:p>
            <a:r>
              <a:rPr lang="en-US" baseline="0" dirty="0" err="1" smtClean="0"/>
              <a:t>Diện</a:t>
            </a:r>
            <a:r>
              <a:rPr lang="en-US" baseline="0" dirty="0" smtClean="0"/>
              <a:t> </a:t>
            </a:r>
            <a:r>
              <a:rPr lang="en-US" baseline="0" dirty="0" err="1" smtClean="0"/>
              <a:t>tích</a:t>
            </a:r>
            <a:r>
              <a:rPr lang="en-US" baseline="0" dirty="0" smtClean="0"/>
              <a:t> </a:t>
            </a:r>
            <a:r>
              <a:rPr lang="en-US" baseline="0" dirty="0" err="1" smtClean="0"/>
              <a:t>mà</a:t>
            </a:r>
            <a:r>
              <a:rPr lang="en-US" baseline="0" dirty="0" smtClean="0"/>
              <a:t> </a:t>
            </a:r>
            <a:r>
              <a:rPr lang="en-US" baseline="0" dirty="0" err="1" smtClean="0"/>
              <a:t>một</a:t>
            </a:r>
            <a:r>
              <a:rPr lang="en-US" baseline="0" dirty="0" smtClean="0"/>
              <a:t> </a:t>
            </a:r>
            <a:r>
              <a:rPr lang="en-US" baseline="0" dirty="0" err="1" smtClean="0"/>
              <a:t>nút</a:t>
            </a:r>
            <a:r>
              <a:rPr lang="en-US" baseline="0" dirty="0" smtClean="0"/>
              <a:t> RAN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bao</a:t>
            </a:r>
            <a:r>
              <a:rPr lang="en-US" baseline="0" dirty="0" smtClean="0"/>
              <a:t> </a:t>
            </a:r>
            <a:r>
              <a:rPr lang="en-US" baseline="0" dirty="0" err="1" smtClean="0"/>
              <a:t>phủ</a:t>
            </a:r>
            <a:r>
              <a:rPr lang="en-US" baseline="0" dirty="0" smtClean="0"/>
              <a:t> </a:t>
            </a:r>
            <a:r>
              <a:rPr lang="en-US" baseline="0" dirty="0" err="1" smtClean="0"/>
              <a:t>khsc</a:t>
            </a:r>
            <a:r>
              <a:rPr lang="en-US" baseline="0" dirty="0" smtClean="0"/>
              <a:t> </a:t>
            </a:r>
            <a:r>
              <a:rPr lang="en-US" baseline="0" dirty="0" err="1" smtClean="0"/>
              <a:t>nhau</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anten</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RAN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tại</a:t>
            </a:r>
            <a:r>
              <a:rPr lang="en-US" baseline="0" dirty="0" smtClean="0"/>
              <a:t> node</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8</a:t>
            </a:fld>
            <a:endParaRPr lang="en-US"/>
          </a:p>
        </p:txBody>
      </p:sp>
    </p:spTree>
    <p:extLst>
      <p:ext uri="{BB962C8B-B14F-4D97-AF65-F5344CB8AC3E}">
        <p14:creationId xmlns:p14="http://schemas.microsoft.com/office/powerpoint/2010/main" val="229676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9</a:t>
            </a:fld>
            <a:endParaRPr lang="en-US"/>
          </a:p>
        </p:txBody>
      </p:sp>
    </p:spTree>
    <p:extLst>
      <p:ext uri="{BB962C8B-B14F-4D97-AF65-F5344CB8AC3E}">
        <p14:creationId xmlns:p14="http://schemas.microsoft.com/office/powerpoint/2010/main" val="372992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tradition Ran or radio access network .The core network used to be deployment in our data center that is connected to the network cell sites. These cell sites include the entire run stack for radio component and baseband processing (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a:t>
            </a:r>
          </a:p>
          <a:p>
            <a:r>
              <a:rPr lang="en-US" baseline="0" dirty="0" smtClean="0"/>
              <a:t>Cell site: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các</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và</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lặp</a:t>
            </a:r>
            <a:r>
              <a:rPr lang="en-US" baseline="0" dirty="0" smtClean="0"/>
              <a:t> </a:t>
            </a:r>
            <a:r>
              <a:rPr lang="en-US" baseline="0" dirty="0" err="1" smtClean="0"/>
              <a:t>đi</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này</a:t>
            </a:r>
            <a:r>
              <a:rPr lang="en-US" baseline="0" dirty="0" smtClean="0"/>
              <a:t> BBU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hóa</a:t>
            </a:r>
            <a:r>
              <a:rPr lang="en-US" baseline="0" dirty="0" smtClean="0"/>
              <a:t> </a:t>
            </a:r>
            <a:r>
              <a:rPr lang="en-US" baseline="0" dirty="0" err="1" smtClean="0"/>
              <a:t>để</a:t>
            </a:r>
            <a:r>
              <a:rPr lang="en-US" baseline="0" dirty="0" smtClean="0"/>
              <a:t> </a:t>
            </a:r>
            <a:r>
              <a:rPr lang="en-US" baseline="0" dirty="0" err="1" smtClean="0"/>
              <a:t>kéo</a:t>
            </a:r>
            <a:r>
              <a:rPr lang="en-US" baseline="0" dirty="0" smtClean="0"/>
              <a:t> </a:t>
            </a: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và</a:t>
            </a:r>
            <a:r>
              <a:rPr lang="en-US" baseline="0" dirty="0" smtClean="0"/>
              <a:t> </a:t>
            </a:r>
            <a:r>
              <a:rPr lang="en-US" baseline="0" dirty="0" err="1" smtClean="0"/>
              <a:t>tận</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endParaRPr lang="en-US" baseline="0" dirty="0" smtClean="0"/>
          </a:p>
          <a:p>
            <a:endParaRPr lang="en-US" baseline="0" dirty="0" smtClean="0"/>
          </a:p>
          <a:p>
            <a:r>
              <a:rPr lang="en-US" baseline="0" dirty="0" smtClean="0"/>
              <a:t>At the end of LTE deployment. We move towards a centralized run architectures. With this </a:t>
            </a:r>
            <a:r>
              <a:rPr lang="en-US" u="sng" baseline="0" dirty="0" smtClean="0"/>
              <a:t>iteration ( </a:t>
            </a:r>
            <a:r>
              <a:rPr lang="en-US" u="sng" baseline="0" dirty="0" err="1" smtClean="0"/>
              <a:t>lặp</a:t>
            </a:r>
            <a:r>
              <a:rPr lang="en-US" u="sng" baseline="0" dirty="0" smtClean="0"/>
              <a:t> </a:t>
            </a:r>
            <a:r>
              <a:rPr lang="en-US" u="sng" baseline="0" dirty="0" err="1" smtClean="0"/>
              <a:t>lại</a:t>
            </a:r>
            <a:r>
              <a:rPr lang="en-US" u="sng" baseline="0" dirty="0" smtClean="0"/>
              <a:t> ) </a:t>
            </a:r>
            <a:r>
              <a:rPr lang="en-US" baseline="0" dirty="0" smtClean="0"/>
              <a:t>baseband processer BBU </a:t>
            </a:r>
          </a:p>
          <a:p>
            <a:r>
              <a:rPr lang="en-US" baseline="0" dirty="0" smtClean="0"/>
              <a:t>start to be centralized in order to pull resources and leverage ( </a:t>
            </a:r>
            <a:r>
              <a:rPr lang="en-US" baseline="0" dirty="0" err="1" smtClean="0"/>
              <a:t>tận</a:t>
            </a:r>
            <a:r>
              <a:rPr lang="en-US" baseline="0" dirty="0" smtClean="0"/>
              <a:t> </a:t>
            </a:r>
            <a:r>
              <a:rPr lang="en-US" baseline="0" dirty="0" err="1" smtClean="0"/>
              <a:t>dụng</a:t>
            </a:r>
            <a:r>
              <a:rPr lang="en-US" baseline="0" dirty="0" smtClean="0"/>
              <a:t> ) some of the new data center architectures.  </a:t>
            </a:r>
          </a:p>
          <a:p>
            <a:r>
              <a:rPr lang="en-US" baseline="0" dirty="0" smtClean="0"/>
              <a:t>While simple battery solution each vender as its own way to do things.</a:t>
            </a:r>
          </a:p>
          <a:p>
            <a:r>
              <a:rPr lang="en-US" baseline="0" dirty="0" smtClean="0"/>
              <a:t>Now .we are seeing the introduction of two innovations ( </a:t>
            </a:r>
            <a:r>
              <a:rPr lang="en-US" baseline="0" dirty="0" err="1" smtClean="0"/>
              <a:t>sự</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that are key to transforming the </a:t>
            </a:r>
            <a:r>
              <a:rPr lang="en-US" baseline="0" dirty="0" err="1" smtClean="0"/>
              <a:t>infrashtructure</a:t>
            </a:r>
            <a:r>
              <a:rPr lang="en-US" baseline="0" dirty="0" smtClean="0"/>
              <a:t> space </a:t>
            </a:r>
          </a:p>
          <a:p>
            <a:r>
              <a:rPr lang="en-US" baseline="0" dirty="0" smtClean="0"/>
              <a:t>First the </a:t>
            </a:r>
            <a:r>
              <a:rPr lang="en-US" baseline="0" dirty="0" err="1" smtClean="0"/>
              <a:t>virturlization</a:t>
            </a:r>
            <a:r>
              <a:rPr lang="en-US" baseline="0" dirty="0" smtClean="0"/>
              <a:t> of the network more and more function like core network. CU DU getting implemented in a virtualized framework.</a:t>
            </a:r>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nhanh</a:t>
            </a:r>
            <a:r>
              <a:rPr lang="en-US" baseline="0" dirty="0" smtClean="0"/>
              <a:t> </a:t>
            </a:r>
            <a:r>
              <a:rPr lang="en-US" baseline="0" dirty="0" err="1" smtClean="0"/>
              <a:t>hơn</a:t>
            </a:r>
            <a:r>
              <a:rPr lang="en-US" baseline="0" dirty="0" smtClean="0"/>
              <a:t> </a:t>
            </a:r>
            <a:r>
              <a:rPr lang="en-US" baseline="0" dirty="0" err="1" smtClean="0"/>
              <a:t>mở</a:t>
            </a:r>
            <a:r>
              <a:rPr lang="en-US" baseline="0" dirty="0" smtClean="0"/>
              <a:t> </a:t>
            </a:r>
            <a:r>
              <a:rPr lang="en-US" baseline="0" dirty="0" err="1" smtClean="0"/>
              <a:t>ra</a:t>
            </a:r>
            <a:r>
              <a:rPr lang="en-US" baseline="0" dirty="0" smtClean="0"/>
              <a:t>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tiết</a:t>
            </a:r>
            <a:r>
              <a:rPr lang="en-US" baseline="0" dirty="0" smtClean="0"/>
              <a:t> </a:t>
            </a:r>
            <a:r>
              <a:rPr lang="en-US" baseline="0" dirty="0" err="1" smtClean="0"/>
              <a:t>kiêm</a:t>
            </a:r>
            <a:r>
              <a:rPr lang="en-US" baseline="0" dirty="0" smtClean="0"/>
              <a:t> chi </a:t>
            </a:r>
            <a:r>
              <a:rPr lang="en-US" baseline="0" dirty="0" err="1" smtClean="0"/>
              <a:t>phí</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mạng</a:t>
            </a:r>
            <a:r>
              <a:rPr lang="en-US" baseline="0" dirty="0" smtClean="0"/>
              <a:t> </a:t>
            </a:r>
            <a:r>
              <a:rPr lang="en-US" baseline="0" dirty="0" err="1" smtClean="0"/>
              <a:t>hiện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thương</a:t>
            </a:r>
            <a:r>
              <a:rPr lang="en-US" baseline="0" dirty="0" smtClean="0"/>
              <a:t> </a:t>
            </a:r>
            <a:r>
              <a:rPr lang="en-US" baseline="0" dirty="0" err="1" smtClean="0"/>
              <a:t>mại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kệ</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ảo</a:t>
            </a:r>
            <a:r>
              <a:rPr lang="en-US" baseline="0" dirty="0" smtClean="0"/>
              <a:t> </a:t>
            </a:r>
            <a:r>
              <a:rPr lang="en-US" baseline="0" dirty="0" err="1" smtClean="0"/>
              <a:t>hóa</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r>
              <a:rPr lang="en-US" baseline="0" dirty="0" err="1" smtClean="0"/>
              <a:t>chuyên</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These </a:t>
            </a:r>
            <a:r>
              <a:rPr lang="en-US" baseline="0" dirty="0" err="1" smtClean="0"/>
              <a:t>allower</a:t>
            </a:r>
            <a:r>
              <a:rPr lang="en-US" baseline="0" dirty="0" smtClean="0"/>
              <a:t> for scalable and faster deployment and opens up cost-saving </a:t>
            </a:r>
            <a:r>
              <a:rPr lang="en-US" baseline="0" dirty="0" err="1" smtClean="0"/>
              <a:t>oppoturnities</a:t>
            </a:r>
            <a:r>
              <a:rPr lang="en-US" baseline="0" dirty="0" smtClean="0"/>
              <a:t> as network elements can now run commercial the shelf server with virtualized software rather than dedicated order with proprietary software.</a:t>
            </a:r>
          </a:p>
          <a:p>
            <a:r>
              <a:rPr lang="vi-VN" baseline="0" dirty="0" smtClean="0"/>
              <a:t>Mô hình này cũng có thể giải quyết kịch bản dung lượng cao bằng cách tăng tốc thứ tự chuyên biệt cho lớp vật lý. Tính toán như kênh, kênh ước tính, gọi và định dạng chùm.</a:t>
            </a:r>
            <a:endParaRPr lang="en-US" baseline="0" dirty="0" smtClean="0"/>
          </a:p>
          <a:p>
            <a:r>
              <a:rPr lang="en-US" baseline="0" dirty="0" smtClean="0"/>
              <a:t> These framework will work well for certain low capacity. Use case. This model can also address </a:t>
            </a:r>
            <a:r>
              <a:rPr lang="en-US" baseline="0" dirty="0" err="1" smtClean="0"/>
              <a:t>hight</a:t>
            </a:r>
            <a:r>
              <a:rPr lang="en-US" baseline="0" dirty="0" smtClean="0"/>
              <a:t> capacities scenario by a specialized order acceleration for physical </a:t>
            </a:r>
            <a:r>
              <a:rPr lang="en-US" baseline="0" dirty="0" err="1" smtClean="0"/>
              <a:t>layer.Computation</a:t>
            </a:r>
            <a:r>
              <a:rPr lang="en-US" baseline="0" dirty="0" smtClean="0"/>
              <a:t> like channel, estimation ,channel ,calling and beamforming. </a:t>
            </a:r>
          </a:p>
          <a:p>
            <a:r>
              <a:rPr lang="en-US" sz="1200" b="0" i="0" kern="1200" dirty="0" smtClean="0">
                <a:solidFill>
                  <a:schemeClr val="tx1"/>
                </a:solidFill>
                <a:effectLst/>
                <a:latin typeface="+mn-lt"/>
                <a:ea typeface="+mn-ea"/>
                <a:cs typeface="+mn-cs"/>
              </a:rPr>
              <a:t>Multi-access Edge Computing (MEC) is a network solution that provides services and computing functions required by users on edge nodes. </a:t>
            </a:r>
          </a:p>
          <a:p>
            <a:r>
              <a:rPr lang="en-US" sz="1200" b="0" i="0" kern="1200" dirty="0" smtClean="0">
                <a:solidFill>
                  <a:schemeClr val="tx1"/>
                </a:solidFill>
                <a:effectLst/>
                <a:latin typeface="+mn-lt"/>
                <a:ea typeface="+mn-ea"/>
                <a:cs typeface="+mn-cs"/>
              </a:rPr>
              <a:t>It makes application services and content closer to users and implements network collaboration, providing users with reliable and ultimate service experience.</a:t>
            </a:r>
          </a:p>
          <a:p>
            <a:r>
              <a:rPr lang="vi-VN" dirty="0" smtClean="0"/>
              <a:t>Nó làm cho các dịch vụ và nội dung ứng dụng gần gũi hơn với người dùng và thực hiện cộng tác mạng, cung cấp cho người dùng trải nghiệm dịch vụ đáng tin cậy và tối ưu</a:t>
            </a:r>
            <a:endParaRPr lang="en-US" dirty="0" smtClean="0"/>
          </a:p>
        </p:txBody>
      </p:sp>
      <p:sp>
        <p:nvSpPr>
          <p:cNvPr id="4" name="Slide Number Placeholder 3"/>
          <p:cNvSpPr>
            <a:spLocks noGrp="1"/>
          </p:cNvSpPr>
          <p:nvPr>
            <p:ph type="sldNum" sz="quarter" idx="10"/>
          </p:nvPr>
        </p:nvSpPr>
        <p:spPr/>
        <p:txBody>
          <a:bodyPr/>
          <a:lstStyle/>
          <a:p>
            <a:fld id="{C3B42079-7D61-46C0-8691-032EFBD70DC9}" type="slidenum">
              <a:rPr lang="en-US" smtClean="0"/>
              <a:t>10</a:t>
            </a:fld>
            <a:endParaRPr lang="en-US"/>
          </a:p>
        </p:txBody>
      </p:sp>
    </p:spTree>
    <p:extLst>
      <p:ext uri="{BB962C8B-B14F-4D97-AF65-F5344CB8AC3E}">
        <p14:creationId xmlns:p14="http://schemas.microsoft.com/office/powerpoint/2010/main" val="280279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Formed: </a:t>
            </a:r>
            <a:r>
              <a:rPr lang="en-US" dirty="0" err="1" smtClean="0"/>
              <a:t>được</a:t>
            </a:r>
            <a:r>
              <a:rPr lang="en-US" baseline="0" dirty="0" smtClean="0"/>
              <a:t> </a:t>
            </a:r>
            <a:r>
              <a:rPr lang="en-US" baseline="0" dirty="0" err="1" smtClean="0"/>
              <a:t>hình</a:t>
            </a:r>
            <a:r>
              <a:rPr lang="en-US" baseline="0" dirty="0" smtClean="0"/>
              <a:t> </a:t>
            </a:r>
            <a:r>
              <a:rPr lang="en-US" baseline="0" dirty="0" err="1" smtClean="0"/>
              <a:t>thành</a:t>
            </a:r>
            <a:r>
              <a:rPr lang="en-US" baseline="0" dirty="0" smtClean="0"/>
              <a:t>  ; pool :  </a:t>
            </a:r>
            <a:r>
              <a:rPr lang="en-US" baseline="0" dirty="0" err="1" smtClean="0"/>
              <a:t>nhóm</a:t>
            </a:r>
            <a:endParaRPr lang="en-US" dirty="0" smtClean="0"/>
          </a:p>
          <a:p>
            <a:r>
              <a:rPr lang="en-US" dirty="0" smtClean="0"/>
              <a:t>RRU</a:t>
            </a:r>
            <a:r>
              <a:rPr lang="en-US" baseline="0" dirty="0" smtClean="0"/>
              <a:t>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từ</a:t>
            </a:r>
            <a:r>
              <a:rPr lang="en-US" baseline="0" dirty="0" smtClean="0"/>
              <a:t> </a:t>
            </a:r>
            <a:r>
              <a:rPr lang="en-US" baseline="0" dirty="0" err="1" smtClean="0"/>
              <a:t>xa</a:t>
            </a:r>
            <a:r>
              <a:rPr lang="en-US" baseline="0" dirty="0" smtClean="0"/>
              <a:t> , BBU </a:t>
            </a:r>
            <a:r>
              <a:rPr lang="en-US" baseline="0" dirty="0" err="1" smtClean="0"/>
              <a:t>đơn</a:t>
            </a:r>
            <a:r>
              <a:rPr lang="en-US" baseline="0" dirty="0" smtClean="0"/>
              <a:t> </a:t>
            </a:r>
            <a:r>
              <a:rPr lang="en-US" baseline="0" dirty="0" err="1" smtClean="0"/>
              <a:t>vị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(BBU ) </a:t>
            </a:r>
            <a:r>
              <a:rPr lang="en-US" baseline="0" dirty="0" err="1" smtClean="0"/>
              <a:t>đưuọc</a:t>
            </a:r>
            <a:r>
              <a:rPr lang="en-US" baseline="0" dirty="0" smtClean="0"/>
              <a:t> </a:t>
            </a:r>
            <a:r>
              <a:rPr lang="en-US" baseline="0" dirty="0" err="1" smtClean="0"/>
              <a:t>đặt</a:t>
            </a:r>
            <a:r>
              <a:rPr lang="en-US" baseline="0" dirty="0" smtClean="0"/>
              <a:t> </a:t>
            </a:r>
            <a:r>
              <a:rPr lang="en-US" baseline="0" dirty="0" err="1" smtClean="0"/>
              <a:t>cùng</a:t>
            </a:r>
            <a:r>
              <a:rPr lang="en-US" baseline="0" dirty="0" smtClean="0"/>
              <a:t> </a:t>
            </a:r>
            <a:r>
              <a:rPr lang="en-US" baseline="0" dirty="0" err="1" smtClean="0"/>
              <a:t>nhau</a:t>
            </a:r>
            <a:r>
              <a:rPr lang="en-US" baseline="0" dirty="0" smtClean="0"/>
              <a:t> </a:t>
            </a:r>
            <a:r>
              <a:rPr lang="en-US" baseline="0" dirty="0" err="1" smtClean="0"/>
              <a:t>tại</a:t>
            </a:r>
            <a:r>
              <a:rPr lang="en-US" baseline="0" dirty="0" smtClean="0"/>
              <a:t> </a:t>
            </a:r>
            <a:r>
              <a:rPr lang="en-US" baseline="0" dirty="0" err="1" smtClean="0"/>
              <a:t>mọi</a:t>
            </a:r>
            <a:r>
              <a:rPr lang="en-US" baseline="0" dirty="0" smtClean="0"/>
              <a:t> </a:t>
            </a:r>
            <a:r>
              <a:rPr lang="en-US" baseline="0" dirty="0" err="1" smtClean="0"/>
              <a:t>ví</a:t>
            </a:r>
            <a:r>
              <a:rPr lang="en-US" baseline="0" dirty="0" smtClean="0"/>
              <a:t> </a:t>
            </a:r>
            <a:r>
              <a:rPr lang="en-US" baseline="0" dirty="0" err="1" smtClean="0"/>
              <a:t>trí</a:t>
            </a:r>
            <a:r>
              <a:rPr lang="en-US" baseline="0" dirty="0" smtClean="0"/>
              <a:t> di </a:t>
            </a:r>
            <a:r>
              <a:rPr lang="en-US" baseline="0" dirty="0" err="1" smtClean="0"/>
              <a:t>động</a:t>
            </a:r>
            <a:endParaRPr lang="en-US" baseline="0" dirty="0" smtClean="0"/>
          </a:p>
          <a:p>
            <a:r>
              <a:rPr lang="en-US" baseline="0" dirty="0" smtClean="0"/>
              <a:t>RRU </a:t>
            </a:r>
            <a:r>
              <a:rPr lang="en-US" baseline="0" dirty="0" err="1" smtClean="0"/>
              <a:t>lọc</a:t>
            </a:r>
            <a:r>
              <a:rPr lang="en-US" baseline="0" dirty="0" smtClean="0"/>
              <a:t> </a:t>
            </a:r>
            <a:r>
              <a:rPr lang="en-US" baseline="0" dirty="0" err="1" smtClean="0"/>
              <a:t>và</a:t>
            </a:r>
            <a:r>
              <a:rPr lang="en-US" baseline="0" dirty="0" smtClean="0"/>
              <a:t> </a:t>
            </a:r>
            <a:r>
              <a:rPr lang="en-US" baseline="0" dirty="0" err="1" smtClean="0"/>
              <a:t>khuếch</a:t>
            </a:r>
            <a:r>
              <a:rPr lang="en-US" baseline="0" dirty="0" smtClean="0"/>
              <a:t> </a:t>
            </a:r>
            <a:r>
              <a:rPr lang="en-US" baseline="0" dirty="0" err="1" smtClean="0"/>
              <a:t>đại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 radio frequency) ,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phạm</a:t>
            </a:r>
            <a:r>
              <a:rPr lang="en-US" baseline="0" dirty="0" smtClean="0"/>
              <a:t> vi </a:t>
            </a:r>
            <a:r>
              <a:rPr lang="en-US" baseline="0" dirty="0" err="1" smtClean="0"/>
              <a:t>phủ</a:t>
            </a:r>
            <a:r>
              <a:rPr lang="en-US" baseline="0" dirty="0" smtClean="0"/>
              <a:t> song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a:t>
            </a:r>
            <a:r>
              <a:rPr lang="en-US" baseline="0" dirty="0" err="1" smtClean="0"/>
              <a:t>thành</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endParaRPr lang="en-US" baseline="0" dirty="0" smtClean="0"/>
          </a:p>
          <a:p>
            <a:r>
              <a:rPr lang="en-US" baseline="0" dirty="0" smtClean="0"/>
              <a:t>CPRI (Common Public Radio Interface)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vhung</a:t>
            </a:r>
            <a:r>
              <a:rPr lang="en-US" baseline="0" dirty="0" smtClean="0"/>
              <a:t> </a:t>
            </a:r>
            <a:r>
              <a:rPr lang="en-US" baseline="0" dirty="0" err="1" smtClean="0"/>
              <a:t>là</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trực</a:t>
            </a:r>
            <a:r>
              <a:rPr lang="en-US" baseline="0" dirty="0" smtClean="0"/>
              <a:t> </a:t>
            </a:r>
            <a:r>
              <a:rPr lang="en-US" baseline="0" dirty="0" err="1" smtClean="0"/>
              <a:t>diện</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tháp</a:t>
            </a:r>
            <a:r>
              <a:rPr lang="en-US" baseline="0" dirty="0" smtClean="0"/>
              <a:t>  (tower) </a:t>
            </a:r>
            <a:r>
              <a:rPr lang="en-US" baseline="0" dirty="0" err="1" smtClean="0"/>
              <a:t>và</a:t>
            </a:r>
            <a:r>
              <a:rPr lang="en-US" baseline="0" dirty="0" smtClean="0"/>
              <a:t> base stations</a:t>
            </a:r>
          </a:p>
          <a:p>
            <a:r>
              <a:rPr lang="en-US" baseline="0" dirty="0" err="1" smtClean="0"/>
              <a:t>Mỗi</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bBU</a:t>
            </a:r>
            <a:r>
              <a:rPr lang="en-US" baseline="0" dirty="0" smtClean="0"/>
              <a:t> ,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base station,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Nó</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capacity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11</a:t>
            </a:fld>
            <a:endParaRPr lang="en-US"/>
          </a:p>
        </p:txBody>
      </p:sp>
    </p:spTree>
    <p:extLst>
      <p:ext uri="{BB962C8B-B14F-4D97-AF65-F5344CB8AC3E}">
        <p14:creationId xmlns:p14="http://schemas.microsoft.com/office/powerpoint/2010/main" val="150594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6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7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6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116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4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9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890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3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85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52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90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8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048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67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29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1914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2939"/>
          </a:xfrm>
        </p:spPr>
        <p:txBody>
          <a:bodyPr/>
          <a:lstStyle/>
          <a:p>
            <a:pPr algn="ctr"/>
            <a:r>
              <a:rPr lang="en-US" dirty="0" smtClean="0">
                <a:solidFill>
                  <a:srgbClr val="FF0000"/>
                </a:solidFill>
              </a:rPr>
              <a:t>MAIN CONTENT</a:t>
            </a:r>
            <a:endParaRPr lang="en-US" dirty="0">
              <a:solidFill>
                <a:srgbClr val="FF0000"/>
              </a:solidFill>
            </a:endParaRPr>
          </a:p>
        </p:txBody>
      </p:sp>
      <p:sp>
        <p:nvSpPr>
          <p:cNvPr id="3" name="Content Placeholder 2"/>
          <p:cNvSpPr>
            <a:spLocks noGrp="1"/>
          </p:cNvSpPr>
          <p:nvPr>
            <p:ph idx="1"/>
          </p:nvPr>
        </p:nvSpPr>
        <p:spPr>
          <a:xfrm>
            <a:off x="1103312" y="2052919"/>
            <a:ext cx="8946541" cy="3368168"/>
          </a:xfrm>
        </p:spPr>
        <p:txBody>
          <a:bodyPr/>
          <a:lstStyle/>
          <a:p>
            <a:r>
              <a:rPr lang="en-US" dirty="0" smtClean="0"/>
              <a:t>MIMO and BEAMFORMING</a:t>
            </a:r>
          </a:p>
          <a:p>
            <a:r>
              <a:rPr lang="en-US" smtClean="0"/>
              <a:t>RAN</a:t>
            </a:r>
            <a:endParaRPr lang="en-US" dirty="0" smtClean="0"/>
          </a:p>
          <a:p>
            <a:pPr lvl="1"/>
            <a:r>
              <a:rPr lang="en-US" dirty="0" smtClean="0"/>
              <a:t>Introduction</a:t>
            </a:r>
          </a:p>
          <a:p>
            <a:pPr lvl="1"/>
            <a:r>
              <a:rPr lang="en-US" dirty="0" smtClean="0"/>
              <a:t>Variant </a:t>
            </a:r>
          </a:p>
          <a:p>
            <a:pPr lvl="1"/>
            <a:r>
              <a:rPr lang="en-US" dirty="0" err="1" smtClean="0"/>
              <a:t>Architectủe</a:t>
            </a:r>
            <a:endParaRPr lang="en-US" dirty="0"/>
          </a:p>
        </p:txBody>
      </p:sp>
    </p:spTree>
    <p:extLst>
      <p:ext uri="{BB962C8B-B14F-4D97-AF65-F5344CB8AC3E}">
        <p14:creationId xmlns:p14="http://schemas.microsoft.com/office/powerpoint/2010/main" val="345211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0683"/>
          </a:xfrm>
        </p:spPr>
        <p:txBody>
          <a:bodyPr>
            <a:normAutofit/>
          </a:bodyPr>
          <a:lstStyle/>
          <a:p>
            <a:r>
              <a:rPr lang="en-US" sz="3200" dirty="0" smtClean="0"/>
              <a:t>Evolving the 5G network</a:t>
            </a:r>
            <a:endParaRPr lang="en-US" sz="3200" dirty="0"/>
          </a:p>
        </p:txBody>
      </p:sp>
      <p:pic>
        <p:nvPicPr>
          <p:cNvPr id="4" name="Content Placeholder 3"/>
          <p:cNvPicPr>
            <a:picLocks noGrp="1" noChangeAspect="1"/>
          </p:cNvPicPr>
          <p:nvPr>
            <p:ph idx="1"/>
          </p:nvPr>
        </p:nvPicPr>
        <p:blipFill>
          <a:blip r:embed="rId3"/>
          <a:stretch>
            <a:fillRect/>
          </a:stretch>
        </p:blipFill>
        <p:spPr>
          <a:xfrm>
            <a:off x="913775" y="1611463"/>
            <a:ext cx="10363200" cy="4215538"/>
          </a:xfrm>
          <a:prstGeom prst="rect">
            <a:avLst/>
          </a:prstGeom>
        </p:spPr>
      </p:pic>
    </p:spTree>
    <p:extLst>
      <p:ext uri="{BB962C8B-B14F-4D97-AF65-F5344CB8AC3E}">
        <p14:creationId xmlns:p14="http://schemas.microsoft.com/office/powerpoint/2010/main" val="289487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6782"/>
          </a:xfrm>
        </p:spPr>
        <p:txBody>
          <a:bodyPr/>
          <a:lstStyle/>
          <a:p>
            <a:r>
              <a:rPr lang="en-US" dirty="0" smtClean="0"/>
              <a:t>D-RAN</a:t>
            </a:r>
            <a:endParaRPr lang="en-US" dirty="0"/>
          </a:p>
        </p:txBody>
      </p:sp>
      <p:pic>
        <p:nvPicPr>
          <p:cNvPr id="4" name="Content Placeholder 3"/>
          <p:cNvPicPr>
            <a:picLocks noGrp="1" noChangeAspect="1"/>
          </p:cNvPicPr>
          <p:nvPr>
            <p:ph idx="1"/>
          </p:nvPr>
        </p:nvPicPr>
        <p:blipFill>
          <a:blip r:embed="rId3"/>
          <a:stretch>
            <a:fillRect/>
          </a:stretch>
        </p:blipFill>
        <p:spPr>
          <a:xfrm>
            <a:off x="5818372" y="2286794"/>
            <a:ext cx="5229225" cy="3829050"/>
          </a:xfrm>
          <a:prstGeom prst="rect">
            <a:avLst/>
          </a:prstGeom>
        </p:spPr>
      </p:pic>
      <p:sp>
        <p:nvSpPr>
          <p:cNvPr id="6" name="TextBox 5"/>
          <p:cNvSpPr txBox="1"/>
          <p:nvPr/>
        </p:nvSpPr>
        <p:spPr>
          <a:xfrm>
            <a:off x="1498600" y="2286794"/>
            <a:ext cx="3987800" cy="2031325"/>
          </a:xfrm>
          <a:prstGeom prst="rect">
            <a:avLst/>
          </a:prstGeom>
          <a:noFill/>
        </p:spPr>
        <p:txBody>
          <a:bodyPr wrap="square" rtlCol="0">
            <a:spAutoFit/>
          </a:bodyPr>
          <a:lstStyle/>
          <a:p>
            <a:r>
              <a:rPr lang="en-US" dirty="0" smtClean="0"/>
              <a:t>-This is traditional RAN setup where a remote radio unit ( RRU) and baseband unit (BBU) are co-located at every cell site.</a:t>
            </a:r>
          </a:p>
          <a:p>
            <a:r>
              <a:rPr lang="en-US" dirty="0" smtClean="0"/>
              <a:t>-Backhaul is the interface  that is formed between the BBU pool and the core node( network)</a:t>
            </a:r>
            <a:endParaRPr lang="en-US" dirty="0"/>
          </a:p>
        </p:txBody>
      </p:sp>
    </p:spTree>
    <p:extLst>
      <p:ext uri="{BB962C8B-B14F-4D97-AF65-F5344CB8AC3E}">
        <p14:creationId xmlns:p14="http://schemas.microsoft.com/office/powerpoint/2010/main" val="4165360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smtClean="0"/>
              <a:t>C- RAN ( Centralized RAN) </a:t>
            </a:r>
            <a:endParaRPr lang="en-US" dirty="0"/>
          </a:p>
        </p:txBody>
      </p:sp>
      <p:sp>
        <p:nvSpPr>
          <p:cNvPr id="3" name="Content Placeholder 2"/>
          <p:cNvSpPr>
            <a:spLocks noGrp="1"/>
          </p:cNvSpPr>
          <p:nvPr>
            <p:ph idx="1"/>
          </p:nvPr>
        </p:nvSpPr>
        <p:spPr>
          <a:xfrm>
            <a:off x="1103312" y="1676400"/>
            <a:ext cx="8946541" cy="4533899"/>
          </a:xfrm>
        </p:spPr>
        <p:txBody>
          <a:bodyPr/>
          <a:lstStyle/>
          <a:p>
            <a:r>
              <a:rPr lang="en-US" dirty="0" smtClean="0"/>
              <a:t>With C-RAN , the BBU moves to a centralized and the cell sites has only the antenna and the RRU.</a:t>
            </a:r>
          </a:p>
          <a:p>
            <a:r>
              <a:rPr lang="en-US" dirty="0" err="1" smtClean="0"/>
              <a:t>Fronthaul</a:t>
            </a:r>
            <a:r>
              <a:rPr lang="en-US" dirty="0" smtClean="0"/>
              <a:t> is an interface that is formed between the RRU and BBU pool.</a:t>
            </a:r>
          </a:p>
          <a:p>
            <a:r>
              <a:rPr lang="en-US" dirty="0" err="1" smtClean="0"/>
              <a:t>Midhaul</a:t>
            </a:r>
            <a:r>
              <a:rPr lang="en-US" dirty="0" smtClean="0"/>
              <a:t> is the interface between DU and CU.</a:t>
            </a:r>
            <a:endParaRPr lang="en-US" dirty="0"/>
          </a:p>
        </p:txBody>
      </p:sp>
      <p:pic>
        <p:nvPicPr>
          <p:cNvPr id="4" name="Picture 3"/>
          <p:cNvPicPr>
            <a:picLocks noChangeAspect="1"/>
          </p:cNvPicPr>
          <p:nvPr/>
        </p:nvPicPr>
        <p:blipFill>
          <a:blip r:embed="rId3"/>
          <a:stretch>
            <a:fillRect/>
          </a:stretch>
        </p:blipFill>
        <p:spPr>
          <a:xfrm>
            <a:off x="1410119" y="3509682"/>
            <a:ext cx="5057916" cy="2541496"/>
          </a:xfrm>
          <a:prstGeom prst="rect">
            <a:avLst/>
          </a:prstGeom>
        </p:spPr>
      </p:pic>
      <p:pic>
        <p:nvPicPr>
          <p:cNvPr id="6" name="Picture 5"/>
          <p:cNvPicPr>
            <a:picLocks noChangeAspect="1"/>
          </p:cNvPicPr>
          <p:nvPr/>
        </p:nvPicPr>
        <p:blipFill>
          <a:blip r:embed="rId4"/>
          <a:stretch>
            <a:fillRect/>
          </a:stretch>
        </p:blipFill>
        <p:spPr>
          <a:xfrm>
            <a:off x="6615953" y="3509681"/>
            <a:ext cx="4773706" cy="2541495"/>
          </a:xfrm>
          <a:prstGeom prst="rect">
            <a:avLst/>
          </a:prstGeom>
        </p:spPr>
      </p:pic>
    </p:spTree>
    <p:extLst>
      <p:ext uri="{BB962C8B-B14F-4D97-AF65-F5344CB8AC3E}">
        <p14:creationId xmlns:p14="http://schemas.microsoft.com/office/powerpoint/2010/main" val="3131207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422"/>
          </a:xfrm>
        </p:spPr>
        <p:txBody>
          <a:bodyPr/>
          <a:lstStyle/>
          <a:p>
            <a:r>
              <a:rPr lang="en-US" dirty="0" smtClean="0"/>
              <a:t>V-RAN</a:t>
            </a:r>
            <a:endParaRPr lang="en-US" dirty="0"/>
          </a:p>
        </p:txBody>
      </p:sp>
      <p:sp>
        <p:nvSpPr>
          <p:cNvPr id="3" name="Content Placeholder 2"/>
          <p:cNvSpPr>
            <a:spLocks noGrp="1"/>
          </p:cNvSpPr>
          <p:nvPr>
            <p:ph idx="1"/>
          </p:nvPr>
        </p:nvSpPr>
        <p:spPr>
          <a:xfrm>
            <a:off x="1104293" y="1809346"/>
            <a:ext cx="8946541" cy="4439054"/>
          </a:xfrm>
        </p:spPr>
        <p:txBody>
          <a:bodyPr/>
          <a:lstStyle/>
          <a:p>
            <a:r>
              <a:rPr lang="en-US" dirty="0" smtClean="0"/>
              <a:t>VRAN is a type of C-RAN with its networking functions separated from the hardware that it runs on.</a:t>
            </a:r>
          </a:p>
          <a:p>
            <a:r>
              <a:rPr lang="en-US" dirty="0" smtClean="0"/>
              <a:t>The CP –control how data is forward and data planes-which actually forward data </a:t>
            </a:r>
          </a:p>
          <a:p>
            <a:pPr marL="0" indent="0">
              <a:buNone/>
            </a:pPr>
            <a:r>
              <a:rPr lang="en-US" dirty="0" smtClean="0"/>
              <a:t> are also </a:t>
            </a:r>
            <a:r>
              <a:rPr lang="en-US" dirty="0"/>
              <a:t>s</a:t>
            </a:r>
            <a:r>
              <a:rPr lang="en-US" dirty="0" smtClean="0"/>
              <a:t>eparated.</a:t>
            </a:r>
          </a:p>
          <a:p>
            <a:pPr marL="0" indent="0">
              <a:buNone/>
            </a:pPr>
            <a:r>
              <a:rPr lang="en-US" dirty="0"/>
              <a:t> </a:t>
            </a:r>
            <a:r>
              <a:rPr lang="en-US" dirty="0" smtClean="0"/>
              <a:t>How does </a:t>
            </a:r>
            <a:r>
              <a:rPr lang="en-US" dirty="0" err="1" smtClean="0"/>
              <a:t>vRAN</a:t>
            </a:r>
            <a:r>
              <a:rPr lang="en-US" dirty="0" smtClean="0"/>
              <a:t> work?</a:t>
            </a:r>
            <a:endParaRPr lang="en-US" dirty="0"/>
          </a:p>
        </p:txBody>
      </p:sp>
      <p:pic>
        <p:nvPicPr>
          <p:cNvPr id="5" name="Picture 4"/>
          <p:cNvPicPr>
            <a:picLocks noChangeAspect="1"/>
          </p:cNvPicPr>
          <p:nvPr/>
        </p:nvPicPr>
        <p:blipFill>
          <a:blip r:embed="rId3"/>
          <a:stretch>
            <a:fillRect/>
          </a:stretch>
        </p:blipFill>
        <p:spPr>
          <a:xfrm>
            <a:off x="4556122" y="2971800"/>
            <a:ext cx="5524500" cy="3276600"/>
          </a:xfrm>
          <a:prstGeom prst="rect">
            <a:avLst/>
          </a:prstGeom>
        </p:spPr>
      </p:pic>
    </p:spTree>
    <p:extLst>
      <p:ext uri="{BB962C8B-B14F-4D97-AF65-F5344CB8AC3E}">
        <p14:creationId xmlns:p14="http://schemas.microsoft.com/office/powerpoint/2010/main" val="4078623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566"/>
          </a:xfrm>
        </p:spPr>
        <p:txBody>
          <a:bodyPr/>
          <a:lstStyle/>
          <a:p>
            <a:r>
              <a:rPr lang="en-US" dirty="0" smtClean="0"/>
              <a:t>O-RAN </a:t>
            </a:r>
            <a:endParaRPr lang="en-US" dirty="0"/>
          </a:p>
        </p:txBody>
      </p:sp>
      <p:sp>
        <p:nvSpPr>
          <p:cNvPr id="3" name="Content Placeholder 2"/>
          <p:cNvSpPr>
            <a:spLocks noGrp="1"/>
          </p:cNvSpPr>
          <p:nvPr>
            <p:ph idx="1"/>
          </p:nvPr>
        </p:nvSpPr>
        <p:spPr/>
        <p:txBody>
          <a:bodyPr/>
          <a:lstStyle/>
          <a:p>
            <a:r>
              <a:rPr lang="en-US" dirty="0" smtClean="0"/>
              <a:t>O-RAN is a term used for industry –wide standards for RAN </a:t>
            </a:r>
            <a:r>
              <a:rPr lang="en-US" dirty="0" err="1" smtClean="0"/>
              <a:t>intergaces</a:t>
            </a:r>
            <a:r>
              <a:rPr lang="en-US" dirty="0" smtClean="0"/>
              <a:t> that support interoperating between vendor’s </a:t>
            </a:r>
            <a:r>
              <a:rPr lang="en-US" dirty="0" err="1" smtClean="0"/>
              <a:t>equitment</a:t>
            </a:r>
            <a:r>
              <a:rPr lang="en-US" dirty="0" smtClean="0"/>
              <a:t> and </a:t>
            </a:r>
            <a:r>
              <a:rPr lang="en-US" dirty="0" err="1" smtClean="0"/>
              <a:t>ofer</a:t>
            </a:r>
            <a:r>
              <a:rPr lang="en-US" dirty="0" smtClean="0"/>
              <a:t> network flexibility.</a:t>
            </a:r>
          </a:p>
          <a:p>
            <a:r>
              <a:rPr lang="en-US" dirty="0" smtClean="0"/>
              <a:t>O-RAN is divided into three</a:t>
            </a:r>
          </a:p>
          <a:p>
            <a:pPr marL="0" indent="0">
              <a:buNone/>
            </a:pPr>
            <a:r>
              <a:rPr lang="en-US" dirty="0"/>
              <a:t> </a:t>
            </a:r>
            <a:r>
              <a:rPr lang="en-US" dirty="0" smtClean="0"/>
              <a:t>main </a:t>
            </a:r>
            <a:r>
              <a:rPr lang="en-US" dirty="0" err="1" smtClean="0"/>
              <a:t>bulding</a:t>
            </a:r>
            <a:r>
              <a:rPr lang="en-US" dirty="0" smtClean="0"/>
              <a:t> block: </a:t>
            </a:r>
          </a:p>
          <a:p>
            <a:pPr marL="0" indent="0">
              <a:buNone/>
            </a:pPr>
            <a:r>
              <a:rPr lang="en-US" dirty="0"/>
              <a:t>	</a:t>
            </a:r>
            <a:r>
              <a:rPr lang="en-US" dirty="0" smtClean="0"/>
              <a:t>O-DU</a:t>
            </a:r>
          </a:p>
          <a:p>
            <a:pPr marL="0" indent="0">
              <a:buNone/>
            </a:pPr>
            <a:r>
              <a:rPr lang="en-US" dirty="0"/>
              <a:t>	</a:t>
            </a:r>
            <a:r>
              <a:rPr lang="en-US" dirty="0" smtClean="0"/>
              <a:t>O-CU</a:t>
            </a:r>
          </a:p>
          <a:p>
            <a:pPr marL="0" indent="0">
              <a:buNone/>
            </a:pPr>
            <a:r>
              <a:rPr lang="en-US" dirty="0"/>
              <a:t>	</a:t>
            </a:r>
            <a:r>
              <a:rPr lang="en-US" dirty="0" smtClean="0"/>
              <a:t>O-RU </a:t>
            </a:r>
            <a:endParaRPr lang="en-US" dirty="0"/>
          </a:p>
        </p:txBody>
      </p:sp>
      <p:pic>
        <p:nvPicPr>
          <p:cNvPr id="5" name="Picture 4"/>
          <p:cNvPicPr>
            <a:picLocks noChangeAspect="1"/>
          </p:cNvPicPr>
          <p:nvPr/>
        </p:nvPicPr>
        <p:blipFill>
          <a:blip r:embed="rId3"/>
          <a:stretch>
            <a:fillRect/>
          </a:stretch>
        </p:blipFill>
        <p:spPr>
          <a:xfrm>
            <a:off x="5000017" y="2971799"/>
            <a:ext cx="5049836" cy="3276600"/>
          </a:xfrm>
          <a:prstGeom prst="rect">
            <a:avLst/>
          </a:prstGeom>
        </p:spPr>
      </p:pic>
    </p:spTree>
    <p:extLst>
      <p:ext uri="{BB962C8B-B14F-4D97-AF65-F5344CB8AC3E}">
        <p14:creationId xmlns:p14="http://schemas.microsoft.com/office/powerpoint/2010/main" val="2552449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smtClean="0"/>
              <a:t>O_RAN architecture</a:t>
            </a:r>
            <a:endParaRPr lang="en-US" dirty="0"/>
          </a:p>
        </p:txBody>
      </p:sp>
      <p:sp>
        <p:nvSpPr>
          <p:cNvPr id="3" name="Content Placeholder 2"/>
          <p:cNvSpPr>
            <a:spLocks noGrp="1"/>
          </p:cNvSpPr>
          <p:nvPr>
            <p:ph idx="1"/>
          </p:nvPr>
        </p:nvSpPr>
        <p:spPr/>
        <p:txBody>
          <a:bodyPr/>
          <a:lstStyle/>
          <a:p>
            <a:r>
              <a:rPr lang="en-US" i="1" dirty="0"/>
              <a:t>An O-RAN architecture is separated into three main components: the RRU, </a:t>
            </a:r>
            <a:endParaRPr lang="en-US" i="1" dirty="0" smtClean="0"/>
          </a:p>
          <a:p>
            <a:r>
              <a:rPr lang="en-US" sz="1800" i="1" dirty="0" smtClean="0"/>
              <a:t>the </a:t>
            </a:r>
            <a:r>
              <a:rPr lang="en-US" sz="1800" i="1" dirty="0"/>
              <a:t>distributed unit (DU</a:t>
            </a:r>
            <a:r>
              <a:rPr lang="en-US" sz="1800" i="1" dirty="0" smtClean="0"/>
              <a:t>),</a:t>
            </a:r>
          </a:p>
          <a:p>
            <a:r>
              <a:rPr lang="en-US" sz="1800" i="1" dirty="0" smtClean="0"/>
              <a:t> </a:t>
            </a:r>
            <a:r>
              <a:rPr lang="en-US" sz="1800" i="1" dirty="0"/>
              <a:t>and the centralized unit (CU</a:t>
            </a:r>
            <a:r>
              <a:rPr lang="en-US" sz="1800" i="1" dirty="0" smtClean="0"/>
              <a:t>)</a:t>
            </a:r>
          </a:p>
          <a:p>
            <a:r>
              <a:rPr lang="en-US" sz="1800" i="1" dirty="0" smtClean="0"/>
              <a:t>.</a:t>
            </a:r>
            <a:r>
              <a:rPr lang="en-US" sz="1800" i="1" dirty="0"/>
              <a:t> The CU and </a:t>
            </a:r>
            <a:r>
              <a:rPr lang="en-US" sz="1800" i="1" dirty="0" smtClean="0"/>
              <a:t>DU</a:t>
            </a:r>
          </a:p>
          <a:p>
            <a:r>
              <a:rPr lang="en-US" sz="1800" i="1" dirty="0" smtClean="0"/>
              <a:t> </a:t>
            </a:r>
            <a:r>
              <a:rPr lang="en-US" sz="1800" i="1" dirty="0"/>
              <a:t>are disaggregated from BBU</a:t>
            </a:r>
            <a:r>
              <a:rPr lang="en-US" i="1" dirty="0"/>
              <a:t>. </a:t>
            </a:r>
            <a:endParaRPr lang="en-US" dirty="0"/>
          </a:p>
        </p:txBody>
      </p:sp>
      <p:pic>
        <p:nvPicPr>
          <p:cNvPr id="5" name="Picture 4"/>
          <p:cNvPicPr>
            <a:picLocks noChangeAspect="1"/>
          </p:cNvPicPr>
          <p:nvPr/>
        </p:nvPicPr>
        <p:blipFill>
          <a:blip r:embed="rId3"/>
          <a:stretch>
            <a:fillRect/>
          </a:stretch>
        </p:blipFill>
        <p:spPr>
          <a:xfrm>
            <a:off x="4854388" y="2612066"/>
            <a:ext cx="6287702" cy="3439109"/>
          </a:xfrm>
          <a:prstGeom prst="rect">
            <a:avLst/>
          </a:prstGeom>
        </p:spPr>
      </p:pic>
    </p:spTree>
    <p:extLst>
      <p:ext uri="{BB962C8B-B14F-4D97-AF65-F5344CB8AC3E}">
        <p14:creationId xmlns:p14="http://schemas.microsoft.com/office/powerpoint/2010/main" val="388369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4483"/>
          </a:xfrm>
        </p:spPr>
        <p:txBody>
          <a:bodyPr>
            <a:normAutofit fontScale="90000"/>
          </a:bodyPr>
          <a:lstStyle/>
          <a:p>
            <a:r>
              <a:rPr lang="en-US" dirty="0" smtClean="0"/>
              <a:t>EPC CUPS to 5GC</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103312" y="2052918"/>
            <a:ext cx="10465426" cy="4140200"/>
          </a:xfrm>
          <a:prstGeom prst="rect">
            <a:avLst/>
          </a:prstGeom>
        </p:spPr>
      </p:pic>
    </p:spTree>
    <p:extLst>
      <p:ext uri="{BB962C8B-B14F-4D97-AF65-F5344CB8AC3E}">
        <p14:creationId xmlns:p14="http://schemas.microsoft.com/office/powerpoint/2010/main" val="4271866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093"/>
          </a:xfrm>
        </p:spPr>
        <p:txBody>
          <a:bodyPr/>
          <a:lstStyle/>
          <a:p>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SERVICE-BASE ARCHITECTURE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060812" y="1883391"/>
            <a:ext cx="7069540" cy="3286303"/>
          </a:xfrm>
          <a:prstGeom prst="rect">
            <a:avLst/>
          </a:prstGeom>
        </p:spPr>
      </p:pic>
    </p:spTree>
    <p:extLst>
      <p:ext uri="{BB962C8B-B14F-4D97-AF65-F5344CB8AC3E}">
        <p14:creationId xmlns:p14="http://schemas.microsoft.com/office/powerpoint/2010/main" val="64126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71501"/>
            <a:ext cx="8689976" cy="774699"/>
          </a:xfrm>
        </p:spPr>
        <p:txBody>
          <a:bodyPr>
            <a:normAutofit/>
          </a:bodyPr>
          <a:lstStyle/>
          <a:p>
            <a:r>
              <a:rPr lang="en-US" sz="3200" dirty="0" smtClean="0">
                <a:solidFill>
                  <a:srgbClr val="FF0000"/>
                </a:solidFill>
              </a:rPr>
              <a:t>II- RAN Architecture</a:t>
            </a:r>
            <a:endParaRPr lang="en-US" sz="3200" dirty="0">
              <a:solidFill>
                <a:srgbClr val="FF0000"/>
              </a:solidFill>
            </a:endParaRPr>
          </a:p>
        </p:txBody>
      </p:sp>
      <p:sp>
        <p:nvSpPr>
          <p:cNvPr id="3" name="TextBox 2"/>
          <p:cNvSpPr txBox="1"/>
          <p:nvPr/>
        </p:nvSpPr>
        <p:spPr>
          <a:xfrm>
            <a:off x="1335314" y="2032000"/>
            <a:ext cx="9622972" cy="1200329"/>
          </a:xfrm>
          <a:prstGeom prst="rect">
            <a:avLst/>
          </a:prstGeom>
          <a:noFill/>
        </p:spPr>
        <p:txBody>
          <a:bodyPr wrap="square" rtlCol="0">
            <a:spAutoFit/>
          </a:bodyPr>
          <a:lstStyle/>
          <a:p>
            <a:pPr marL="342900" indent="-342900">
              <a:buFont typeface="+mj-lt"/>
              <a:buAutoNum type="arabicPeriod"/>
            </a:pPr>
            <a:r>
              <a:rPr lang="en-US" dirty="0" smtClean="0"/>
              <a:t>CU/DU split </a:t>
            </a:r>
          </a:p>
          <a:p>
            <a:pPr marL="342900" indent="-342900">
              <a:buFont typeface="+mj-lt"/>
              <a:buAutoNum type="arabicPeriod"/>
            </a:pPr>
            <a:r>
              <a:rPr lang="en-US" dirty="0" smtClean="0"/>
              <a:t>C/U Plane Separation</a:t>
            </a:r>
          </a:p>
          <a:p>
            <a:pPr marL="342900" indent="-342900">
              <a:buFont typeface="+mj-lt"/>
              <a:buAutoNum type="arabicPeriod"/>
            </a:pPr>
            <a:r>
              <a:rPr lang="en-US" dirty="0" smtClean="0"/>
              <a:t>LLS</a:t>
            </a:r>
          </a:p>
          <a:p>
            <a:pPr marL="342900" indent="-342900">
              <a:buFont typeface="+mj-lt"/>
              <a:buAutoNum type="arabicPeriod"/>
            </a:pPr>
            <a:r>
              <a:rPr lang="en-US" dirty="0" smtClean="0"/>
              <a:t>FAPI </a:t>
            </a:r>
            <a:endParaRPr lang="en-US" dirty="0"/>
          </a:p>
        </p:txBody>
      </p:sp>
    </p:spTree>
    <p:extLst>
      <p:ext uri="{BB962C8B-B14F-4D97-AF65-F5344CB8AC3E}">
        <p14:creationId xmlns:p14="http://schemas.microsoft.com/office/powerpoint/2010/main" val="2865130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Implementation</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particular  use case</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transport network</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Standardization </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Source components from 3</a:t>
            </a:r>
            <a:r>
              <a:rPr lang="en-US" sz="2000" baseline="30000" dirty="0" smtClean="0">
                <a:latin typeface="Times New Roman" panose="02020603050405020304" pitchFamily="18" charset="0"/>
                <a:cs typeface="Times New Roman" panose="02020603050405020304" pitchFamily="18" charset="0"/>
              </a:rPr>
              <a:t>rd</a:t>
            </a:r>
            <a:r>
              <a:rPr lang="en-US" sz="2000" dirty="0" smtClean="0">
                <a:latin typeface="Times New Roman" panose="02020603050405020304" pitchFamily="18" charset="0"/>
                <a:cs typeface="Times New Roman" panose="02020603050405020304" pitchFamily="18" charset="0"/>
              </a:rPr>
              <a:t>  parties</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Multi-vendor interoperability</a:t>
            </a:r>
          </a:p>
        </p:txBody>
      </p:sp>
    </p:spTree>
    <p:extLst>
      <p:ext uri="{BB962C8B-B14F-4D97-AF65-F5344CB8AC3E}">
        <p14:creationId xmlns:p14="http://schemas.microsoft.com/office/powerpoint/2010/main" val="417839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543050" y="2052638"/>
            <a:ext cx="8648700" cy="4195762"/>
          </a:xfrm>
          <a:prstGeom prst="rect">
            <a:avLst/>
          </a:prstGeom>
        </p:spPr>
      </p:pic>
    </p:spTree>
    <p:extLst>
      <p:ext uri="{BB962C8B-B14F-4D97-AF65-F5344CB8AC3E}">
        <p14:creationId xmlns:p14="http://schemas.microsoft.com/office/powerpoint/2010/main" val="389262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 options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Lower splits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Higher performance gains</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Higher splits  </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complexity</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transport </a:t>
            </a:r>
          </a:p>
          <a:p>
            <a:pPr marL="457200" lvl="1" indent="0">
              <a:buNone/>
            </a:pPr>
            <a:r>
              <a:rPr lang="en-US" sz="2200" dirty="0" smtClean="0">
                <a:latin typeface="Times New Roman" panose="02020603050405020304" pitchFamily="18" charset="0"/>
                <a:cs typeface="Times New Roman" panose="02020603050405020304" pitchFamily="18" charset="0"/>
              </a:rPr>
              <a:t>Network requirements</a:t>
            </a:r>
          </a:p>
        </p:txBody>
      </p:sp>
      <p:pic>
        <p:nvPicPr>
          <p:cNvPr id="4" name="Picture 3"/>
          <p:cNvPicPr>
            <a:picLocks noChangeAspect="1"/>
          </p:cNvPicPr>
          <p:nvPr/>
        </p:nvPicPr>
        <p:blipFill>
          <a:blip r:embed="rId3"/>
          <a:stretch>
            <a:fillRect/>
          </a:stretch>
        </p:blipFill>
        <p:spPr>
          <a:xfrm>
            <a:off x="4392003" y="3057524"/>
            <a:ext cx="6629400" cy="3190875"/>
          </a:xfrm>
          <a:prstGeom prst="rect">
            <a:avLst/>
          </a:prstGeom>
        </p:spPr>
      </p:pic>
    </p:spTree>
    <p:extLst>
      <p:ext uri="{BB962C8B-B14F-4D97-AF65-F5344CB8AC3E}">
        <p14:creationId xmlns:p14="http://schemas.microsoft.com/office/powerpoint/2010/main" val="202320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2232"/>
          </a:xfrm>
        </p:spPr>
        <p:txBody>
          <a:bodyPr/>
          <a:lstStyle/>
          <a:p>
            <a:r>
              <a:rPr lang="en-US" dirty="0" smtClean="0">
                <a:latin typeface="Times New Roman" panose="02020603050405020304" pitchFamily="18" charset="0"/>
                <a:cs typeface="Times New Roman" panose="02020603050405020304" pitchFamily="18" charset="0"/>
              </a:rPr>
              <a:t>CU/DU split ( 1/3)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2052918"/>
            <a:ext cx="8946541" cy="4195481"/>
          </a:xfrm>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is split into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and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a:t>
            </a:r>
          </a:p>
          <a:p>
            <a:r>
              <a:rPr lang="en-US" dirty="0" smtClean="0">
                <a:latin typeface="Times New Roman" panose="02020603050405020304" pitchFamily="18" charset="0"/>
                <a:cs typeface="Times New Roman" panose="02020603050405020304" pitchFamily="18" charset="0"/>
              </a:rPr>
              <a:t>F1 (-C and –U) standardized interface</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may control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 and cells</a:t>
            </a:r>
          </a:p>
          <a:p>
            <a:r>
              <a:rPr lang="en-US" dirty="0" smtClean="0">
                <a:latin typeface="Times New Roman" panose="02020603050405020304" pitchFamily="18" charset="0"/>
                <a:cs typeface="Times New Roman" panose="02020603050405020304" pitchFamily="18" charset="0"/>
              </a:rPr>
              <a:t>Pros</a:t>
            </a:r>
          </a:p>
          <a:p>
            <a:pPr lvl="1"/>
            <a:r>
              <a:rPr lang="en-US" dirty="0" smtClean="0">
                <a:latin typeface="Times New Roman" panose="02020603050405020304" pitchFamily="18" charset="0"/>
                <a:cs typeface="Times New Roman" panose="02020603050405020304" pitchFamily="18" charset="0"/>
              </a:rPr>
              <a:t>Centralized deployment</a:t>
            </a:r>
          </a:p>
          <a:p>
            <a:pPr lvl="1"/>
            <a:r>
              <a:rPr lang="en-US" dirty="0" smtClean="0">
                <a:latin typeface="Times New Roman" panose="02020603050405020304" pitchFamily="18" charset="0"/>
                <a:cs typeface="Times New Roman" panose="02020603050405020304" pitchFamily="18" charset="0"/>
              </a:rPr>
              <a:t>Low  </a:t>
            </a:r>
            <a:r>
              <a:rPr lang="en-US" dirty="0" err="1" smtClean="0">
                <a:latin typeface="Times New Roman" panose="02020603050405020304" pitchFamily="18" charset="0"/>
                <a:cs typeface="Times New Roman" panose="02020603050405020304" pitchFamily="18" charset="0"/>
              </a:rPr>
              <a:t>stranspost</a:t>
            </a:r>
            <a:r>
              <a:rPr lang="en-US" dirty="0" smtClean="0">
                <a:latin typeface="Times New Roman" panose="02020603050405020304" pitchFamily="18" charset="0"/>
                <a:cs typeface="Times New Roman" panose="02020603050405020304" pitchFamily="18" charset="0"/>
              </a:rPr>
              <a:t> network requirements</a:t>
            </a:r>
          </a:p>
          <a:p>
            <a:pPr marL="57150" indent="0">
              <a:buNone/>
            </a:pPr>
            <a:r>
              <a:rPr lang="en-US" dirty="0" smtClean="0">
                <a:latin typeface="Times New Roman" panose="02020603050405020304" pitchFamily="18" charset="0"/>
                <a:cs typeface="Times New Roman" panose="02020603050405020304" pitchFamily="18" charset="0"/>
              </a:rPr>
              <a:t>Cons</a:t>
            </a:r>
          </a:p>
          <a:p>
            <a:pPr marL="514350" lvl="1" indent="0">
              <a:buNone/>
            </a:pPr>
            <a:r>
              <a:rPr lang="en-US" dirty="0" smtClean="0">
                <a:latin typeface="Times New Roman" panose="02020603050405020304" pitchFamily="18" charset="0"/>
                <a:cs typeface="Times New Roman" panose="02020603050405020304" pitchFamily="18" charset="0"/>
              </a:rPr>
              <a:t>Low performance gains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15050" y="2550458"/>
            <a:ext cx="4205287" cy="3200400"/>
          </a:xfrm>
          <a:prstGeom prst="rect">
            <a:avLst/>
          </a:prstGeom>
        </p:spPr>
      </p:pic>
    </p:spTree>
    <p:extLst>
      <p:ext uri="{BB962C8B-B14F-4D97-AF65-F5344CB8AC3E}">
        <p14:creationId xmlns:p14="http://schemas.microsoft.com/office/powerpoint/2010/main" val="2741600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0332"/>
          </a:xfrm>
        </p:spPr>
        <p:txBody>
          <a:bodyPr/>
          <a:lstStyle/>
          <a:p>
            <a:r>
              <a:rPr lang="en-US" dirty="0" smtClean="0">
                <a:latin typeface="Times New Roman" panose="02020603050405020304" pitchFamily="18" charset="0"/>
                <a:cs typeface="Times New Roman" panose="02020603050405020304" pitchFamily="18" charset="0"/>
              </a:rPr>
              <a:t>CU/DU Split (2/3)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CU : SDAP, and PDCP</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 </a:t>
            </a:r>
            <a:r>
              <a:rPr lang="en-US" dirty="0" err="1" smtClean="0">
                <a:latin typeface="Times New Roman" panose="02020603050405020304" pitchFamily="18" charset="0"/>
                <a:cs typeface="Times New Roman" panose="02020603050405020304" pitchFamily="18" charset="0"/>
              </a:rPr>
              <a:t>RLC,MAC,and</a:t>
            </a:r>
            <a:r>
              <a:rPr lang="en-US" dirty="0" smtClean="0">
                <a:latin typeface="Times New Roman" panose="02020603050405020304" pitchFamily="18" charset="0"/>
                <a:cs typeface="Times New Roman" panose="02020603050405020304" pitchFamily="18" charset="0"/>
              </a:rPr>
              <a:t> PHY</a:t>
            </a:r>
          </a:p>
          <a:p>
            <a:r>
              <a:rPr lang="en-US" dirty="0" smtClean="0">
                <a:latin typeface="Times New Roman" panose="02020603050405020304" pitchFamily="18" charset="0"/>
                <a:cs typeface="Times New Roman" panose="02020603050405020304" pitchFamily="18" charset="0"/>
              </a:rPr>
              <a:t>F1AP –control plane</a:t>
            </a:r>
          </a:p>
          <a:p>
            <a:r>
              <a:rPr lang="en-US" dirty="0" smtClean="0">
                <a:latin typeface="Times New Roman" panose="02020603050405020304" pitchFamily="18" charset="0"/>
                <a:cs typeface="Times New Roman" panose="02020603050405020304" pitchFamily="18" charset="0"/>
              </a:rPr>
              <a:t>Common NR user plane protocol (F1  and </a:t>
            </a:r>
            <a:r>
              <a:rPr lang="en-US" dirty="0" err="1" smtClean="0">
                <a:latin typeface="Times New Roman" panose="02020603050405020304" pitchFamily="18" charset="0"/>
                <a:cs typeface="Times New Roman" panose="02020603050405020304" pitchFamily="18" charset="0"/>
              </a:rPr>
              <a:t>Xn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Separate OAM connections for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/CUs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43650" y="2514600"/>
            <a:ext cx="4705350" cy="2547937"/>
          </a:xfrm>
          <a:prstGeom prst="rect">
            <a:avLst/>
          </a:prstGeom>
        </p:spPr>
      </p:pic>
    </p:spTree>
    <p:extLst>
      <p:ext uri="{BB962C8B-B14F-4D97-AF65-F5344CB8AC3E}">
        <p14:creationId xmlns:p14="http://schemas.microsoft.com/office/powerpoint/2010/main" val="5573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1732"/>
          </a:xfrm>
        </p:spPr>
        <p:txBody>
          <a:bodyPr/>
          <a:lstStyle/>
          <a:p>
            <a:r>
              <a:rPr lang="en-US" dirty="0" smtClean="0">
                <a:latin typeface="Times New Roman" panose="02020603050405020304" pitchFamily="18" charset="0"/>
                <a:cs typeface="Times New Roman" panose="02020603050405020304" pitchFamily="18" charset="0"/>
              </a:rPr>
              <a:t>CU/DU split (3/3)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843212" y="2078691"/>
            <a:ext cx="7762875" cy="4169708"/>
          </a:xfrm>
          <a:prstGeom prst="rect">
            <a:avLst/>
          </a:prstGeom>
        </p:spPr>
      </p:pic>
    </p:spTree>
    <p:extLst>
      <p:ext uri="{BB962C8B-B14F-4D97-AF65-F5344CB8AC3E}">
        <p14:creationId xmlns:p14="http://schemas.microsoft.com/office/powerpoint/2010/main" val="3520620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smtClean="0">
                <a:latin typeface="Times New Roman" panose="02020603050405020304" pitchFamily="18" charset="0"/>
                <a:cs typeface="Times New Roman" panose="02020603050405020304" pitchFamily="18" charset="0"/>
              </a:rPr>
              <a:t>Control/user plane Separation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5632311"/>
          </a:xfrm>
          <a:prstGeom prst="rect">
            <a:avLst/>
          </a:prstGeom>
          <a:noFill/>
        </p:spPr>
        <p:txBody>
          <a:bodyPr wrap="square" rtlCol="0">
            <a:spAutoFit/>
          </a:bodyPr>
          <a:lstStyle/>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err="1" smtClean="0"/>
              <a:t>gNB</a:t>
            </a:r>
            <a:r>
              <a:rPr lang="en-US" dirty="0" smtClean="0"/>
              <a:t>-CU further split </a:t>
            </a:r>
            <a:r>
              <a:rPr lang="en-US" dirty="0" err="1" smtClean="0"/>
              <a:t>int</a:t>
            </a:r>
            <a:r>
              <a:rPr lang="en-US" dirty="0" smtClean="0"/>
              <a:t> </a:t>
            </a:r>
            <a:r>
              <a:rPr lang="en-US" dirty="0" err="1" smtClean="0"/>
              <a:t>gNB</a:t>
            </a:r>
            <a:r>
              <a:rPr lang="en-US" dirty="0" smtClean="0"/>
              <a:t>-CU-CP and </a:t>
            </a:r>
            <a:r>
              <a:rPr lang="en-US" dirty="0" err="1" smtClean="0"/>
              <a:t>gNB</a:t>
            </a:r>
            <a:r>
              <a:rPr lang="en-US" dirty="0" smtClean="0"/>
              <a:t>-CU-UP</a:t>
            </a:r>
          </a:p>
          <a:p>
            <a:pPr marL="285750" indent="-285750">
              <a:buFont typeface="Wingdings" panose="05000000000000000000" pitchFamily="2" charset="2"/>
              <a:buChar char="v"/>
            </a:pPr>
            <a:r>
              <a:rPr lang="en-US" dirty="0" smtClean="0"/>
              <a:t>E1-C standardized  interface</a:t>
            </a:r>
          </a:p>
          <a:p>
            <a:pPr marL="285750" indent="-285750">
              <a:buFont typeface="Wingdings" panose="05000000000000000000" pitchFamily="2" charset="2"/>
              <a:buChar char="v"/>
            </a:pPr>
            <a:r>
              <a:rPr lang="en-US" dirty="0" smtClean="0"/>
              <a:t>Pros:</a:t>
            </a:r>
          </a:p>
          <a:p>
            <a:pPr marL="742950" lvl="1" indent="-285750">
              <a:buFont typeface="Wingdings" panose="05000000000000000000" pitchFamily="2" charset="2"/>
              <a:buChar char="v"/>
            </a:pPr>
            <a:r>
              <a:rPr lang="en-US" dirty="0" smtClean="0"/>
              <a:t>Centralized RRM</a:t>
            </a:r>
          </a:p>
          <a:p>
            <a:pPr marL="742950" lvl="1" indent="-285750">
              <a:buFont typeface="Wingdings" panose="05000000000000000000" pitchFamily="2" charset="2"/>
              <a:buChar char="v"/>
            </a:pPr>
            <a:r>
              <a:rPr lang="en-US" dirty="0" smtClean="0"/>
              <a:t>Independent scaling </a:t>
            </a:r>
          </a:p>
          <a:p>
            <a:pPr lvl="1"/>
            <a:r>
              <a:rPr lang="en-US" dirty="0"/>
              <a:t>o</a:t>
            </a:r>
            <a:r>
              <a:rPr lang="en-US" dirty="0" smtClean="0"/>
              <a:t>f CP and UP</a:t>
            </a:r>
          </a:p>
          <a:p>
            <a:pPr marL="285750" indent="-285750">
              <a:buFont typeface="Wingdings" panose="05000000000000000000" pitchFamily="2" charset="2"/>
              <a:buChar char="v"/>
            </a:pPr>
            <a:r>
              <a:rPr lang="en-US" dirty="0" smtClean="0"/>
              <a:t>Inspired by SDN concept</a:t>
            </a: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p:txBody>
      </p:sp>
      <p:pic>
        <p:nvPicPr>
          <p:cNvPr id="2" name="Picture 1"/>
          <p:cNvPicPr>
            <a:picLocks noChangeAspect="1"/>
          </p:cNvPicPr>
          <p:nvPr/>
        </p:nvPicPr>
        <p:blipFill>
          <a:blip r:embed="rId3"/>
          <a:stretch>
            <a:fillRect/>
          </a:stretch>
        </p:blipFill>
        <p:spPr>
          <a:xfrm>
            <a:off x="4555375" y="2992581"/>
            <a:ext cx="5425238" cy="2607031"/>
          </a:xfrm>
          <a:prstGeom prst="rect">
            <a:avLst/>
          </a:prstGeom>
        </p:spPr>
      </p:pic>
    </p:spTree>
    <p:extLst>
      <p:ext uri="{BB962C8B-B14F-4D97-AF65-F5344CB8AC3E}">
        <p14:creationId xmlns:p14="http://schemas.microsoft.com/office/powerpoint/2010/main" val="193049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a:latin typeface="Times New Roman" panose="02020603050405020304" pitchFamily="18" charset="0"/>
                <a:cs typeface="Times New Roman" panose="02020603050405020304" pitchFamily="18" charset="0"/>
              </a:rPr>
              <a:t>Control/user plane </a:t>
            </a:r>
            <a:r>
              <a:rPr lang="en-US" sz="2800" dirty="0" smtClean="0">
                <a:latin typeface="Times New Roman" panose="02020603050405020304" pitchFamily="18" charset="0"/>
                <a:cs typeface="Times New Roman" panose="02020603050405020304" pitchFamily="18" charset="0"/>
              </a:rPr>
              <a:t>Separation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397031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3795712" y="2247616"/>
            <a:ext cx="5514975" cy="2733675"/>
          </a:xfrm>
          <a:prstGeom prst="rect">
            <a:avLst/>
          </a:prstGeom>
        </p:spPr>
      </p:pic>
    </p:spTree>
    <p:extLst>
      <p:ext uri="{BB962C8B-B14F-4D97-AF65-F5344CB8AC3E}">
        <p14:creationId xmlns:p14="http://schemas.microsoft.com/office/powerpoint/2010/main" val="34142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MIMO</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40013" y="1302725"/>
            <a:ext cx="8825658" cy="480131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MOMO (Multiple Input Multiple Output) antenna </a:t>
            </a:r>
            <a:r>
              <a:rPr lang="en-US" dirty="0" err="1" smtClean="0">
                <a:latin typeface="Times New Roman" panose="02020603050405020304" pitchFamily="18" charset="0"/>
                <a:cs typeface="Times New Roman" panose="02020603050405020304" pitchFamily="18" charset="0"/>
              </a:rPr>
              <a:t>technonology</a:t>
            </a:r>
            <a:r>
              <a:rPr lang="en-US" dirty="0" smtClean="0">
                <a:latin typeface="Times New Roman" panose="02020603050405020304" pitchFamily="18" charset="0"/>
                <a:cs typeface="Times New Roman" panose="02020603050405020304" pitchFamily="18" charset="0"/>
              </a:rPr>
              <a:t> is a way of increasing the capacity of a radio link using multiple transmit antennas and multiple receive antennas.</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MIMO can be implemented in many ways</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Diversity</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Spatial multiplexing</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Beamforming (BF).</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Difference between SU-MIMO</a:t>
            </a:r>
          </a:p>
          <a:p>
            <a:pPr>
              <a:lnSpc>
                <a:spcPct val="200000"/>
              </a:lnSpc>
            </a:pPr>
            <a:r>
              <a:rPr lang="en-US" dirty="0" smtClean="0">
                <a:latin typeface="Times New Roman" panose="02020603050405020304" pitchFamily="18" charset="0"/>
                <a:cs typeface="Times New Roman" panose="02020603050405020304" pitchFamily="18" charset="0"/>
              </a:rPr>
              <a:t> ( Single  User) and MU-MIMO ( Multiple User)</a:t>
            </a:r>
          </a:p>
          <a:p>
            <a:endParaRPr lang="en-US" dirty="0"/>
          </a:p>
        </p:txBody>
      </p:sp>
      <p:pic>
        <p:nvPicPr>
          <p:cNvPr id="2" name="Picture 1"/>
          <p:cNvPicPr>
            <a:picLocks noChangeAspect="1"/>
          </p:cNvPicPr>
          <p:nvPr/>
        </p:nvPicPr>
        <p:blipFill>
          <a:blip r:embed="rId3"/>
          <a:stretch>
            <a:fillRect/>
          </a:stretch>
        </p:blipFill>
        <p:spPr>
          <a:xfrm>
            <a:off x="4956591" y="2912012"/>
            <a:ext cx="5594178" cy="2419643"/>
          </a:xfrm>
          <a:prstGeom prst="rect">
            <a:avLst/>
          </a:prstGeom>
        </p:spPr>
      </p:pic>
    </p:spTree>
    <p:extLst>
      <p:ext uri="{BB962C8B-B14F-4D97-AF65-F5344CB8AC3E}">
        <p14:creationId xmlns:p14="http://schemas.microsoft.com/office/powerpoint/2010/main" val="35795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5094"/>
          </a:xfrm>
        </p:spPr>
        <p:txBody>
          <a:bodyPr/>
          <a:lstStyle/>
          <a:p>
            <a:r>
              <a:rPr lang="en-US" dirty="0" smtClean="0"/>
              <a:t>MIMO: Advantages and limitations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With a greater number of antennas , beam </a:t>
            </a:r>
            <a:r>
              <a:rPr lang="en-US" dirty="0" err="1" smtClean="0"/>
              <a:t>withd</a:t>
            </a:r>
            <a:r>
              <a:rPr lang="en-US" dirty="0" smtClean="0"/>
              <a:t> will be smaller leading to higher </a:t>
            </a:r>
            <a:r>
              <a:rPr lang="en-US" dirty="0" err="1" smtClean="0"/>
              <a:t>reliabiliaty</a:t>
            </a:r>
            <a:r>
              <a:rPr lang="en-US" dirty="0" smtClean="0"/>
              <a:t> and lower latency.</a:t>
            </a:r>
          </a:p>
          <a:p>
            <a:pPr lvl="1"/>
            <a:r>
              <a:rPr lang="en-US" dirty="0" smtClean="0"/>
              <a:t>Resource allocation are made simple in Massive MIMO</a:t>
            </a:r>
          </a:p>
          <a:p>
            <a:pPr lvl="1"/>
            <a:r>
              <a:rPr lang="en-US" dirty="0" smtClean="0"/>
              <a:t>Massive MIMO can be </a:t>
            </a:r>
            <a:r>
              <a:rPr lang="en-US" dirty="0" err="1" smtClean="0"/>
              <a:t>userful</a:t>
            </a:r>
            <a:r>
              <a:rPr lang="en-US" dirty="0" smtClean="0"/>
              <a:t> with</a:t>
            </a:r>
          </a:p>
          <a:p>
            <a:pPr lvl="2"/>
            <a:r>
              <a:rPr lang="en-US" dirty="0" smtClean="0"/>
              <a:t>Mobile Broadband application</a:t>
            </a:r>
          </a:p>
          <a:p>
            <a:pPr lvl="2"/>
            <a:r>
              <a:rPr lang="en-US" dirty="0" smtClean="0"/>
              <a:t>Ultra-Reliable Low latency Communication ( URLLC)</a:t>
            </a:r>
          </a:p>
          <a:p>
            <a:pPr lvl="2"/>
            <a:r>
              <a:rPr lang="en-US" dirty="0" smtClean="0"/>
              <a:t>Massive Machine –Type Communication (</a:t>
            </a:r>
            <a:r>
              <a:rPr lang="en-US" dirty="0" err="1" smtClean="0"/>
              <a:t>mMTC</a:t>
            </a:r>
            <a:r>
              <a:rPr lang="en-US" dirty="0" smtClean="0"/>
              <a:t>)</a:t>
            </a:r>
          </a:p>
          <a:p>
            <a:r>
              <a:rPr lang="en-US" dirty="0" smtClean="0"/>
              <a:t>Limitations</a:t>
            </a:r>
          </a:p>
          <a:p>
            <a:pPr lvl="1"/>
            <a:r>
              <a:rPr lang="en-US" dirty="0" smtClean="0"/>
              <a:t>Work only with Time Division Duplex ( TDD)</a:t>
            </a:r>
            <a:endParaRPr lang="en-US" dirty="0"/>
          </a:p>
        </p:txBody>
      </p:sp>
    </p:spTree>
    <p:extLst>
      <p:ext uri="{BB962C8B-B14F-4D97-AF65-F5344CB8AC3E}">
        <p14:creationId xmlns:p14="http://schemas.microsoft.com/office/powerpoint/2010/main" val="22594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Autofit/>
          </a:bodyPr>
          <a:lstStyle/>
          <a:p>
            <a:pPr algn="ctr"/>
            <a:r>
              <a:rPr lang="en-US" sz="3600" dirty="0" smtClean="0">
                <a:solidFill>
                  <a:schemeClr val="accent2"/>
                </a:solidFill>
                <a:latin typeface="Times New Roman" panose="02020603050405020304" pitchFamily="18" charset="0"/>
                <a:cs typeface="Times New Roman" panose="02020603050405020304" pitchFamily="18" charset="0"/>
              </a:rPr>
              <a:t>BEAMFORMING</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68401" y="1629295"/>
            <a:ext cx="9817845"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Beamforming is the application of multiple radiating elements transmitting the same </a:t>
            </a:r>
          </a:p>
          <a:p>
            <a:r>
              <a:rPr lang="en-US" dirty="0" smtClean="0"/>
              <a:t>Signal at an identical wavelength and phase.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6804212" y="3065929"/>
            <a:ext cx="3563470" cy="2859741"/>
          </a:xfrm>
          <a:prstGeom prst="rect">
            <a:avLst/>
          </a:prstGeom>
        </p:spPr>
      </p:pic>
      <p:pic>
        <p:nvPicPr>
          <p:cNvPr id="2" name="Picture 1"/>
          <p:cNvPicPr>
            <a:picLocks noChangeAspect="1"/>
          </p:cNvPicPr>
          <p:nvPr/>
        </p:nvPicPr>
        <p:blipFill>
          <a:blip r:embed="rId4"/>
          <a:stretch>
            <a:fillRect/>
          </a:stretch>
        </p:blipFill>
        <p:spPr>
          <a:xfrm>
            <a:off x="1154955" y="3065929"/>
            <a:ext cx="5466695" cy="2859741"/>
          </a:xfrm>
          <a:prstGeom prst="rect">
            <a:avLst/>
          </a:prstGeom>
        </p:spPr>
      </p:pic>
    </p:spTree>
    <p:extLst>
      <p:ext uri="{BB962C8B-B14F-4D97-AF65-F5344CB8AC3E}">
        <p14:creationId xmlns:p14="http://schemas.microsoft.com/office/powerpoint/2010/main" val="390624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2232"/>
          </a:xfrm>
        </p:spPr>
        <p:txBody>
          <a:bodyPr/>
          <a:lstStyle/>
          <a:p>
            <a:r>
              <a:rPr lang="en-US" sz="3600" dirty="0" smtClean="0">
                <a:solidFill>
                  <a:srgbClr val="FF0000"/>
                </a:solidFill>
                <a:latin typeface="Times New Roman" panose="02020603050405020304" pitchFamily="18" charset="0"/>
                <a:cs typeface="Times New Roman" panose="02020603050405020304" pitchFamily="18" charset="0"/>
              </a:rPr>
              <a:t>Beamforming steering and beamforming switching</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114550" y="2502694"/>
            <a:ext cx="6924675" cy="3295650"/>
          </a:xfrm>
          <a:prstGeom prst="rect">
            <a:avLst/>
          </a:prstGeom>
        </p:spPr>
      </p:pic>
    </p:spTree>
    <p:extLst>
      <p:ext uri="{BB962C8B-B14F-4D97-AF65-F5344CB8AC3E}">
        <p14:creationId xmlns:p14="http://schemas.microsoft.com/office/powerpoint/2010/main" val="57777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00124"/>
            <a:ext cx="9404723" cy="853123"/>
          </a:xfrm>
        </p:spPr>
        <p:txBody>
          <a:bodyPr/>
          <a:lstStyle/>
          <a:p>
            <a:pPr algn="ctr"/>
            <a:r>
              <a:rPr lang="en-US" dirty="0" smtClean="0"/>
              <a:t>RAN( RADIO ACCESS NETWORK)</a:t>
            </a:r>
            <a:endParaRPr lang="en-US" dirty="0"/>
          </a:p>
        </p:txBody>
      </p:sp>
      <p:sp>
        <p:nvSpPr>
          <p:cNvPr id="3" name="Content Placeholder 2"/>
          <p:cNvSpPr>
            <a:spLocks noGrp="1"/>
          </p:cNvSpPr>
          <p:nvPr>
            <p:ph idx="1"/>
          </p:nvPr>
        </p:nvSpPr>
        <p:spPr/>
        <p:txBody>
          <a:bodyPr/>
          <a:lstStyle/>
          <a:p>
            <a:pPr>
              <a:lnSpc>
                <a:spcPct val="250000"/>
              </a:lnSpc>
            </a:pPr>
            <a:r>
              <a:rPr lang="en-US" dirty="0" smtClean="0"/>
              <a:t>I – Introduction</a:t>
            </a:r>
          </a:p>
          <a:p>
            <a:pPr>
              <a:lnSpc>
                <a:spcPct val="250000"/>
              </a:lnSpc>
            </a:pPr>
            <a:r>
              <a:rPr lang="en-US" dirty="0" smtClean="0"/>
              <a:t>II – RAN Architecture</a:t>
            </a:r>
            <a:endParaRPr lang="en-US" dirty="0"/>
          </a:p>
        </p:txBody>
      </p:sp>
    </p:spTree>
    <p:extLst>
      <p:ext uri="{BB962C8B-B14F-4D97-AF65-F5344CB8AC3E}">
        <p14:creationId xmlns:p14="http://schemas.microsoft.com/office/powerpoint/2010/main" val="19453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9609"/>
            <a:ext cx="10364451" cy="727683"/>
          </a:xfrm>
        </p:spPr>
        <p:txBody>
          <a:bodyPr/>
          <a:lstStyle/>
          <a:p>
            <a:r>
              <a:rPr lang="en-US" dirty="0" smtClean="0">
                <a:solidFill>
                  <a:srgbClr val="FF0000"/>
                </a:solidFill>
              </a:rPr>
              <a:t>I- Introduction</a:t>
            </a:r>
            <a:endParaRPr lang="en-US" dirty="0">
              <a:solidFill>
                <a:srgbClr val="FF0000"/>
              </a:solidFill>
            </a:endParaRPr>
          </a:p>
        </p:txBody>
      </p:sp>
      <p:sp>
        <p:nvSpPr>
          <p:cNvPr id="3" name="Content Placeholder 2"/>
          <p:cNvSpPr>
            <a:spLocks noGrp="1"/>
          </p:cNvSpPr>
          <p:nvPr>
            <p:ph idx="1"/>
          </p:nvPr>
        </p:nvSpPr>
        <p:spPr>
          <a:xfrm>
            <a:off x="913774" y="1346200"/>
            <a:ext cx="10363826" cy="4444999"/>
          </a:xfrm>
        </p:spPr>
        <p:txBody>
          <a:bodyPr/>
          <a:lstStyle/>
          <a:p>
            <a:r>
              <a:rPr lang="en-US" dirty="0"/>
              <a:t>W</a:t>
            </a:r>
            <a:r>
              <a:rPr lang="en-US" dirty="0" smtClean="0">
                <a:latin typeface="Times New Roman" panose="02020603050405020304" pitchFamily="18" charset="0"/>
                <a:cs typeface="Times New Roman" panose="02020603050405020304" pitchFamily="18" charset="0"/>
              </a:rPr>
              <a:t>hat is RAN ?</a:t>
            </a:r>
          </a:p>
          <a:p>
            <a:pPr lvl="1"/>
            <a:r>
              <a:rPr lang="en-US" dirty="0" smtClean="0">
                <a:latin typeface="Times New Roman" panose="02020603050405020304" pitchFamily="18" charset="0"/>
                <a:cs typeface="Times New Roman" panose="02020603050405020304" pitchFamily="18" charset="0"/>
              </a:rPr>
              <a:t>Radio access network</a:t>
            </a:r>
          </a:p>
          <a:p>
            <a:r>
              <a:rPr lang="en-US" dirty="0" smtClean="0">
                <a:latin typeface="Times New Roman" panose="02020603050405020304" pitchFamily="18" charset="0"/>
                <a:ea typeface="Verdana" panose="020B0604030504040204" pitchFamily="34" charset="0"/>
                <a:cs typeface="Times New Roman" panose="02020603050405020304" pitchFamily="18" charset="0"/>
              </a:rPr>
              <a:t>How do ran work?</a:t>
            </a:r>
          </a:p>
          <a:p>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3"/>
          <a:stretch>
            <a:fillRect/>
          </a:stretch>
        </p:blipFill>
        <p:spPr>
          <a:xfrm>
            <a:off x="4532312" y="2673350"/>
            <a:ext cx="6581775" cy="2705100"/>
          </a:xfrm>
          <a:prstGeom prst="rect">
            <a:avLst/>
          </a:prstGeom>
        </p:spPr>
      </p:pic>
    </p:spTree>
    <p:extLst>
      <p:ext uri="{BB962C8B-B14F-4D97-AF65-F5344CB8AC3E}">
        <p14:creationId xmlns:p14="http://schemas.microsoft.com/office/powerpoint/2010/main" val="1433179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89218"/>
            <a:ext cx="9404723" cy="753782"/>
          </a:xfrm>
        </p:spPr>
        <p:txBody>
          <a:bodyPr/>
          <a:lstStyle/>
          <a:p>
            <a:r>
              <a:rPr lang="en-US" dirty="0" smtClean="0"/>
              <a:t>What are the variations of RAN</a:t>
            </a:r>
            <a:endParaRPr lang="en-US" dirty="0"/>
          </a:p>
        </p:txBody>
      </p:sp>
      <p:sp>
        <p:nvSpPr>
          <p:cNvPr id="3" name="Content Placeholder 2"/>
          <p:cNvSpPr>
            <a:spLocks noGrp="1"/>
          </p:cNvSpPr>
          <p:nvPr>
            <p:ph idx="1"/>
          </p:nvPr>
        </p:nvSpPr>
        <p:spPr>
          <a:xfrm>
            <a:off x="1103312" y="1790700"/>
            <a:ext cx="8946541" cy="4457699"/>
          </a:xfrm>
        </p:spPr>
        <p:txBody>
          <a:bodyPr/>
          <a:lstStyle/>
          <a:p>
            <a:pPr>
              <a:lnSpc>
                <a:spcPct val="250000"/>
              </a:lnSpc>
            </a:pPr>
            <a:r>
              <a:rPr lang="en-US" dirty="0" smtClean="0"/>
              <a:t>D-RAN ( Distributed RAN)</a:t>
            </a:r>
          </a:p>
          <a:p>
            <a:pPr>
              <a:lnSpc>
                <a:spcPct val="250000"/>
              </a:lnSpc>
            </a:pPr>
            <a:r>
              <a:rPr lang="en-US" dirty="0" smtClean="0"/>
              <a:t>C-RAN (Centralized RAN) </a:t>
            </a:r>
          </a:p>
          <a:p>
            <a:pPr>
              <a:lnSpc>
                <a:spcPct val="250000"/>
              </a:lnSpc>
            </a:pPr>
            <a:r>
              <a:rPr lang="en-US" dirty="0" smtClean="0"/>
              <a:t>V-RAN (Virtualized RAN)</a:t>
            </a:r>
          </a:p>
          <a:p>
            <a:pPr>
              <a:lnSpc>
                <a:spcPct val="250000"/>
              </a:lnSpc>
            </a:pPr>
            <a:r>
              <a:rPr lang="en-US" dirty="0" smtClean="0"/>
              <a:t>O-RAN  ( Open RAN)</a:t>
            </a:r>
            <a:endParaRPr lang="en-US" dirty="0"/>
          </a:p>
        </p:txBody>
      </p:sp>
    </p:spTree>
    <p:extLst>
      <p:ext uri="{BB962C8B-B14F-4D97-AF65-F5344CB8AC3E}">
        <p14:creationId xmlns:p14="http://schemas.microsoft.com/office/powerpoint/2010/main" val="3570045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1958</TotalTime>
  <Words>4301</Words>
  <Application>Microsoft Office PowerPoint</Application>
  <PresentationFormat>Widescreen</PresentationFormat>
  <Paragraphs>376</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Verdana</vt:lpstr>
      <vt:lpstr>Wingdings</vt:lpstr>
      <vt:lpstr>Wingdings 3</vt:lpstr>
      <vt:lpstr>Ion</vt:lpstr>
      <vt:lpstr>MAIN CONTENT</vt:lpstr>
      <vt:lpstr>PowerPoint Presentation</vt:lpstr>
      <vt:lpstr>PowerPoint Presentation</vt:lpstr>
      <vt:lpstr>MIMO: Advantages and limitations</vt:lpstr>
      <vt:lpstr>PowerPoint Presentation</vt:lpstr>
      <vt:lpstr>Beamforming steering and beamforming switching</vt:lpstr>
      <vt:lpstr>RAN( RADIO ACCESS NETWORK)</vt:lpstr>
      <vt:lpstr>I- Introduction</vt:lpstr>
      <vt:lpstr>What are the variations of RAN</vt:lpstr>
      <vt:lpstr>Evolving the 5G network</vt:lpstr>
      <vt:lpstr>D-RAN</vt:lpstr>
      <vt:lpstr>C- RAN ( Centralized RAN) </vt:lpstr>
      <vt:lpstr>V-RAN</vt:lpstr>
      <vt:lpstr>O-RAN </vt:lpstr>
      <vt:lpstr>O_RAN architecture</vt:lpstr>
      <vt:lpstr>EPC CUPS to 5GC</vt:lpstr>
      <vt:lpstr> SERVICE-BASE ARCHITECTURE</vt:lpstr>
      <vt:lpstr>II- RAN Architecture</vt:lpstr>
      <vt:lpstr>Why split?</vt:lpstr>
      <vt:lpstr>Why split? options</vt:lpstr>
      <vt:lpstr>CU/DU split ( 1/3) </vt:lpstr>
      <vt:lpstr>CU/DU Split (2/3)</vt:lpstr>
      <vt:lpstr>CU/DU split (3/3)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 Archiecture</dc:title>
  <dc:creator>ADMIN</dc:creator>
  <cp:lastModifiedBy>ADMIN</cp:lastModifiedBy>
  <cp:revision>234</cp:revision>
  <dcterms:created xsi:type="dcterms:W3CDTF">2022-10-02T05:06:48Z</dcterms:created>
  <dcterms:modified xsi:type="dcterms:W3CDTF">2022-10-04T00:19:25Z</dcterms:modified>
</cp:coreProperties>
</file>