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66" r:id="rId2"/>
    <p:sldId id="267" r:id="rId3"/>
    <p:sldId id="268" r:id="rId4"/>
    <p:sldId id="269" r:id="rId5"/>
    <p:sldId id="271" r:id="rId6"/>
    <p:sldId id="270" r:id="rId7"/>
    <p:sldId id="261" r:id="rId8"/>
    <p:sldId id="265" r:id="rId9"/>
    <p:sldId id="263" r:id="rId10"/>
    <p:sldId id="272" r:id="rId11"/>
    <p:sldId id="275" r:id="rId12"/>
    <p:sldId id="274" r:id="rId13"/>
    <p:sldId id="273" r:id="rId14"/>
    <p:sldId id="276" r:id="rId15"/>
    <p:sldId id="278" r:id="rId16"/>
    <p:sldId id="264" r:id="rId17"/>
    <p:sldId id="280" r:id="rId18"/>
    <p:sldId id="282" r:id="rId19"/>
    <p:sldId id="279" r:id="rId20"/>
    <p:sldId id="28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186" autoAdjust="0"/>
  </p:normalViewPr>
  <p:slideViewPr>
    <p:cSldViewPr snapToGrid="0">
      <p:cViewPr varScale="1">
        <p:scale>
          <a:sx n="79" d="100"/>
          <a:sy n="79" d="100"/>
        </p:scale>
        <p:origin x="17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EDBDC-442F-4190-9A4D-ED18E3CD1160}"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92CBD-D039-488C-9161-ADAB5787E418}" type="slidenum">
              <a:rPr lang="en-US" smtClean="0"/>
              <a:t>‹#›</a:t>
            </a:fld>
            <a:endParaRPr lang="en-US"/>
          </a:p>
        </p:txBody>
      </p:sp>
    </p:spTree>
    <p:extLst>
      <p:ext uri="{BB962C8B-B14F-4D97-AF65-F5344CB8AC3E}">
        <p14:creationId xmlns:p14="http://schemas.microsoft.com/office/powerpoint/2010/main" val="163405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điều</a:t>
            </a:r>
            <a:r>
              <a:rPr lang="en-US" baseline="0" dirty="0" smtClean="0"/>
              <a:t> </a:t>
            </a:r>
            <a:r>
              <a:rPr lang="en-US" baseline="0" dirty="0" err="1" smtClean="0"/>
              <a:t>phối</a:t>
            </a:r>
            <a:endParaRPr lang="en-US" baseline="0" dirty="0" smtClean="0"/>
          </a:p>
          <a:p>
            <a:r>
              <a:rPr lang="en-US" sz="1200" b="0" i="0" kern="1200" dirty="0" smtClean="0">
                <a:solidFill>
                  <a:schemeClr val="tx1"/>
                </a:solidFill>
                <a:effectLst/>
                <a:latin typeface="+mn-lt"/>
                <a:ea typeface="+mn-ea"/>
                <a:cs typeface="+mn-cs"/>
              </a:rPr>
              <a:t>The control loops are closed loop autonomous action and feedback loops designed for normal operation and/or optimization of the network by feeding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it with real-time intelligence and analytics, thereby realizing the vision ( </a:t>
            </a:r>
            <a:r>
              <a:rPr lang="en-US" sz="1200" b="0" i="0" kern="120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tầm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nhìn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of autonomous and self-optimizing networks.</a:t>
            </a:r>
          </a:p>
          <a:p>
            <a:endParaRPr lang="en-US" baseline="0" dirty="0" smtClean="0"/>
          </a:p>
          <a:p>
            <a:r>
              <a:rPr lang="en-US" sz="1200" b="0" i="0" kern="1200" dirty="0" smtClean="0">
                <a:solidFill>
                  <a:schemeClr val="tx1"/>
                </a:solidFill>
                <a:effectLst/>
                <a:latin typeface="+mn-lt"/>
                <a:ea typeface="+mn-ea"/>
                <a:cs typeface="+mn-cs"/>
              </a:rPr>
              <a:t>The first loop that should be highlighted is the Real-time O-DU Scheduler control loop, shown in orange in Figure 1 above. It is responsible for real-time processing of radio scheduling information, HARQ, beamforming, etc. The timing of the loop is less than 10 milliseconds, hence real-time.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Near-real-time control loop operates between 10 milliseconds and 1 second and is associated with the Near-RT RIC. Finally, we have the non-real-time control loop which is associated with Non-RT RIC and operates at over 1 second.</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a:t>
            </a:fld>
            <a:endParaRPr lang="en-US"/>
          </a:p>
        </p:txBody>
      </p:sp>
    </p:spTree>
    <p:extLst>
      <p:ext uri="{BB962C8B-B14F-4D97-AF65-F5344CB8AC3E}">
        <p14:creationId xmlns:p14="http://schemas.microsoft.com/office/powerpoint/2010/main" val="199944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-Paging</a:t>
            </a:r>
            <a:r>
              <a:rPr lang="en-US" baseline="0" dirty="0" smtClean="0"/>
              <a:t> </a:t>
            </a:r>
            <a:r>
              <a:rPr lang="en-US" baseline="0" dirty="0" err="1" smtClean="0"/>
              <a:t>func</a:t>
            </a:r>
            <a:r>
              <a:rPr lang="en-US" baseline="0" dirty="0" smtClean="0"/>
              <a:t>: supports the sending </a:t>
            </a:r>
            <a:r>
              <a:rPr lang="en-US" baseline="0" dirty="0" err="1" smtClean="0"/>
              <a:t>pof</a:t>
            </a:r>
            <a:r>
              <a:rPr lang="en-US" baseline="0" dirty="0" smtClean="0"/>
              <a:t> paging requests to the NG-Ran nodes involved in the paging area</a:t>
            </a:r>
          </a:p>
          <a:p>
            <a:r>
              <a:rPr lang="en-US" baseline="0" dirty="0" smtClean="0"/>
              <a:t>-UE Context Management </a:t>
            </a:r>
            <a:r>
              <a:rPr lang="en-US" baseline="0" dirty="0" err="1" smtClean="0"/>
              <a:t>func</a:t>
            </a:r>
            <a:r>
              <a:rPr lang="en-US" baseline="0" dirty="0" smtClean="0"/>
              <a:t>: allows the AMF to establish , modify or release a UE Context in the AMF and the NG-Ran node</a:t>
            </a:r>
          </a:p>
          <a:p>
            <a:r>
              <a:rPr lang="en-US" baseline="0" dirty="0" smtClean="0"/>
              <a:t>-Mobility </a:t>
            </a:r>
            <a:r>
              <a:rPr lang="en-US" baseline="0" dirty="0" err="1" smtClean="0"/>
              <a:t>Managemnent</a:t>
            </a:r>
            <a:r>
              <a:rPr lang="en-US" baseline="0" dirty="0" smtClean="0"/>
              <a:t> function:</a:t>
            </a:r>
          </a:p>
          <a:p>
            <a:r>
              <a:rPr lang="en-US" baseline="0" dirty="0" smtClean="0"/>
              <a:t>-PDU session Management fun: is responsible for establishing, modifying </a:t>
            </a:r>
            <a:r>
              <a:rPr lang="en-US" baseline="0" dirty="0" err="1" smtClean="0"/>
              <a:t>anf</a:t>
            </a:r>
            <a:r>
              <a:rPr lang="en-US" baseline="0" dirty="0" smtClean="0"/>
              <a:t> </a:t>
            </a:r>
            <a:r>
              <a:rPr lang="en-US" baseline="0" dirty="0" err="1" smtClean="0"/>
              <a:t>releaseing</a:t>
            </a:r>
            <a:r>
              <a:rPr lang="en-US" baseline="0" dirty="0" smtClean="0"/>
              <a:t> the involved PDU sessions NG-RAN resources for user data transport once a UE context is available in the NG-RAN node.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14</a:t>
            </a:fld>
            <a:endParaRPr lang="en-US"/>
          </a:p>
        </p:txBody>
      </p:sp>
    </p:spTree>
    <p:extLst>
      <p:ext uri="{BB962C8B-B14F-4D97-AF65-F5344CB8AC3E}">
        <p14:creationId xmlns:p14="http://schemas.microsoft.com/office/powerpoint/2010/main" val="1415842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Radio Resource Control</a:t>
            </a:r>
            <a:r>
              <a:rPr lang="en-US" sz="1200" b="0" i="0" kern="1200" dirty="0" smtClean="0">
                <a:solidFill>
                  <a:schemeClr val="tx1"/>
                </a:solidFill>
                <a:effectLst/>
                <a:latin typeface="+mn-lt"/>
                <a:ea typeface="+mn-ea"/>
                <a:cs typeface="+mn-cs"/>
              </a:rPr>
              <a:t> (RRC) protocol is used in on the Air Interface. The major functions of the RRC protocol include connection establishment and release functions, broadcast of system information, radio bearer establishment, reconfiguration and release, RRC connection mobility procedures, paging notification and release and outer loop power </a:t>
            </a:r>
            <a:r>
              <a:rPr lang="en-US" sz="1200" b="0" i="0" kern="1200" dirty="0" err="1" smtClean="0">
                <a:solidFill>
                  <a:schemeClr val="tx1"/>
                </a:solidFill>
                <a:effectLst/>
                <a:latin typeface="+mn-lt"/>
                <a:ea typeface="+mn-ea"/>
                <a:cs typeface="+mn-cs"/>
              </a:rPr>
              <a:t>control.By</a:t>
            </a:r>
            <a:r>
              <a:rPr lang="en-US" sz="1200" b="0" i="0" kern="1200" dirty="0" smtClean="0">
                <a:solidFill>
                  <a:schemeClr val="tx1"/>
                </a:solidFill>
                <a:effectLst/>
                <a:latin typeface="+mn-lt"/>
                <a:ea typeface="+mn-ea"/>
                <a:cs typeface="+mn-cs"/>
              </a:rPr>
              <a:t> means of the signaling functions, the RRC configures the user and control planes according to the network status and allows for Radio Resource Management strategies to be implemented</a:t>
            </a:r>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17</a:t>
            </a:fld>
            <a:endParaRPr lang="en-US"/>
          </a:p>
        </p:txBody>
      </p:sp>
    </p:spTree>
    <p:extLst>
      <p:ext uri="{BB962C8B-B14F-4D97-AF65-F5344CB8AC3E}">
        <p14:creationId xmlns:p14="http://schemas.microsoft.com/office/powerpoint/2010/main" val="108152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operation of the RRC is guided by a state machine which defines certain specific states that a UE may be present in.</a:t>
            </a:r>
          </a:p>
          <a:p>
            <a:r>
              <a:rPr lang="en-US" sz="1200" b="0" i="0" kern="1200" dirty="0" smtClean="0">
                <a:solidFill>
                  <a:schemeClr val="tx1"/>
                </a:solidFill>
                <a:effectLst/>
                <a:latin typeface="+mn-lt"/>
                <a:ea typeface="+mn-ea"/>
                <a:cs typeface="+mn-cs"/>
              </a:rPr>
              <a:t>The different RRC states in this state machine have different amounts of radio resources associated with them and these are the resources that the UE may use when it is present in a given specific state.</a:t>
            </a:r>
          </a:p>
          <a:p>
            <a:r>
              <a:rPr lang="en-US" sz="1200" b="0" i="0" kern="1200" dirty="0" smtClean="0">
                <a:solidFill>
                  <a:schemeClr val="tx1"/>
                </a:solidFill>
                <a:effectLst/>
                <a:latin typeface="+mn-lt"/>
                <a:ea typeface="+mn-ea"/>
                <a:cs typeface="+mn-cs"/>
              </a:rPr>
              <a:t>When UE is power up it is in Disconnected mode/Idle mode, It can move  RRC connected with initial attach or with connection establishment. If there is no activity from UE for a short time, It can suspend its session by moving to RRC Inactive and can resume its session moving to RRC connected mode.</a:t>
            </a:r>
          </a:p>
          <a:p>
            <a:r>
              <a:rPr lang="en-US" sz="1200" b="0" i="0" kern="1200" dirty="0" smtClean="0">
                <a:solidFill>
                  <a:schemeClr val="tx1"/>
                </a:solidFill>
                <a:effectLst/>
                <a:latin typeface="+mn-lt"/>
                <a:ea typeface="+mn-ea"/>
                <a:cs typeface="+mn-cs"/>
              </a:rPr>
              <a:t>A UE can move to RRC Idle mode from RRC connected or RRC Inactive state.</a:t>
            </a:r>
          </a:p>
          <a:p>
            <a:r>
              <a:rPr lang="en-US" sz="1200" b="1" i="0" kern="1200" dirty="0" smtClean="0">
                <a:solidFill>
                  <a:schemeClr val="tx1"/>
                </a:solidFill>
                <a:effectLst/>
                <a:latin typeface="+mn-lt"/>
                <a:ea typeface="+mn-ea"/>
                <a:cs typeface="+mn-cs"/>
              </a:rPr>
              <a:t>RRC Idle Mode Operations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PLMN selection</a:t>
            </a:r>
          </a:p>
          <a:p>
            <a:r>
              <a:rPr lang="en-US" sz="1200" b="0" i="0" kern="1200" dirty="0" smtClean="0">
                <a:solidFill>
                  <a:schemeClr val="tx1"/>
                </a:solidFill>
                <a:effectLst/>
                <a:latin typeface="+mn-lt"/>
                <a:ea typeface="+mn-ea"/>
                <a:cs typeface="+mn-cs"/>
              </a:rPr>
              <a:t>Broadcast of system information</a:t>
            </a:r>
          </a:p>
          <a:p>
            <a:r>
              <a:rPr lang="en-US" sz="1200" b="0" i="0" kern="1200" dirty="0" smtClean="0">
                <a:solidFill>
                  <a:schemeClr val="tx1"/>
                </a:solidFill>
                <a:effectLst/>
                <a:latin typeface="+mn-lt"/>
                <a:ea typeface="+mn-ea"/>
                <a:cs typeface="+mn-cs"/>
              </a:rPr>
              <a:t>Cell re-selection mobility</a:t>
            </a:r>
          </a:p>
          <a:p>
            <a:r>
              <a:rPr lang="en-US" sz="1200" b="0" i="0" kern="1200" dirty="0" smtClean="0">
                <a:solidFill>
                  <a:schemeClr val="tx1"/>
                </a:solidFill>
                <a:effectLst/>
                <a:latin typeface="+mn-lt"/>
                <a:ea typeface="+mn-ea"/>
                <a:cs typeface="+mn-cs"/>
              </a:rPr>
              <a:t>Paging for mobile terminated data is initiated by 5GC</a:t>
            </a:r>
          </a:p>
          <a:p>
            <a:r>
              <a:rPr lang="en-US" sz="1200" b="0" i="0" kern="1200" dirty="0" smtClean="0">
                <a:solidFill>
                  <a:schemeClr val="tx1"/>
                </a:solidFill>
                <a:effectLst/>
                <a:latin typeface="+mn-lt"/>
                <a:ea typeface="+mn-ea"/>
                <a:cs typeface="+mn-cs"/>
              </a:rPr>
              <a:t>Paging for mobile terminated data area is managed by 5GC</a:t>
            </a:r>
          </a:p>
          <a:p>
            <a:r>
              <a:rPr lang="en-US" sz="1200" b="0" i="0" kern="1200" dirty="0" smtClean="0">
                <a:solidFill>
                  <a:schemeClr val="tx1"/>
                </a:solidFill>
                <a:effectLst/>
                <a:latin typeface="+mn-lt"/>
                <a:ea typeface="+mn-ea"/>
                <a:cs typeface="+mn-cs"/>
              </a:rPr>
              <a:t>DRX for CN paging configured by NAS</a:t>
            </a:r>
          </a:p>
          <a:p>
            <a:r>
              <a:rPr lang="en-US" sz="1200" b="1" i="0" kern="1200" dirty="0" smtClean="0">
                <a:solidFill>
                  <a:schemeClr val="tx1"/>
                </a:solidFill>
                <a:effectLst/>
                <a:latin typeface="+mn-lt"/>
                <a:ea typeface="+mn-ea"/>
                <a:cs typeface="+mn-cs"/>
              </a:rPr>
              <a:t>RRC Inactive Mode Operation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Broadcast of system information</a:t>
            </a:r>
          </a:p>
          <a:p>
            <a:r>
              <a:rPr lang="en-US" sz="1200" b="0" i="0" kern="1200" dirty="0" smtClean="0">
                <a:solidFill>
                  <a:schemeClr val="tx1"/>
                </a:solidFill>
                <a:effectLst/>
                <a:latin typeface="+mn-lt"/>
                <a:ea typeface="+mn-ea"/>
                <a:cs typeface="+mn-cs"/>
              </a:rPr>
              <a:t>Cell re-selection mobility</a:t>
            </a:r>
          </a:p>
          <a:p>
            <a:r>
              <a:rPr lang="en-US" sz="1200" b="0" i="0" kern="1200" dirty="0" smtClean="0">
                <a:solidFill>
                  <a:schemeClr val="tx1"/>
                </a:solidFill>
                <a:effectLst/>
                <a:latin typeface="+mn-lt"/>
                <a:ea typeface="+mn-ea"/>
                <a:cs typeface="+mn-cs"/>
              </a:rPr>
              <a:t>Paging is initiated by NG-RAN (RAN paging)</a:t>
            </a:r>
          </a:p>
          <a:p>
            <a:r>
              <a:rPr lang="en-US" sz="1200" b="0" i="0" kern="1200" dirty="0" smtClean="0">
                <a:solidFill>
                  <a:schemeClr val="tx1"/>
                </a:solidFill>
                <a:effectLst/>
                <a:latin typeface="+mn-lt"/>
                <a:ea typeface="+mn-ea"/>
                <a:cs typeface="+mn-cs"/>
              </a:rPr>
              <a:t>RAN-based notification area (RNA) is managed by NG- RAN</a:t>
            </a:r>
          </a:p>
          <a:p>
            <a:r>
              <a:rPr lang="en-US" sz="1200" b="0" i="0" kern="1200" dirty="0" smtClean="0">
                <a:solidFill>
                  <a:schemeClr val="tx1"/>
                </a:solidFill>
                <a:effectLst/>
                <a:latin typeface="+mn-lt"/>
                <a:ea typeface="+mn-ea"/>
                <a:cs typeface="+mn-cs"/>
              </a:rPr>
              <a:t>DRX for RAN paging configured by NG-RAN</a:t>
            </a:r>
          </a:p>
          <a:p>
            <a:r>
              <a:rPr lang="en-US" sz="1200" b="0" i="0" kern="1200" dirty="0" smtClean="0">
                <a:solidFill>
                  <a:schemeClr val="tx1"/>
                </a:solidFill>
                <a:effectLst/>
                <a:latin typeface="+mn-lt"/>
                <a:ea typeface="+mn-ea"/>
                <a:cs typeface="+mn-cs"/>
              </a:rPr>
              <a:t>5GC – NG-RAN connection (both C/U-planes) is established for UE</a:t>
            </a:r>
          </a:p>
          <a:p>
            <a:r>
              <a:rPr lang="en-US" sz="1200" b="0" i="0" kern="1200" dirty="0" smtClean="0">
                <a:solidFill>
                  <a:schemeClr val="tx1"/>
                </a:solidFill>
                <a:effectLst/>
                <a:latin typeface="+mn-lt"/>
                <a:ea typeface="+mn-ea"/>
                <a:cs typeface="+mn-cs"/>
              </a:rPr>
              <a:t>The UE AS context is stored in NG-RAN and the UE</a:t>
            </a:r>
          </a:p>
          <a:p>
            <a:r>
              <a:rPr lang="en-US" sz="1200" b="0" i="0" kern="1200" dirty="0" smtClean="0">
                <a:solidFill>
                  <a:schemeClr val="tx1"/>
                </a:solidFill>
                <a:effectLst/>
                <a:latin typeface="+mn-lt"/>
                <a:ea typeface="+mn-ea"/>
                <a:cs typeface="+mn-cs"/>
              </a:rPr>
              <a:t>NG-RAN knows the RNA which the UE belongs to</a:t>
            </a:r>
          </a:p>
          <a:p>
            <a:r>
              <a:rPr lang="en-US" sz="1200" b="1" i="0" kern="1200" dirty="0" smtClean="0">
                <a:solidFill>
                  <a:schemeClr val="tx1"/>
                </a:solidFill>
                <a:effectLst/>
                <a:latin typeface="+mn-lt"/>
                <a:ea typeface="+mn-ea"/>
                <a:cs typeface="+mn-cs"/>
              </a:rPr>
              <a:t>RRC Connected Mode Operation: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5GC – NG-RAN connection (both C/U-planes) is established for UE</a:t>
            </a:r>
          </a:p>
          <a:p>
            <a:r>
              <a:rPr lang="en-US" sz="1200" b="0" i="0" kern="1200" dirty="0" smtClean="0">
                <a:solidFill>
                  <a:schemeClr val="tx1"/>
                </a:solidFill>
                <a:effectLst/>
                <a:latin typeface="+mn-lt"/>
                <a:ea typeface="+mn-ea"/>
                <a:cs typeface="+mn-cs"/>
              </a:rPr>
              <a:t>The UE AS context is stored in NG-RAN and the UE</a:t>
            </a:r>
          </a:p>
          <a:p>
            <a:r>
              <a:rPr lang="en-US" sz="1200" b="0" i="0" kern="1200" dirty="0" smtClean="0">
                <a:solidFill>
                  <a:schemeClr val="tx1"/>
                </a:solidFill>
                <a:effectLst/>
                <a:latin typeface="+mn-lt"/>
                <a:ea typeface="+mn-ea"/>
                <a:cs typeface="+mn-cs"/>
              </a:rPr>
              <a:t>NG-RAN knows the cell which the UE belongs to</a:t>
            </a:r>
          </a:p>
          <a:p>
            <a:r>
              <a:rPr lang="en-US" sz="1200" b="0" i="0" kern="1200" dirty="0" smtClean="0">
                <a:solidFill>
                  <a:schemeClr val="tx1"/>
                </a:solidFill>
                <a:effectLst/>
                <a:latin typeface="+mn-lt"/>
                <a:ea typeface="+mn-ea"/>
                <a:cs typeface="+mn-cs"/>
              </a:rPr>
              <a:t>Transfer of unicast data to/from the UE</a:t>
            </a:r>
          </a:p>
          <a:p>
            <a:r>
              <a:rPr lang="en-US" sz="1200" b="0" i="0" kern="1200" dirty="0" smtClean="0">
                <a:solidFill>
                  <a:schemeClr val="tx1"/>
                </a:solidFill>
                <a:effectLst/>
                <a:latin typeface="+mn-lt"/>
                <a:ea typeface="+mn-ea"/>
                <a:cs typeface="+mn-cs"/>
              </a:rPr>
              <a:t>Network controlled mobility including measurements</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20</a:t>
            </a:fld>
            <a:endParaRPr lang="en-US"/>
          </a:p>
        </p:txBody>
      </p:sp>
    </p:spTree>
    <p:extLst>
      <p:ext uri="{BB962C8B-B14F-4D97-AF65-F5344CB8AC3E}">
        <p14:creationId xmlns:p14="http://schemas.microsoft.com/office/powerpoint/2010/main" val="200542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smtClean="0">
                <a:solidFill>
                  <a:schemeClr val="tx1"/>
                </a:solidFill>
                <a:effectLst/>
                <a:latin typeface="+mn-lt"/>
                <a:ea typeface="+mn-ea"/>
                <a:cs typeface="+mn-cs"/>
              </a:rPr>
              <a:t>Diversity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dạng</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Multiple transmit and receive antennas are used to increase coverage (increased </a:t>
            </a:r>
            <a:r>
              <a:rPr lang="en-US" sz="1200" b="1" i="0" kern="1200" dirty="0" smtClean="0">
                <a:solidFill>
                  <a:schemeClr val="tx1"/>
                </a:solidFill>
                <a:effectLst/>
                <a:latin typeface="+mn-lt"/>
                <a:ea typeface="+mn-ea"/>
                <a:cs typeface="+mn-cs"/>
              </a:rPr>
              <a:t>signal to interference plus noise ratio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SINR</a:t>
            </a:r>
            <a:r>
              <a:rPr lang="en-US" sz="1200" b="0" i="0" kern="1200" dirty="0" smtClean="0">
                <a:solidFill>
                  <a:schemeClr val="tx1"/>
                </a:solidFill>
                <a:effectLst/>
                <a:latin typeface="+mn-lt"/>
                <a:ea typeface="+mn-ea"/>
                <a:cs typeface="+mn-cs"/>
              </a:rPr>
              <a:t>) (SINR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âm</a:t>
            </a:r>
            <a:r>
              <a:rPr lang="en-US" sz="1200" b="0" i="0" kern="1200" baseline="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Transmit diversity means to have multiple antennas at the sending side and receive diversity means to have multiple antennas at the receiver side to increase the captured radio energy.( tang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Spatial Multiplexing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kênh</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When multiple antennas are used by both sender and receiver, multiple streams can be sent with different information for increased user data bit rate. Transmission of data uses several layers with small phase shift  ( </a:t>
            </a:r>
            <a:r>
              <a:rPr lang="en-US" sz="1200" b="0" i="0" kern="120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between the layers, enabling a receiver to decode the layers separately.( </a:t>
            </a:r>
            <a:r>
              <a:rPr lang="en-US" sz="1200" b="0" i="0" kern="120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riêng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biệt</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Beamforming (BF)</a:t>
            </a:r>
            <a:r>
              <a:rPr lang="en-US" sz="1200" b="0" i="0" kern="1200" dirty="0" smtClean="0">
                <a:solidFill>
                  <a:schemeClr val="tx1"/>
                </a:solidFill>
                <a:effectLst/>
                <a:latin typeface="+mn-lt"/>
                <a:ea typeface="+mn-ea"/>
                <a:cs typeface="+mn-cs"/>
              </a:rPr>
              <a:t>: Multiple transmit antennas will direct the radio energy in a narrow sector ( </a:t>
            </a:r>
            <a:r>
              <a:rPr lang="en-US" sz="1200" b="0" i="0" kern="1200" dirty="0" err="1" smtClean="0">
                <a:solidFill>
                  <a:schemeClr val="tx1"/>
                </a:solidFill>
                <a:effectLst/>
                <a:latin typeface="+mn-lt"/>
                <a:ea typeface="+mn-ea"/>
                <a:cs typeface="+mn-cs"/>
              </a:rPr>
              <a:t>khu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hẹp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to increase the SINR and thereby increasing the coverage (or increase the bitrate to the UE at a certain distance from the BS).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different data streams are sent to the same receiver ( </a:t>
            </a:r>
            <a:r>
              <a:rPr lang="en-US" sz="1200" b="0" i="0" kern="120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it is referred to as </a:t>
            </a:r>
            <a:r>
              <a:rPr lang="en-US" sz="1200" b="1" i="1" kern="1200" dirty="0" smtClean="0">
                <a:solidFill>
                  <a:schemeClr val="tx1"/>
                </a:solidFill>
                <a:effectLst/>
                <a:latin typeface="+mn-lt"/>
                <a:ea typeface="+mn-ea"/>
                <a:cs typeface="+mn-cs"/>
              </a:rPr>
              <a:t>Single 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SU-MIMO</a:t>
            </a:r>
            <a:r>
              <a:rPr lang="en-US" sz="1200" b="0" i="0" kern="1200" dirty="0" smtClean="0">
                <a:solidFill>
                  <a:schemeClr val="tx1"/>
                </a:solidFill>
                <a:effectLst/>
                <a:latin typeface="+mn-lt"/>
                <a:ea typeface="+mn-ea"/>
                <a:cs typeface="+mn-cs"/>
              </a:rPr>
              <a:t>), while if the data streams are transmitted to different users, it is referred to as </a:t>
            </a:r>
            <a:r>
              <a:rPr lang="en-US" sz="1200" b="1" i="1" kern="1200" dirty="0" smtClean="0">
                <a:solidFill>
                  <a:schemeClr val="tx1"/>
                </a:solidFill>
                <a:effectLst/>
                <a:latin typeface="+mn-lt"/>
                <a:ea typeface="+mn-ea"/>
                <a:cs typeface="+mn-cs"/>
              </a:rPr>
              <a:t>Multi-User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MU-MIMO</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With 5G NR, there is possibility of having up to 256 transmit antenna at the BS </a:t>
            </a:r>
            <a:r>
              <a:rPr lang="en-US" sz="1200" b="0" i="0" u="sng" kern="1200" dirty="0" smtClean="0">
                <a:solidFill>
                  <a:schemeClr val="bg1"/>
                </a:solidFill>
                <a:effectLst/>
                <a:latin typeface="+mn-lt"/>
                <a:ea typeface="+mn-ea"/>
                <a:cs typeface="+mn-cs"/>
              </a:rPr>
              <a:t>side  ( </a:t>
            </a:r>
            <a:r>
              <a:rPr lang="en-US" sz="1200" b="0" i="0" u="sng" kern="1200" dirty="0" err="1" smtClean="0">
                <a:solidFill>
                  <a:schemeClr val="bg1"/>
                </a:solidFill>
                <a:effectLst/>
                <a:latin typeface="+mn-lt"/>
                <a:ea typeface="+mn-ea"/>
                <a:cs typeface="+mn-cs"/>
              </a:rPr>
              <a:t>phía</a:t>
            </a:r>
            <a:r>
              <a:rPr lang="en-US" sz="1200" b="0" i="0" u="sng" kern="1200" baseline="0" dirty="0" smtClean="0">
                <a:solidFill>
                  <a:schemeClr val="bg1"/>
                </a:solidFill>
                <a:effectLst/>
                <a:latin typeface="+mn-lt"/>
                <a:ea typeface="+mn-ea"/>
                <a:cs typeface="+mn-cs"/>
              </a:rPr>
              <a:t> ) </a:t>
            </a:r>
            <a:r>
              <a:rPr lang="en-US" sz="1200" b="0" i="0" kern="1200" dirty="0" smtClean="0">
                <a:solidFill>
                  <a:schemeClr val="tx1"/>
                </a:solidFill>
                <a:effectLst/>
                <a:latin typeface="+mn-lt"/>
                <a:ea typeface="+mn-ea"/>
                <a:cs typeface="+mn-cs"/>
              </a:rPr>
              <a:t>and that is where the term ‘</a:t>
            </a:r>
            <a:r>
              <a:rPr lang="en-US" sz="1200" b="1" i="1" kern="1200" dirty="0" smtClean="0">
                <a:solidFill>
                  <a:schemeClr val="tx1"/>
                </a:solidFill>
                <a:effectLst/>
                <a:latin typeface="+mn-lt"/>
                <a:ea typeface="+mn-ea"/>
                <a:cs typeface="+mn-cs"/>
              </a:rPr>
              <a:t>massive MIMO</a:t>
            </a:r>
            <a:r>
              <a:rPr lang="en-US" sz="1200" b="0" i="0" u="sng" kern="1200" dirty="0" smtClean="0">
                <a:solidFill>
                  <a:schemeClr val="tx1"/>
                </a:solidFill>
                <a:effectLst/>
                <a:latin typeface="+mn-lt"/>
                <a:ea typeface="+mn-ea"/>
                <a:cs typeface="+mn-cs"/>
              </a:rPr>
              <a:t>’ </a:t>
            </a:r>
            <a:r>
              <a:rPr lang="en-US" sz="1200" b="0" i="0" u="sng" kern="1200" dirty="0" smtClean="0">
                <a:solidFill>
                  <a:schemeClr val="accent1"/>
                </a:solidFill>
                <a:effectLst/>
                <a:latin typeface="+mn-lt"/>
                <a:ea typeface="+mn-ea"/>
                <a:cs typeface="+mn-cs"/>
              </a:rPr>
              <a:t>comes into picture ( </a:t>
            </a:r>
            <a:r>
              <a:rPr lang="en-US" sz="1200" b="0" i="0" u="sng" kern="1200" dirty="0" err="1" smtClean="0">
                <a:solidFill>
                  <a:schemeClr val="accent1"/>
                </a:solidFill>
                <a:effectLst/>
                <a:latin typeface="+mn-lt"/>
                <a:ea typeface="+mn-ea"/>
                <a:cs typeface="+mn-cs"/>
              </a:rPr>
              <a:t>xuất</a:t>
            </a:r>
            <a:r>
              <a:rPr lang="en-US" sz="1200" b="0" i="0" u="sng" kern="1200" baseline="0" dirty="0" smtClean="0">
                <a:solidFill>
                  <a:schemeClr val="accent1"/>
                </a:solidFill>
                <a:effectLst/>
                <a:latin typeface="+mn-lt"/>
                <a:ea typeface="+mn-ea"/>
                <a:cs typeface="+mn-cs"/>
              </a:rPr>
              <a:t> </a:t>
            </a:r>
            <a:r>
              <a:rPr lang="en-US" sz="1200" b="0" i="0" u="sng" kern="1200" baseline="0" dirty="0" err="1" smtClean="0">
                <a:solidFill>
                  <a:schemeClr val="accent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Massive MIMO antennas uses a large number of antenna elements but operate at frequencies below 6 GHz. </a:t>
            </a:r>
            <a:r>
              <a:rPr lang="en-US" sz="1200" b="0" i="0" u="none" kern="1200" dirty="0" smtClean="0">
                <a:solidFill>
                  <a:schemeClr val="tx1"/>
                </a:solidFill>
                <a:effectLst/>
                <a:latin typeface="+mn-lt"/>
                <a:ea typeface="+mn-ea"/>
                <a:cs typeface="+mn-cs"/>
              </a:rPr>
              <a:t>Essentially ( </a:t>
            </a:r>
            <a:r>
              <a:rPr lang="en-US" sz="1200" b="0" i="0" u="none" kern="1200" dirty="0" err="1" smtClean="0">
                <a:solidFill>
                  <a:schemeClr val="tx1"/>
                </a:solidFill>
                <a:effectLst/>
                <a:latin typeface="+mn-lt"/>
                <a:ea typeface="+mn-ea"/>
                <a:cs typeface="+mn-cs"/>
              </a:rPr>
              <a:t>về</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cơ</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bản</a:t>
            </a:r>
            <a:r>
              <a:rPr lang="en-US" sz="1200" b="0" i="0" u="none" kern="1200" baseline="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they exploit ( </a:t>
            </a:r>
            <a:r>
              <a:rPr lang="en-US" sz="1200" b="0" i="0" kern="1200" dirty="0" err="1" smtClean="0">
                <a:solidFill>
                  <a:schemeClr val="tx1"/>
                </a:solidFill>
                <a:effectLst/>
                <a:latin typeface="+mn-lt"/>
                <a:ea typeface="+mn-ea"/>
                <a:cs typeface="+mn-cs"/>
              </a:rPr>
              <a:t>khai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thác</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many elements to </a:t>
            </a:r>
            <a:r>
              <a:rPr lang="en-US" sz="1200" b="0" i="0" u="sng" kern="1200" dirty="0" smtClean="0">
                <a:solidFill>
                  <a:schemeClr val="tx1"/>
                </a:solidFill>
                <a:effectLst/>
                <a:latin typeface="+mn-lt"/>
                <a:ea typeface="+mn-ea"/>
                <a:cs typeface="+mn-cs"/>
              </a:rPr>
              <a:t>realize ( </a:t>
            </a:r>
            <a:r>
              <a:rPr lang="en-US" sz="1200" b="0" i="0" u="sng" kern="1200" dirty="0" err="1" smtClean="0">
                <a:solidFill>
                  <a:schemeClr val="tx1"/>
                </a:solidFill>
                <a:effectLst/>
                <a:latin typeface="+mn-lt"/>
                <a:ea typeface="+mn-ea"/>
                <a:cs typeface="+mn-cs"/>
              </a:rPr>
              <a:t>kết</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hợp</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thưc</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combination of BF and spatial multiplexing.</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21</a:t>
            </a:fld>
            <a:endParaRPr lang="en-US"/>
          </a:p>
        </p:txBody>
      </p:sp>
    </p:spTree>
    <p:extLst>
      <p:ext uri="{BB962C8B-B14F-4D97-AF65-F5344CB8AC3E}">
        <p14:creationId xmlns:p14="http://schemas.microsoft.com/office/powerpoint/2010/main" val="273416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AAL: Acceleration Abstraction Layer</a:t>
            </a:r>
          </a:p>
          <a:p>
            <a:r>
              <a:rPr lang="en-US" sz="1200" b="0" i="0" kern="1200" dirty="0" smtClean="0">
                <a:solidFill>
                  <a:schemeClr val="tx1"/>
                </a:solidFill>
                <a:effectLst/>
                <a:latin typeface="+mn-lt"/>
                <a:ea typeface="+mn-ea"/>
                <a:cs typeface="+mn-cs"/>
              </a:rPr>
              <a:t>The term O-Cloud refers to a collection of O-Cloud resource pools at one or more location and the software to manage nodes and deployments hosted on them. An O-Cloud will include functionality to support both deployment-plane and management services.</a:t>
            </a:r>
          </a:p>
          <a:p>
            <a:r>
              <a:rPr lang="en-US" sz="1200" b="0" i="0" kern="1200" dirty="0" smtClean="0">
                <a:solidFill>
                  <a:schemeClr val="tx1"/>
                </a:solidFill>
                <a:effectLst/>
                <a:latin typeface="+mn-lt"/>
                <a:ea typeface="+mn-ea"/>
                <a:cs typeface="+mn-cs"/>
              </a:rPr>
              <a:t>When we talk about decoupling of hardware and software, or disaggregation or </a:t>
            </a:r>
            <a:r>
              <a:rPr lang="en-US" sz="1200" b="0" i="0" kern="1200" dirty="0" err="1" smtClean="0">
                <a:solidFill>
                  <a:schemeClr val="tx1"/>
                </a:solidFill>
                <a:effectLst/>
                <a:latin typeface="+mn-lt"/>
                <a:ea typeface="+mn-ea"/>
                <a:cs typeface="+mn-cs"/>
              </a:rPr>
              <a:t>cloudification</a:t>
            </a:r>
            <a:r>
              <a:rPr lang="en-US" sz="1200" b="0" i="0" kern="1200" dirty="0" smtClean="0">
                <a:solidFill>
                  <a:schemeClr val="tx1"/>
                </a:solidFill>
                <a:effectLst/>
                <a:latin typeface="+mn-lt"/>
                <a:ea typeface="+mn-ea"/>
                <a:cs typeface="+mn-cs"/>
              </a:rPr>
              <a:t>, the intention is that the software will reside on a COTS server on the cell site or in an Edge Cloud or in any data center located anywhere.</a:t>
            </a:r>
          </a:p>
          <a:p>
            <a:r>
              <a:rPr lang="en-US" dirty="0" smtClean="0"/>
              <a:t>An O-Cloud</a:t>
            </a:r>
            <a:r>
              <a:rPr lang="en-US" baseline="0" dirty="0" smtClean="0"/>
              <a:t> Node is a collection of CPUs, </a:t>
            </a:r>
            <a:r>
              <a:rPr lang="en-US" baseline="0" dirty="0" err="1" smtClean="0"/>
              <a:t>memory,storage,NICs,BIOSes</a:t>
            </a:r>
            <a:r>
              <a:rPr lang="en-US" baseline="0" dirty="0" smtClean="0"/>
              <a:t>, BMCs,… may </a:t>
            </a:r>
            <a:r>
              <a:rPr lang="en-US" baseline="0" dirty="0" err="1" smtClean="0"/>
              <a:t>inclu</a:t>
            </a:r>
            <a:r>
              <a:rPr lang="en-US" baseline="0" dirty="0" smtClean="0"/>
              <a:t> hardware accelerators (  </a:t>
            </a:r>
            <a:r>
              <a:rPr lang="en-US" baseline="0" dirty="0" err="1" smtClean="0"/>
              <a:t>bộ</a:t>
            </a:r>
            <a:r>
              <a:rPr lang="en-US" baseline="0" dirty="0" smtClean="0"/>
              <a:t> tang </a:t>
            </a:r>
            <a:r>
              <a:rPr lang="en-US" baseline="0" dirty="0" err="1" smtClean="0"/>
              <a:t>tốc</a:t>
            </a:r>
            <a:r>
              <a:rPr lang="en-US" baseline="0" dirty="0" smtClean="0"/>
              <a:t>) to offload computational-intense functions with the aim of optimizing the performance of the O_RAN </a:t>
            </a:r>
            <a:r>
              <a:rPr lang="en-US" baseline="0" dirty="0" err="1" smtClean="0"/>
              <a:t>cloudified</a:t>
            </a:r>
            <a:r>
              <a:rPr lang="en-US" baseline="0" dirty="0" smtClean="0"/>
              <a:t> Network Functions.</a:t>
            </a:r>
          </a:p>
          <a:p>
            <a:r>
              <a:rPr lang="en-US" baseline="0" dirty="0" smtClean="0"/>
              <a:t>ALL Interface plays a role as it allows different software vendor’s network </a:t>
            </a:r>
            <a:r>
              <a:rPr lang="en-US" baseline="0" dirty="0" err="1" smtClean="0"/>
              <a:t>func</a:t>
            </a:r>
            <a:r>
              <a:rPr lang="en-US" baseline="0" dirty="0" smtClean="0"/>
              <a:t> to work with </a:t>
            </a:r>
            <a:r>
              <a:rPr lang="en-US" baseline="0" dirty="0" err="1" smtClean="0"/>
              <a:t>deff</a:t>
            </a:r>
            <a:r>
              <a:rPr lang="en-US" baseline="0" dirty="0" smtClean="0"/>
              <a:t> hardware and accelerators.</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3</a:t>
            </a:fld>
            <a:endParaRPr lang="en-US"/>
          </a:p>
        </p:txBody>
      </p:sp>
    </p:spTree>
    <p:extLst>
      <p:ext uri="{BB962C8B-B14F-4D97-AF65-F5344CB8AC3E}">
        <p14:creationId xmlns:p14="http://schemas.microsoft.com/office/powerpoint/2010/main" val="305640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fine-grained data: data</a:t>
            </a:r>
            <a:r>
              <a:rPr lang="en-US" baseline="0" dirty="0" smtClean="0">
                <a:latin typeface="Times New Roman" panose="02020603050405020304" pitchFamily="18" charset="0"/>
                <a:cs typeface="Times New Roman" panose="02020603050405020304" pitchFamily="18" charset="0"/>
              </a:rPr>
              <a:t> detail</a:t>
            </a:r>
          </a:p>
          <a:p>
            <a:r>
              <a:rPr lang="en-US" sz="1200" b="0" i="0" kern="1200" dirty="0" err="1" smtClean="0">
                <a:solidFill>
                  <a:schemeClr val="tx1"/>
                </a:solidFill>
                <a:effectLst/>
                <a:latin typeface="+mn-lt"/>
                <a:ea typeface="+mn-ea"/>
                <a:cs typeface="+mn-cs"/>
              </a:rPr>
              <a:t>xApp</a:t>
            </a:r>
            <a:r>
              <a:rPr lang="en-US" sz="1200" b="0" i="0" kern="1200" dirty="0" smtClean="0">
                <a:solidFill>
                  <a:schemeClr val="tx1"/>
                </a:solidFill>
                <a:effectLst/>
                <a:latin typeface="+mn-lt"/>
                <a:ea typeface="+mn-ea"/>
                <a:cs typeface="+mn-cs"/>
              </a:rPr>
              <a:t>, an application designed to run on the Near-RT RIC, is central to the operation of Near-RT RIC. ‘X’ stands for any, so any app designed to run on the Near-RT RIC.</a:t>
            </a:r>
          </a:p>
          <a:p>
            <a:r>
              <a:rPr lang="en-US" sz="1200" b="0" i="0" kern="1200" dirty="0" smtClean="0">
                <a:solidFill>
                  <a:schemeClr val="tx1"/>
                </a:solidFill>
                <a:effectLst/>
                <a:latin typeface="+mn-lt"/>
                <a:ea typeface="+mn-ea"/>
                <a:cs typeface="+mn-cs"/>
              </a:rPr>
              <a:t>Each </a:t>
            </a:r>
            <a:r>
              <a:rPr lang="en-US" sz="1200" b="0" i="0" kern="1200" dirty="0" err="1" smtClean="0">
                <a:solidFill>
                  <a:schemeClr val="tx1"/>
                </a:solidFill>
                <a:effectLst/>
                <a:latin typeface="+mn-lt"/>
                <a:ea typeface="+mn-ea"/>
                <a:cs typeface="+mn-cs"/>
              </a:rPr>
              <a:t>xApp</a:t>
            </a:r>
            <a:r>
              <a:rPr lang="en-US" sz="1200" b="0" i="0" kern="1200" dirty="0" smtClean="0">
                <a:solidFill>
                  <a:schemeClr val="tx1"/>
                </a:solidFill>
                <a:effectLst/>
                <a:latin typeface="+mn-lt"/>
                <a:ea typeface="+mn-ea"/>
                <a:cs typeface="+mn-cs"/>
              </a:rPr>
              <a:t> is likely to consist of one or more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At the point of on-boarding,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will identify which data it consumes and which data it provides. The important point that has excited many within our industry is that these applications are independent of the Near-RT RIC and may be provided by any third party. The E2 interface enables a direct association between the </a:t>
            </a:r>
            <a:r>
              <a:rPr lang="en-US" sz="1200" b="0" i="0" kern="1200" dirty="0" err="1" smtClean="0">
                <a:solidFill>
                  <a:schemeClr val="tx1"/>
                </a:solidFill>
                <a:effectLst/>
                <a:latin typeface="+mn-lt"/>
                <a:ea typeface="+mn-ea"/>
                <a:cs typeface="+mn-cs"/>
              </a:rPr>
              <a:t>xApp</a:t>
            </a:r>
            <a:r>
              <a:rPr lang="en-US" sz="1200" b="0" i="0" kern="1200" dirty="0" smtClean="0">
                <a:solidFill>
                  <a:schemeClr val="tx1"/>
                </a:solidFill>
                <a:effectLst/>
                <a:latin typeface="+mn-lt"/>
                <a:ea typeface="+mn-ea"/>
                <a:cs typeface="+mn-cs"/>
              </a:rPr>
              <a:t> and the RAN functionality.</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4</a:t>
            </a:fld>
            <a:endParaRPr lang="en-US"/>
          </a:p>
        </p:txBody>
      </p:sp>
    </p:spTree>
    <p:extLst>
      <p:ext uri="{BB962C8B-B14F-4D97-AF65-F5344CB8AC3E}">
        <p14:creationId xmlns:p14="http://schemas.microsoft.com/office/powerpoint/2010/main" val="26253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Non-RT RIC enables non-real-t</a:t>
            </a:r>
          </a:p>
          <a:p>
            <a:r>
              <a:rPr lang="en-US" sz="1200" b="0" i="0" kern="1200" dirty="0" smtClean="0">
                <a:solidFill>
                  <a:schemeClr val="tx1"/>
                </a:solidFill>
                <a:effectLst/>
                <a:latin typeface="+mn-lt"/>
                <a:ea typeface="+mn-ea"/>
                <a:cs typeface="+mn-cs"/>
              </a:rPr>
              <a:t>In comparison, the O1 and O2 interfaces are shown as being directly associated with the SMO Framework itself, which is not specific to the Non-RT RIC. This representation again is intended to communicate that the SMO Framework functionality is directly responsible for driving what is carried across these </a:t>
            </a:r>
            <a:r>
              <a:rPr lang="en-US" sz="1200" b="0" i="0" kern="1200" dirty="0" err="1" smtClean="0">
                <a:solidFill>
                  <a:schemeClr val="tx1"/>
                </a:solidFill>
                <a:effectLst/>
                <a:latin typeface="+mn-lt"/>
                <a:ea typeface="+mn-ea"/>
                <a:cs typeface="+mn-cs"/>
              </a:rPr>
              <a:t>interfaces.ime</a:t>
            </a:r>
            <a:r>
              <a:rPr lang="en-US" sz="1200" b="0" i="0" kern="1200" dirty="0" smtClean="0">
                <a:solidFill>
                  <a:schemeClr val="tx1"/>
                </a:solidFill>
                <a:effectLst/>
                <a:latin typeface="+mn-lt"/>
                <a:ea typeface="+mn-ea"/>
                <a:cs typeface="+mn-cs"/>
              </a:rPr>
              <a:t> control and optimization of RAN elements and resources, it includes AI/ML workflow including model training and updates, and policy-based guidance of applications/features in the Near-RT RIC.</a:t>
            </a:r>
          </a:p>
          <a:p>
            <a:r>
              <a:rPr lang="en-US" sz="1200" b="0" i="0" kern="1200" dirty="0" smtClean="0">
                <a:solidFill>
                  <a:schemeClr val="tx1"/>
                </a:solidFill>
                <a:effectLst/>
                <a:latin typeface="+mn-lt"/>
                <a:ea typeface="+mn-ea"/>
                <a:cs typeface="+mn-cs"/>
              </a:rPr>
              <a:t>In addition to the external A1 interface, there is also an internal R1 interface. The Non-RT RIC allows applications to run on it. These applications are called </a:t>
            </a:r>
            <a:r>
              <a:rPr lang="en-US" sz="1200" b="0" i="0" kern="1200" dirty="0" err="1" smtClean="0">
                <a:solidFill>
                  <a:schemeClr val="tx1"/>
                </a:solidFill>
                <a:effectLst/>
                <a:latin typeface="+mn-lt"/>
                <a:ea typeface="+mn-ea"/>
                <a:cs typeface="+mn-cs"/>
              </a:rPr>
              <a:t>rApps</a:t>
            </a:r>
            <a:r>
              <a:rPr lang="en-US" sz="1200" b="0" i="0" kern="1200" dirty="0" smtClean="0">
                <a:solidFill>
                  <a:schemeClr val="tx1"/>
                </a:solidFill>
                <a:effectLst/>
                <a:latin typeface="+mn-lt"/>
                <a:ea typeface="+mn-ea"/>
                <a:cs typeface="+mn-cs"/>
              </a:rPr>
              <a:t>, where ‘r’ stands for RAN. </a:t>
            </a:r>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6</a:t>
            </a:fld>
            <a:endParaRPr lang="en-US"/>
          </a:p>
        </p:txBody>
      </p:sp>
    </p:spTree>
    <p:extLst>
      <p:ext uri="{BB962C8B-B14F-4D97-AF65-F5344CB8AC3E}">
        <p14:creationId xmlns:p14="http://schemas.microsoft.com/office/powerpoint/2010/main" val="357067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Xn</a:t>
            </a:r>
            <a:r>
              <a:rPr lang="en-US" dirty="0" smtClean="0"/>
              <a:t> interface exist between these base station </a:t>
            </a:r>
            <a:r>
              <a:rPr lang="en-US" dirty="0" err="1" smtClean="0"/>
              <a:t>viz</a:t>
            </a:r>
            <a:r>
              <a:rPr lang="en-US" dirty="0" smtClean="0"/>
              <a:t> between </a:t>
            </a:r>
            <a:r>
              <a:rPr lang="en-US" dirty="0" err="1" smtClean="0"/>
              <a:t>gNB-gNB</a:t>
            </a:r>
            <a:r>
              <a:rPr lang="en-US" dirty="0" smtClean="0"/>
              <a:t>, </a:t>
            </a:r>
            <a:r>
              <a:rPr lang="en-US" dirty="0" err="1" smtClean="0"/>
              <a:t>gNB</a:t>
            </a:r>
            <a:r>
              <a:rPr lang="en-US" dirty="0" smtClean="0"/>
              <a:t>-ng </a:t>
            </a:r>
            <a:r>
              <a:rPr lang="en-US" dirty="0" err="1" smtClean="0"/>
              <a:t>eNB</a:t>
            </a:r>
            <a:r>
              <a:rPr lang="en-US" dirty="0" smtClean="0"/>
              <a:t>,</a:t>
            </a:r>
            <a:r>
              <a:rPr lang="en-US" baseline="0" dirty="0" smtClean="0"/>
              <a:t> ng-</a:t>
            </a:r>
            <a:r>
              <a:rPr lang="en-US" baseline="0" dirty="0" err="1" smtClean="0"/>
              <a:t>eNB</a:t>
            </a:r>
            <a:r>
              <a:rPr lang="en-US" baseline="0" dirty="0" smtClean="0"/>
              <a:t> – ng-</a:t>
            </a:r>
            <a:r>
              <a:rPr lang="en-US" baseline="0" dirty="0" err="1" smtClean="0"/>
              <a:t>eNB</a:t>
            </a:r>
            <a:r>
              <a:rPr lang="en-US" baseline="0" dirty="0" smtClean="0"/>
              <a:t>. </a:t>
            </a:r>
            <a:r>
              <a:rPr lang="en-US" baseline="0" dirty="0" err="1" smtClean="0"/>
              <a:t>Xn</a:t>
            </a:r>
            <a:r>
              <a:rPr lang="en-US" baseline="0" dirty="0" smtClean="0"/>
              <a:t> is the network interface between NG_RAN nodes.</a:t>
            </a:r>
          </a:p>
          <a:p>
            <a:r>
              <a:rPr lang="en-US" baseline="0" dirty="0" smtClean="0"/>
              <a:t> </a:t>
            </a:r>
            <a:r>
              <a:rPr lang="en-US" baseline="0" dirty="0" err="1" smtClean="0"/>
              <a:t>Xn</a:t>
            </a:r>
            <a:r>
              <a:rPr lang="en-US" baseline="0" dirty="0" smtClean="0"/>
              <a:t>-U stands for </a:t>
            </a:r>
            <a:r>
              <a:rPr lang="en-US" baseline="0" dirty="0" err="1" smtClean="0"/>
              <a:t>Xn</a:t>
            </a:r>
            <a:r>
              <a:rPr lang="en-US" baseline="0" dirty="0" smtClean="0"/>
              <a:t> User Plane interface and </a:t>
            </a:r>
            <a:r>
              <a:rPr lang="en-US" baseline="0" dirty="0" err="1" smtClean="0"/>
              <a:t>Xn</a:t>
            </a:r>
            <a:r>
              <a:rPr lang="en-US" baseline="0" dirty="0" smtClean="0"/>
              <a:t>-C stands for </a:t>
            </a:r>
            <a:r>
              <a:rPr lang="en-US" baseline="0" dirty="0" err="1" smtClean="0"/>
              <a:t>Xn</a:t>
            </a:r>
            <a:r>
              <a:rPr lang="en-US" baseline="0" dirty="0" smtClean="0"/>
              <a:t> Control Plane interface.</a:t>
            </a:r>
          </a:p>
          <a:p>
            <a:endParaRPr lang="en-US" baseline="0" dirty="0" smtClean="0"/>
          </a:p>
          <a:p>
            <a:r>
              <a:rPr lang="en-US" dirty="0" smtClean="0"/>
              <a:t>-NG interface exist between 5GC and these base station.</a:t>
            </a:r>
          </a:p>
          <a:p>
            <a:r>
              <a:rPr lang="en-US" dirty="0" smtClean="0"/>
              <a:t>-NG-C : control plane interface between NG-RAN and 5GC.</a:t>
            </a:r>
          </a:p>
          <a:p>
            <a:r>
              <a:rPr lang="en-US" dirty="0" smtClean="0"/>
              <a:t>-NG-U : user plane interface between NG-RAN and 5GC</a:t>
            </a:r>
          </a:p>
          <a:p>
            <a:r>
              <a:rPr lang="en-US" dirty="0" err="1" smtClean="0"/>
              <a:t>gNB</a:t>
            </a:r>
            <a:r>
              <a:rPr lang="en-US" dirty="0" smtClean="0"/>
              <a:t> node providing NR user plane </a:t>
            </a:r>
            <a:r>
              <a:rPr lang="en-US" sz="1200" b="0" i="0" kern="1200" dirty="0" smtClean="0">
                <a:solidFill>
                  <a:schemeClr val="tx1"/>
                </a:solidFill>
                <a:effectLst/>
                <a:latin typeface="+mn-lt"/>
                <a:ea typeface="+mn-ea"/>
                <a:cs typeface="+mn-cs"/>
              </a:rPr>
              <a:t>and control plane protocol terminations towards the UE, and connected via the NG interface to the 5GC.</a:t>
            </a:r>
          </a:p>
          <a:p>
            <a:r>
              <a:rPr lang="en-US" sz="1200" b="0" i="0" kern="1200" dirty="0" smtClean="0">
                <a:solidFill>
                  <a:schemeClr val="tx1"/>
                </a:solidFill>
                <a:effectLst/>
                <a:latin typeface="+mn-lt"/>
                <a:ea typeface="+mn-ea"/>
                <a:cs typeface="+mn-cs"/>
              </a:rPr>
              <a:t>The 5G NR (New Radio)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 is connected to AMF (Access and Mobility Management Function) and UPF (User Plane Function) in 5GC (5G Core Network). </a:t>
            </a:r>
          </a:p>
          <a:p>
            <a:r>
              <a:rPr lang="en-US" sz="1200" b="0" i="0" kern="1200" dirty="0" smtClean="0">
                <a:solidFill>
                  <a:schemeClr val="tx1"/>
                </a:solidFill>
                <a:effectLst/>
                <a:latin typeface="+mn-lt"/>
                <a:ea typeface="+mn-ea"/>
                <a:cs typeface="+mn-cs"/>
              </a:rPr>
              <a:t>The protocol layers are mapped into three units viz. RRH (Remote Radio Head), DU (Distributed Unit) and CU (Central Unit) </a:t>
            </a:r>
          </a:p>
          <a:p>
            <a:r>
              <a:rPr lang="en-US" sz="1200" b="0" i="0" kern="1200" dirty="0" smtClean="0">
                <a:solidFill>
                  <a:schemeClr val="tx1"/>
                </a:solidFill>
                <a:effectLst/>
                <a:latin typeface="+mn-lt"/>
                <a:ea typeface="+mn-ea"/>
                <a:cs typeface="+mn-cs"/>
              </a:rPr>
              <a:t>ng-</a:t>
            </a:r>
            <a:r>
              <a:rPr lang="en-US" sz="1200" b="0" i="0" kern="1200" dirty="0" err="1" smtClean="0">
                <a:solidFill>
                  <a:schemeClr val="tx1"/>
                </a:solidFill>
                <a:effectLst/>
                <a:latin typeface="+mn-lt"/>
                <a:ea typeface="+mn-ea"/>
                <a:cs typeface="+mn-cs"/>
              </a:rPr>
              <a:t>eNB</a:t>
            </a:r>
            <a:r>
              <a:rPr lang="en-US" sz="1200" b="0" i="0" kern="1200" dirty="0" smtClean="0">
                <a:solidFill>
                  <a:schemeClr val="tx1"/>
                </a:solidFill>
                <a:effectLst/>
                <a:latin typeface="+mn-lt"/>
                <a:ea typeface="+mn-ea"/>
                <a:cs typeface="+mn-cs"/>
              </a:rPr>
              <a:t>: node providing E-UTRA user plane and control plane protocol terminations towards the UE and connected via the NG interface to the 5GC.</a:t>
            </a:r>
            <a:endParaRPr lang="en-US" dirty="0" smtClean="0"/>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9</a:t>
            </a:fld>
            <a:endParaRPr lang="en-US"/>
          </a:p>
        </p:txBody>
      </p:sp>
    </p:spTree>
    <p:extLst>
      <p:ext uri="{BB962C8B-B14F-4D97-AF65-F5344CB8AC3E}">
        <p14:creationId xmlns:p14="http://schemas.microsoft.com/office/powerpoint/2010/main" val="131886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+ 5G NR </a:t>
            </a:r>
            <a:r>
              <a:rPr lang="en-US" dirty="0" err="1" smtClean="0"/>
              <a:t>Xn</a:t>
            </a:r>
            <a:r>
              <a:rPr lang="en-US" dirty="0" smtClean="0"/>
              <a:t> Interface : </a:t>
            </a:r>
            <a:r>
              <a:rPr lang="en-US" dirty="0" err="1" smtClean="0"/>
              <a:t>Xn</a:t>
            </a:r>
            <a:r>
              <a:rPr lang="en-US" dirty="0" smtClean="0"/>
              <a:t> interface lies between NG-Ran nodes </a:t>
            </a:r>
            <a:r>
              <a:rPr lang="en-US" dirty="0" err="1" smtClean="0"/>
              <a:t>viz</a:t>
            </a:r>
            <a:r>
              <a:rPr lang="en-US" baseline="0" dirty="0" smtClean="0"/>
              <a:t> </a:t>
            </a:r>
            <a:r>
              <a:rPr lang="en-US" baseline="0" dirty="0" err="1" smtClean="0"/>
              <a:t>gNB</a:t>
            </a:r>
            <a:r>
              <a:rPr lang="en-US" baseline="0" dirty="0" smtClean="0"/>
              <a:t> &amp;ng-</a:t>
            </a:r>
            <a:r>
              <a:rPr lang="en-US" baseline="0" dirty="0" err="1" smtClean="0"/>
              <a:t>eNb</a:t>
            </a:r>
            <a:endParaRPr lang="en-US" baseline="0" dirty="0" smtClean="0"/>
          </a:p>
          <a:p>
            <a:r>
              <a:rPr lang="en-US" sz="1200" b="0" i="0" kern="1200" dirty="0" smtClean="0">
                <a:solidFill>
                  <a:schemeClr val="tx1"/>
                </a:solidFill>
                <a:effectLst/>
                <a:latin typeface="+mn-lt"/>
                <a:ea typeface="+mn-ea"/>
                <a:cs typeface="+mn-cs"/>
              </a:rPr>
              <a:t>• Control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-interface management and error handling (e.g. setup, reset, removal, configuration update)</a:t>
            </a:r>
            <a:r>
              <a:rPr lang="en-US" dirty="0" smtClean="0"/>
              <a:t/>
            </a:r>
            <a:br>
              <a:rPr lang="en-US" dirty="0" smtClean="0"/>
            </a:br>
            <a:r>
              <a:rPr lang="en-US" sz="1200" b="0" i="0" kern="1200" dirty="0" smtClean="0">
                <a:solidFill>
                  <a:schemeClr val="tx1"/>
                </a:solidFill>
                <a:effectLst/>
                <a:latin typeface="+mn-lt"/>
                <a:ea typeface="+mn-ea"/>
                <a:cs typeface="+mn-cs"/>
              </a:rPr>
              <a:t>-connected mode mobility management (handover procedures, sequence number status transfer, UE context retrieval)</a:t>
            </a:r>
            <a:r>
              <a:rPr lang="en-US" dirty="0" smtClean="0"/>
              <a:t/>
            </a:r>
            <a:br>
              <a:rPr lang="en-US" dirty="0" smtClean="0"/>
            </a:br>
            <a:r>
              <a:rPr lang="en-US" sz="1200" b="0" i="0" kern="1200" dirty="0" smtClean="0">
                <a:solidFill>
                  <a:schemeClr val="tx1"/>
                </a:solidFill>
                <a:effectLst/>
                <a:latin typeface="+mn-lt"/>
                <a:ea typeface="+mn-ea"/>
                <a:cs typeface="+mn-cs"/>
              </a:rPr>
              <a:t>-support of RAN paging</a:t>
            </a:r>
            <a:r>
              <a:rPr lang="en-US" dirty="0" smtClean="0"/>
              <a:t/>
            </a:r>
            <a:br>
              <a:rPr lang="en-US" dirty="0" smtClean="0"/>
            </a:br>
            <a:r>
              <a:rPr lang="en-US" sz="1200" b="0" i="0" kern="1200" dirty="0" smtClean="0">
                <a:solidFill>
                  <a:schemeClr val="tx1"/>
                </a:solidFill>
                <a:effectLst/>
                <a:latin typeface="+mn-lt"/>
                <a:ea typeface="+mn-ea"/>
                <a:cs typeface="+mn-cs"/>
              </a:rPr>
              <a:t>-dual connectivity functions (secondary node addition, reconfiguration, modification, release, etc.)</a:t>
            </a:r>
            <a:r>
              <a:rPr lang="en-US" dirty="0" smtClean="0"/>
              <a:t/>
            </a:r>
            <a:br>
              <a:rPr lang="en-US" dirty="0" smtClean="0"/>
            </a:br>
            <a:r>
              <a:rPr lang="en-US" sz="1200" b="0" i="0" kern="1200" dirty="0" smtClean="0">
                <a:solidFill>
                  <a:schemeClr val="tx1"/>
                </a:solidFill>
                <a:effectLst/>
                <a:latin typeface="+mn-lt"/>
                <a:ea typeface="+mn-ea"/>
                <a:cs typeface="+mn-cs"/>
              </a:rPr>
              <a:t>• User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-Data Forwarding</a:t>
            </a:r>
            <a:r>
              <a:rPr lang="en-US" dirty="0" smtClean="0"/>
              <a:t/>
            </a:r>
            <a:br>
              <a:rPr lang="en-US" dirty="0" smtClean="0"/>
            </a:br>
            <a:r>
              <a:rPr lang="en-US" sz="1200" b="0" i="0" kern="1200" dirty="0" smtClean="0">
                <a:solidFill>
                  <a:schemeClr val="tx1"/>
                </a:solidFill>
                <a:effectLst/>
                <a:latin typeface="+mn-lt"/>
                <a:ea typeface="+mn-ea"/>
                <a:cs typeface="+mn-cs"/>
              </a:rPr>
              <a:t>-Flow Control</a:t>
            </a:r>
            <a:endParaRPr lang="en-US" dirty="0" smtClean="0"/>
          </a:p>
          <a:p>
            <a:r>
              <a:rPr lang="en-US" dirty="0" smtClean="0"/>
              <a:t>+ 5G NG Interface</a:t>
            </a:r>
          </a:p>
          <a:p>
            <a:r>
              <a:rPr lang="en-US" sz="1200" b="0" i="0" kern="1200" dirty="0" smtClean="0">
                <a:solidFill>
                  <a:schemeClr val="tx1"/>
                </a:solidFill>
                <a:effectLst/>
                <a:latin typeface="+mn-lt"/>
                <a:ea typeface="+mn-ea"/>
                <a:cs typeface="+mn-cs"/>
              </a:rPr>
              <a:t> Between 5G RAN and 5G Core Network. Both control plane and user plane lies between them and hence there are two interfaces under NG interface viz. NG-C and NG-U. It is similar to LTE interfaces viz. S1-C and S1-U respectively.</a:t>
            </a:r>
          </a:p>
          <a:p>
            <a:pPr marL="171450" indent="-171450">
              <a:buFont typeface="Arial" panose="020B0604020202020204" pitchFamily="34" charset="0"/>
              <a:buChar char="•"/>
            </a:pPr>
            <a:r>
              <a:rPr lang="en-US" dirty="0" smtClean="0"/>
              <a:t>Functions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-NG interface supports the exchange of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information between NG-RAN and 5GC.</a:t>
            </a:r>
            <a:r>
              <a:rPr lang="en-US" dirty="0" smtClean="0"/>
              <a:t/>
            </a:r>
            <a:br>
              <a:rPr lang="en-US" dirty="0" smtClean="0"/>
            </a:br>
            <a:r>
              <a:rPr lang="en-US" sz="1200" b="0" i="0" kern="1200" dirty="0" smtClean="0">
                <a:solidFill>
                  <a:schemeClr val="tx1"/>
                </a:solidFill>
                <a:effectLst/>
                <a:latin typeface="+mn-lt"/>
                <a:ea typeface="+mn-ea"/>
                <a:cs typeface="+mn-cs"/>
              </a:rPr>
              <a:t>-It defines inter connection of NG-RAN nodes with AMFs supplied by different manufacturers.</a:t>
            </a:r>
            <a:r>
              <a:rPr lang="en-US" dirty="0" smtClean="0"/>
              <a:t/>
            </a:r>
            <a:br>
              <a:rPr lang="en-US" dirty="0" smtClean="0"/>
            </a:br>
            <a:r>
              <a:rPr lang="en-US" sz="1200" b="0" i="0" kern="1200" dirty="0" smtClean="0">
                <a:solidFill>
                  <a:schemeClr val="tx1"/>
                </a:solidFill>
                <a:effectLst/>
                <a:latin typeface="+mn-lt"/>
                <a:ea typeface="+mn-ea"/>
                <a:cs typeface="+mn-cs"/>
              </a:rPr>
              <a:t>-It specifies the separation of NG interface Radio Network functionality and Transport Network functionality to facilitate introduction of future technology.</a:t>
            </a:r>
            <a:r>
              <a:rPr lang="en-US" dirty="0" smtClean="0"/>
              <a:t/>
            </a:r>
            <a:br>
              <a:rPr lang="en-US" dirty="0" smtClean="0"/>
            </a:br>
            <a:r>
              <a:rPr lang="en-US" sz="1200" b="0" i="0" kern="1200" dirty="0" smtClean="0">
                <a:solidFill>
                  <a:schemeClr val="tx1"/>
                </a:solidFill>
                <a:effectLst/>
                <a:latin typeface="+mn-lt"/>
                <a:ea typeface="+mn-ea"/>
                <a:cs typeface="+mn-cs"/>
              </a:rPr>
              <a:t>• Capabilities:</a:t>
            </a:r>
            <a:r>
              <a:rPr lang="en-US" dirty="0" smtClean="0"/>
              <a:t/>
            </a:r>
            <a:br>
              <a:rPr lang="en-US" dirty="0" smtClean="0"/>
            </a:br>
            <a:r>
              <a:rPr lang="en-US" sz="1200" b="0" i="0" kern="1200" dirty="0" smtClean="0">
                <a:solidFill>
                  <a:schemeClr val="tx1"/>
                </a:solidFill>
                <a:effectLst/>
                <a:latin typeface="+mn-lt"/>
                <a:ea typeface="+mn-ea"/>
                <a:cs typeface="+mn-cs"/>
              </a:rPr>
              <a:t>-procedures to establish, maintain and release NG-RAN part of PDU sessions</a:t>
            </a:r>
            <a:r>
              <a:rPr lang="en-US" dirty="0" smtClean="0"/>
              <a:t/>
            </a:r>
            <a:br>
              <a:rPr lang="en-US" dirty="0" smtClean="0"/>
            </a:br>
            <a:r>
              <a:rPr lang="en-US" sz="1200" b="0" i="0" kern="1200" dirty="0" smtClean="0">
                <a:solidFill>
                  <a:schemeClr val="tx1"/>
                </a:solidFill>
                <a:effectLst/>
                <a:latin typeface="+mn-lt"/>
                <a:ea typeface="+mn-ea"/>
                <a:cs typeface="+mn-cs"/>
              </a:rPr>
              <a:t>-procedures to perform intra-RAT handover and inter-RAT handover</a:t>
            </a:r>
            <a:r>
              <a:rPr lang="en-US" dirty="0" smtClean="0"/>
              <a:t/>
            </a:r>
            <a:br>
              <a:rPr lang="en-US" dirty="0" smtClean="0"/>
            </a:br>
            <a:r>
              <a:rPr lang="en-US" sz="1200" b="0" i="0" kern="1200" dirty="0" smtClean="0">
                <a:solidFill>
                  <a:schemeClr val="tx1"/>
                </a:solidFill>
                <a:effectLst/>
                <a:latin typeface="+mn-lt"/>
                <a:ea typeface="+mn-ea"/>
                <a:cs typeface="+mn-cs"/>
              </a:rPr>
              <a:t>-the separation of each UE on the protocol level for user specific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management</a:t>
            </a:r>
            <a:r>
              <a:rPr lang="en-US" dirty="0" smtClean="0"/>
              <a:t/>
            </a:r>
            <a:br>
              <a:rPr lang="en-US" dirty="0" smtClean="0"/>
            </a:br>
            <a:r>
              <a:rPr lang="en-US" sz="1200" b="0" i="0" kern="1200" dirty="0" smtClean="0">
                <a:solidFill>
                  <a:schemeClr val="tx1"/>
                </a:solidFill>
                <a:effectLst/>
                <a:latin typeface="+mn-lt"/>
                <a:ea typeface="+mn-ea"/>
                <a:cs typeface="+mn-cs"/>
              </a:rPr>
              <a:t>-the transfer of NAS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messages between UE and AMF</a:t>
            </a:r>
            <a:r>
              <a:rPr lang="en-US" dirty="0" smtClean="0"/>
              <a:t/>
            </a:r>
            <a:br>
              <a:rPr lang="en-US" dirty="0" smtClean="0"/>
            </a:br>
            <a:r>
              <a:rPr lang="en-US" sz="1200" b="0" i="0" kern="1200" dirty="0" smtClean="0">
                <a:solidFill>
                  <a:schemeClr val="tx1"/>
                </a:solidFill>
                <a:effectLst/>
                <a:latin typeface="+mn-lt"/>
                <a:ea typeface="+mn-ea"/>
                <a:cs typeface="+mn-cs"/>
              </a:rPr>
              <a:t>-mechanisms for resource reservation for packet data streams</a:t>
            </a:r>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10</a:t>
            </a:fld>
            <a:endParaRPr lang="en-US"/>
          </a:p>
        </p:txBody>
      </p:sp>
    </p:spTree>
    <p:extLst>
      <p:ext uri="{BB962C8B-B14F-4D97-AF65-F5344CB8AC3E}">
        <p14:creationId xmlns:p14="http://schemas.microsoft.com/office/powerpoint/2010/main" val="366643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+ 5G NR E1 Interface : </a:t>
            </a:r>
            <a:r>
              <a:rPr lang="en-US" sz="1200" b="0" i="0" kern="1200" dirty="0" smtClean="0">
                <a:solidFill>
                  <a:schemeClr val="tx1"/>
                </a:solidFill>
                <a:effectLst/>
                <a:latin typeface="+mn-lt"/>
                <a:ea typeface="+mn-ea"/>
                <a:cs typeface="+mn-cs"/>
              </a:rPr>
              <a:t> From logical perspective, E1 interface is point-to-point interface between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-CU-CP and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-CU-UP</a:t>
            </a:r>
          </a:p>
          <a:p>
            <a:r>
              <a:rPr lang="en-US" sz="1200" b="0" i="0" kern="1200" dirty="0" smtClean="0">
                <a:solidFill>
                  <a:schemeClr val="tx1"/>
                </a:solidFill>
                <a:effectLst/>
                <a:latin typeface="+mn-lt"/>
                <a:ea typeface="+mn-ea"/>
                <a:cs typeface="+mn-cs"/>
              </a:rPr>
              <a:t>Functions:</a:t>
            </a:r>
            <a:r>
              <a:rPr lang="en-US" dirty="0" smtClean="0"/>
              <a:t/>
            </a:r>
            <a:br>
              <a:rPr lang="en-US" dirty="0" smtClean="0"/>
            </a:br>
            <a:r>
              <a:rPr lang="en-US" sz="1200" b="0" i="0" kern="1200" dirty="0" smtClean="0">
                <a:solidFill>
                  <a:schemeClr val="tx1"/>
                </a:solidFill>
                <a:effectLst/>
                <a:latin typeface="+mn-lt"/>
                <a:ea typeface="+mn-ea"/>
                <a:cs typeface="+mn-cs"/>
              </a:rPr>
              <a:t>-E1 interface supports the exchange of </a:t>
            </a:r>
            <a:r>
              <a:rPr lang="en-US" sz="1200" b="0" i="0" kern="1200" dirty="0" err="1" smtClean="0">
                <a:solidFill>
                  <a:schemeClr val="tx1"/>
                </a:solidFill>
                <a:effectLst/>
                <a:latin typeface="+mn-lt"/>
                <a:ea typeface="+mn-ea"/>
                <a:cs typeface="+mn-cs"/>
              </a:rPr>
              <a:t>signalling</a:t>
            </a:r>
            <a:r>
              <a:rPr lang="en-US" sz="1200" b="0" i="0" kern="1200" dirty="0" smtClean="0">
                <a:solidFill>
                  <a:schemeClr val="tx1"/>
                </a:solidFill>
                <a:effectLst/>
                <a:latin typeface="+mn-lt"/>
                <a:ea typeface="+mn-ea"/>
                <a:cs typeface="+mn-cs"/>
              </a:rPr>
              <a:t> information between the endpoints.</a:t>
            </a:r>
            <a:r>
              <a:rPr lang="en-US" dirty="0" smtClean="0"/>
              <a:t/>
            </a:r>
            <a:br>
              <a:rPr lang="en-US" dirty="0" smtClean="0"/>
            </a:br>
            <a:r>
              <a:rPr lang="en-US" sz="1200" b="0" i="0" kern="1200" dirty="0" smtClean="0">
                <a:solidFill>
                  <a:schemeClr val="tx1"/>
                </a:solidFill>
                <a:effectLst/>
                <a:latin typeface="+mn-lt"/>
                <a:ea typeface="+mn-ea"/>
                <a:cs typeface="+mn-cs"/>
              </a:rPr>
              <a:t>-It separates Radio Network Layer and Transport Network Layer.</a:t>
            </a:r>
            <a:r>
              <a:rPr lang="en-US" dirty="0" smtClean="0"/>
              <a:t/>
            </a:r>
            <a:br>
              <a:rPr lang="en-US" dirty="0" smtClean="0"/>
            </a:br>
            <a:r>
              <a:rPr lang="en-US" sz="1200" b="0" i="0" kern="1200" dirty="0" smtClean="0">
                <a:solidFill>
                  <a:schemeClr val="tx1"/>
                </a:solidFill>
                <a:effectLst/>
                <a:latin typeface="+mn-lt"/>
                <a:ea typeface="+mn-ea"/>
                <a:cs typeface="+mn-cs"/>
              </a:rPr>
              <a:t>-It enables exchange of UE associated information and non-UE associated information.</a:t>
            </a:r>
          </a:p>
          <a:p>
            <a:r>
              <a:rPr lang="en-US" sz="1200" b="0" i="0" kern="1200" dirty="0" smtClean="0">
                <a:solidFill>
                  <a:schemeClr val="tx1"/>
                </a:solidFill>
                <a:effectLst/>
                <a:latin typeface="+mn-lt"/>
                <a:ea typeface="+mn-ea"/>
                <a:cs typeface="+mn-cs"/>
              </a:rPr>
              <a:t>+ 5G F1 Interface :  Between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It is also separated into F1-C and F1-U based on control plane and user plane functionalities.</a:t>
            </a:r>
          </a:p>
          <a:p>
            <a:r>
              <a:rPr lang="en-US" sz="1200" b="0" i="0" kern="1200" dirty="0" smtClean="0">
                <a:solidFill>
                  <a:schemeClr val="tx1"/>
                </a:solidFill>
                <a:effectLst/>
                <a:latin typeface="+mn-lt"/>
                <a:ea typeface="+mn-ea"/>
                <a:cs typeface="+mn-cs"/>
              </a:rPr>
              <a:t>Functions:</a:t>
            </a:r>
            <a:r>
              <a:rPr lang="en-US" dirty="0" smtClean="0"/>
              <a:t/>
            </a:r>
            <a:br>
              <a:rPr lang="en-US" dirty="0" smtClean="0"/>
            </a:br>
            <a:r>
              <a:rPr lang="en-US" sz="1200" b="0" i="0" kern="1200" dirty="0" smtClean="0">
                <a:solidFill>
                  <a:schemeClr val="tx1"/>
                </a:solidFill>
                <a:effectLst/>
                <a:latin typeface="+mn-lt"/>
                <a:ea typeface="+mn-ea"/>
                <a:cs typeface="+mn-cs"/>
              </a:rPr>
              <a:t>-F1 interface defines inter-connection of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supplied by different manufacturers.</a:t>
            </a:r>
            <a:r>
              <a:rPr lang="en-US" dirty="0" smtClean="0"/>
              <a:t/>
            </a:r>
            <a:br>
              <a:rPr lang="en-US" dirty="0" smtClean="0"/>
            </a:br>
            <a:r>
              <a:rPr lang="en-US" sz="1200" b="0" i="0" kern="1200" dirty="0" smtClean="0">
                <a:solidFill>
                  <a:schemeClr val="tx1"/>
                </a:solidFill>
                <a:effectLst/>
                <a:latin typeface="+mn-lt"/>
                <a:ea typeface="+mn-ea"/>
                <a:cs typeface="+mn-cs"/>
              </a:rPr>
              <a:t>-It supports control plane and user plane separation.</a:t>
            </a:r>
            <a:r>
              <a:rPr lang="en-US" dirty="0" smtClean="0"/>
              <a:t/>
            </a:r>
            <a:br>
              <a:rPr lang="en-US" dirty="0" smtClean="0"/>
            </a:br>
            <a:r>
              <a:rPr lang="en-US" sz="1200" b="0" i="0" kern="1200" dirty="0" smtClean="0">
                <a:solidFill>
                  <a:schemeClr val="tx1"/>
                </a:solidFill>
                <a:effectLst/>
                <a:latin typeface="+mn-lt"/>
                <a:ea typeface="+mn-ea"/>
                <a:cs typeface="+mn-cs"/>
              </a:rPr>
              <a:t>-It separates Radio Network Layer and Transport Network Layer.</a:t>
            </a:r>
            <a:r>
              <a:rPr lang="en-US" dirty="0" smtClean="0"/>
              <a:t/>
            </a:r>
            <a:br>
              <a:rPr lang="en-US" dirty="0" smtClean="0"/>
            </a:br>
            <a:r>
              <a:rPr lang="en-US" sz="1200" b="0" i="0" kern="1200" dirty="0" smtClean="0">
                <a:solidFill>
                  <a:schemeClr val="tx1"/>
                </a:solidFill>
                <a:effectLst/>
                <a:latin typeface="+mn-lt"/>
                <a:ea typeface="+mn-ea"/>
                <a:cs typeface="+mn-cs"/>
              </a:rPr>
              <a:t>-F1 interface enables exchange of UE associated information and non-UE associated information.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+ 5G NR F2 Interface</a:t>
            </a:r>
          </a:p>
          <a:p>
            <a:r>
              <a:rPr lang="en-US" sz="1200" b="0" i="0" kern="1200" dirty="0" smtClean="0">
                <a:solidFill>
                  <a:schemeClr val="tx1"/>
                </a:solidFill>
                <a:effectLst/>
                <a:latin typeface="+mn-lt"/>
                <a:ea typeface="+mn-ea"/>
                <a:cs typeface="+mn-cs"/>
              </a:rPr>
              <a:t>This interface lies between lower and upper parts of the 5G NR physical layer. It is also separated into F2-C and F2-U based on control plane and user plane functionalities.</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11</a:t>
            </a:fld>
            <a:endParaRPr lang="en-US"/>
          </a:p>
        </p:txBody>
      </p:sp>
    </p:spTree>
    <p:extLst>
      <p:ext uri="{BB962C8B-B14F-4D97-AF65-F5344CB8AC3E}">
        <p14:creationId xmlns:p14="http://schemas.microsoft.com/office/powerpoint/2010/main" val="305767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NAS</a:t>
            </a:r>
            <a:r>
              <a:rPr lang="en-US" baseline="0" dirty="0" smtClean="0"/>
              <a:t> ( Non Access Stratum) is highest stratum of the control  plane  between UE and MME at the radio interface.</a:t>
            </a:r>
          </a:p>
          <a:p>
            <a:r>
              <a:rPr lang="en-US" baseline="0" dirty="0" smtClean="0"/>
              <a:t>Main functions of the protocols that are part of the NAS are support of mobility of the user </a:t>
            </a:r>
            <a:r>
              <a:rPr lang="en-US" baseline="0" dirty="0" err="1" smtClean="0"/>
              <a:t>equitment</a:t>
            </a:r>
            <a:r>
              <a:rPr lang="en-US" baseline="0" dirty="0" smtClean="0"/>
              <a:t> (UE)  and the support </a:t>
            </a:r>
          </a:p>
          <a:p>
            <a:r>
              <a:rPr lang="en-US" baseline="0" dirty="0" smtClean="0"/>
              <a:t>Of session management procedures  to establish  and maintain IP connectivity  between  the UE  and  a packet data network gateway (PDN GW)</a:t>
            </a:r>
          </a:p>
          <a:p>
            <a:r>
              <a:rPr lang="en-US" sz="1200" b="0" i="0" kern="1200" dirty="0" smtClean="0">
                <a:solidFill>
                  <a:schemeClr val="tx1"/>
                </a:solidFill>
                <a:effectLst/>
                <a:latin typeface="+mn-lt"/>
                <a:ea typeface="+mn-ea"/>
                <a:cs typeface="+mn-cs"/>
              </a:rPr>
              <a:t>+ NAS control protocol performs followings:</a:t>
            </a:r>
          </a:p>
          <a:p>
            <a:r>
              <a:rPr lang="en-US" sz="1200" b="0" i="0" kern="1200" dirty="0" smtClean="0">
                <a:solidFill>
                  <a:schemeClr val="tx1"/>
                </a:solidFill>
                <a:effectLst/>
                <a:latin typeface="+mn-lt"/>
                <a:ea typeface="+mn-ea"/>
                <a:cs typeface="+mn-cs"/>
              </a:rPr>
              <a:t>EPS bearer management;</a:t>
            </a:r>
          </a:p>
          <a:p>
            <a:r>
              <a:rPr lang="en-US" sz="1200" b="0" i="0" kern="1200" dirty="0" smtClean="0">
                <a:solidFill>
                  <a:schemeClr val="tx1"/>
                </a:solidFill>
                <a:effectLst/>
                <a:latin typeface="+mn-lt"/>
                <a:ea typeface="+mn-ea"/>
                <a:cs typeface="+mn-cs"/>
              </a:rPr>
              <a:t>Authentication;</a:t>
            </a:r>
          </a:p>
          <a:p>
            <a:r>
              <a:rPr lang="en-US" sz="1200" b="0" i="0" kern="1200" dirty="0" smtClean="0">
                <a:solidFill>
                  <a:schemeClr val="tx1"/>
                </a:solidFill>
                <a:effectLst/>
                <a:latin typeface="+mn-lt"/>
                <a:ea typeface="+mn-ea"/>
                <a:cs typeface="+mn-cs"/>
              </a:rPr>
              <a:t>ECM-IDLE mobility handling;</a:t>
            </a:r>
          </a:p>
          <a:p>
            <a:r>
              <a:rPr lang="en-US" sz="1200" b="0" i="0" kern="1200" dirty="0" smtClean="0">
                <a:solidFill>
                  <a:schemeClr val="tx1"/>
                </a:solidFill>
                <a:effectLst/>
                <a:latin typeface="+mn-lt"/>
                <a:ea typeface="+mn-ea"/>
                <a:cs typeface="+mn-cs"/>
              </a:rPr>
              <a:t>Paging origination in ECM-IDLE;</a:t>
            </a:r>
          </a:p>
          <a:p>
            <a:r>
              <a:rPr lang="en-US" sz="1200" b="0" i="0" kern="1200" dirty="0" smtClean="0">
                <a:solidFill>
                  <a:schemeClr val="tx1"/>
                </a:solidFill>
                <a:effectLst/>
                <a:latin typeface="+mn-lt"/>
                <a:ea typeface="+mn-ea"/>
                <a:cs typeface="+mn-cs"/>
              </a:rPr>
              <a:t>Security control.</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12</a:t>
            </a:fld>
            <a:endParaRPr lang="en-US"/>
          </a:p>
        </p:txBody>
      </p:sp>
    </p:spTree>
    <p:extLst>
      <p:ext uri="{BB962C8B-B14F-4D97-AF65-F5344CB8AC3E}">
        <p14:creationId xmlns:p14="http://schemas.microsoft.com/office/powerpoint/2010/main" val="79441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general </a:t>
            </a:r>
            <a:r>
              <a:rPr lang="en-US" dirty="0" err="1" smtClean="0"/>
              <a:t>priciples</a:t>
            </a:r>
            <a:r>
              <a:rPr lang="en-US" dirty="0" smtClean="0"/>
              <a:t> for the specification of the NG interface are as </a:t>
            </a:r>
            <a:r>
              <a:rPr lang="en-US" dirty="0" err="1" smtClean="0"/>
              <a:t>fllows</a:t>
            </a:r>
            <a:r>
              <a:rPr lang="en-US" dirty="0" smtClean="0"/>
              <a:t>.</a:t>
            </a:r>
          </a:p>
          <a:p>
            <a:r>
              <a:rPr lang="en-US" dirty="0" smtClean="0"/>
              <a:t>-is open</a:t>
            </a:r>
          </a:p>
          <a:p>
            <a:pPr marL="171450" indent="-171450">
              <a:buFontTx/>
              <a:buChar char="-"/>
            </a:pPr>
            <a:r>
              <a:rPr lang="en-US" dirty="0" smtClean="0"/>
              <a:t>Support the exchange</a:t>
            </a:r>
            <a:r>
              <a:rPr lang="en-US" baseline="0" dirty="0" smtClean="0"/>
              <a:t> of signaling information between the NG-Ran and 5GC</a:t>
            </a:r>
          </a:p>
          <a:p>
            <a:pPr marL="171450" indent="-171450">
              <a:buFontTx/>
              <a:buChar char="-"/>
            </a:pPr>
            <a:r>
              <a:rPr lang="en-US" baseline="0" dirty="0" smtClean="0"/>
              <a:t>From a logical </a:t>
            </a:r>
            <a:r>
              <a:rPr lang="en-US" baseline="0" dirty="0" err="1" smtClean="0"/>
              <a:t>standpoint,the</a:t>
            </a:r>
            <a:r>
              <a:rPr lang="en-US" baseline="0" dirty="0" smtClean="0"/>
              <a:t> NG is a point-to-</a:t>
            </a:r>
            <a:r>
              <a:rPr lang="en-US" baseline="0" dirty="0" err="1" smtClean="0"/>
              <a:t>poit</a:t>
            </a:r>
            <a:r>
              <a:rPr lang="en-US" baseline="0" dirty="0" smtClean="0"/>
              <a:t> interface between an NG-Ran node and a 5GC node .A </a:t>
            </a:r>
            <a:r>
              <a:rPr lang="en-US" baseline="0" dirty="0" err="1" smtClean="0"/>
              <a:t>poit</a:t>
            </a:r>
            <a:r>
              <a:rPr lang="en-US" baseline="0" dirty="0" smtClean="0"/>
              <a:t>-to-</a:t>
            </a:r>
            <a:r>
              <a:rPr lang="en-US" baseline="0" dirty="0" err="1" smtClean="0"/>
              <a:t>poit</a:t>
            </a:r>
            <a:r>
              <a:rPr lang="en-US" baseline="0" dirty="0" smtClean="0"/>
              <a:t> logical interface is  </a:t>
            </a:r>
            <a:r>
              <a:rPr lang="en-US" u="sng" baseline="0" dirty="0" smtClean="0">
                <a:solidFill>
                  <a:schemeClr val="accent1"/>
                </a:solidFill>
              </a:rPr>
              <a:t>feasible even  in the absence ( </a:t>
            </a:r>
            <a:r>
              <a:rPr lang="en-US" u="sng" baseline="0" dirty="0" err="1" smtClean="0">
                <a:solidFill>
                  <a:schemeClr val="accent1"/>
                </a:solidFill>
              </a:rPr>
              <a:t>khả</a:t>
            </a:r>
            <a:r>
              <a:rPr lang="en-US" u="sng" baseline="0" dirty="0" smtClean="0">
                <a:solidFill>
                  <a:schemeClr val="accent1"/>
                </a:solidFill>
              </a:rPr>
              <a:t> </a:t>
            </a:r>
            <a:r>
              <a:rPr lang="en-US" u="sng" baseline="0" dirty="0" err="1" smtClean="0">
                <a:solidFill>
                  <a:schemeClr val="accent1"/>
                </a:solidFill>
              </a:rPr>
              <a:t>thi</a:t>
            </a:r>
            <a:r>
              <a:rPr lang="en-US" u="sng" baseline="0" dirty="0" smtClean="0">
                <a:solidFill>
                  <a:schemeClr val="accent1"/>
                </a:solidFill>
              </a:rPr>
              <a:t> </a:t>
            </a:r>
            <a:r>
              <a:rPr lang="en-US" u="sng" baseline="0" dirty="0" err="1" smtClean="0">
                <a:solidFill>
                  <a:schemeClr val="accent1"/>
                </a:solidFill>
              </a:rPr>
              <a:t>ngay</a:t>
            </a:r>
            <a:r>
              <a:rPr lang="en-US" u="sng" baseline="0" dirty="0" smtClean="0">
                <a:solidFill>
                  <a:schemeClr val="accent1"/>
                </a:solidFill>
              </a:rPr>
              <a:t> </a:t>
            </a:r>
            <a:r>
              <a:rPr lang="en-US" u="sng" baseline="0" dirty="0" err="1" smtClean="0">
                <a:solidFill>
                  <a:schemeClr val="accent1"/>
                </a:solidFill>
              </a:rPr>
              <a:t>khi</a:t>
            </a:r>
            <a:r>
              <a:rPr lang="en-US" u="sng" baseline="0" dirty="0" smtClean="0">
                <a:solidFill>
                  <a:schemeClr val="accent1"/>
                </a:solidFill>
              </a:rPr>
              <a:t> </a:t>
            </a:r>
            <a:r>
              <a:rPr lang="en-US" u="sng" baseline="0" dirty="0" err="1" smtClean="0">
                <a:solidFill>
                  <a:schemeClr val="accent1"/>
                </a:solidFill>
              </a:rPr>
              <a:t>cả</a:t>
            </a:r>
            <a:r>
              <a:rPr lang="en-US" u="sng" baseline="0" dirty="0" smtClean="0">
                <a:solidFill>
                  <a:schemeClr val="accent1"/>
                </a:solidFill>
              </a:rPr>
              <a:t> </a:t>
            </a:r>
            <a:r>
              <a:rPr lang="en-US" u="sng" baseline="0" dirty="0" err="1" smtClean="0">
                <a:solidFill>
                  <a:schemeClr val="accent1"/>
                </a:solidFill>
              </a:rPr>
              <a:t>vắng</a:t>
            </a:r>
            <a:r>
              <a:rPr lang="en-US" u="sng" baseline="0" dirty="0" smtClean="0">
                <a:solidFill>
                  <a:schemeClr val="accent1"/>
                </a:solidFill>
              </a:rPr>
              <a:t> </a:t>
            </a:r>
            <a:r>
              <a:rPr lang="en-US" u="sng" baseline="0" dirty="0" err="1" smtClean="0">
                <a:solidFill>
                  <a:schemeClr val="accent1"/>
                </a:solidFill>
              </a:rPr>
              <a:t>mặt</a:t>
            </a:r>
            <a:r>
              <a:rPr lang="en-US" u="sng" baseline="0" dirty="0" smtClean="0">
                <a:solidFill>
                  <a:schemeClr val="accent1"/>
                </a:solidFill>
              </a:rPr>
              <a:t>) of physical direct connection between the NG-Ran and 5GC.</a:t>
            </a:r>
          </a:p>
          <a:p>
            <a:pPr marL="171450" indent="-171450">
              <a:buFontTx/>
              <a:buChar char="-"/>
            </a:pPr>
            <a:r>
              <a:rPr lang="en-US" u="sng" baseline="0" dirty="0" smtClean="0">
                <a:solidFill>
                  <a:schemeClr val="accent1"/>
                </a:solidFill>
              </a:rPr>
              <a:t>Support control plane and user plane separation</a:t>
            </a:r>
          </a:p>
          <a:p>
            <a:pPr marL="171450" indent="-171450">
              <a:buFontTx/>
              <a:buChar char="-"/>
            </a:pPr>
            <a:r>
              <a:rPr lang="en-US" u="sng" baseline="0" dirty="0" err="1" smtClean="0">
                <a:solidFill>
                  <a:schemeClr val="accent1"/>
                </a:solidFill>
              </a:rPr>
              <a:t>Seperates</a:t>
            </a:r>
            <a:r>
              <a:rPr lang="en-US" u="sng" baseline="0" dirty="0" smtClean="0">
                <a:solidFill>
                  <a:schemeClr val="accent1"/>
                </a:solidFill>
              </a:rPr>
              <a:t> Radio Network Layer </a:t>
            </a:r>
            <a:r>
              <a:rPr lang="en-US" u="sng" baseline="0" dirty="0" err="1" smtClean="0">
                <a:solidFill>
                  <a:schemeClr val="accent1"/>
                </a:solidFill>
              </a:rPr>
              <a:t>anf</a:t>
            </a:r>
            <a:r>
              <a:rPr lang="en-US" u="sng" baseline="0" dirty="0" smtClean="0">
                <a:solidFill>
                  <a:schemeClr val="accent1"/>
                </a:solidFill>
              </a:rPr>
              <a:t> transport Network Layer</a:t>
            </a:r>
          </a:p>
          <a:p>
            <a:pPr marL="171450" indent="-171450">
              <a:buFontTx/>
              <a:buChar char="-"/>
            </a:pPr>
            <a:r>
              <a:rPr lang="en-US" u="sng" baseline="0" dirty="0" smtClean="0">
                <a:solidFill>
                  <a:schemeClr val="accent1"/>
                </a:solidFill>
              </a:rPr>
              <a:t>Is future proof to fulfil different new requirements and support of new services and new functions.</a:t>
            </a:r>
          </a:p>
          <a:p>
            <a:pPr marL="171450" indent="-171450">
              <a:buFontTx/>
              <a:buChar char="-"/>
            </a:pPr>
            <a:r>
              <a:rPr lang="en-US" u="sng" baseline="0" dirty="0" smtClean="0">
                <a:solidFill>
                  <a:schemeClr val="accent1"/>
                </a:solidFill>
              </a:rPr>
              <a:t>Decoupled with the possible NG-RAN deployment variants</a:t>
            </a:r>
          </a:p>
          <a:p>
            <a:pPr marL="171450" indent="-171450">
              <a:buFontTx/>
              <a:buChar char="-"/>
            </a:pPr>
            <a:r>
              <a:rPr lang="en-US" u="sng" baseline="0" dirty="0" smtClean="0">
                <a:solidFill>
                  <a:schemeClr val="accent1"/>
                </a:solidFill>
              </a:rPr>
              <a:t>The NG Application Protocol support modular procedures design and user a syntax allowing optimized </a:t>
            </a:r>
            <a:r>
              <a:rPr lang="en-US" u="sng" baseline="0" dirty="0" err="1" smtClean="0">
                <a:solidFill>
                  <a:schemeClr val="accent1"/>
                </a:solidFill>
              </a:rPr>
              <a:t>encodeing</a:t>
            </a:r>
            <a:r>
              <a:rPr lang="en-US" u="sng" baseline="0" dirty="0" smtClean="0">
                <a:solidFill>
                  <a:schemeClr val="accent1"/>
                </a:solidFill>
              </a:rPr>
              <a:t>/decoding efficiency</a:t>
            </a:r>
            <a:endParaRPr lang="en-US" u="sng" dirty="0">
              <a:solidFill>
                <a:schemeClr val="accent1"/>
              </a:solidFill>
            </a:endParaRPr>
          </a:p>
        </p:txBody>
      </p:sp>
      <p:sp>
        <p:nvSpPr>
          <p:cNvPr id="4" name="Slide Number Placeholder 3"/>
          <p:cNvSpPr>
            <a:spLocks noGrp="1"/>
          </p:cNvSpPr>
          <p:nvPr>
            <p:ph type="sldNum" sz="quarter" idx="10"/>
          </p:nvPr>
        </p:nvSpPr>
        <p:spPr/>
        <p:txBody>
          <a:bodyPr/>
          <a:lstStyle/>
          <a:p>
            <a:fld id="{76A92CBD-D039-488C-9161-ADAB5787E418}" type="slidenum">
              <a:rPr lang="en-US" smtClean="0"/>
              <a:t>13</a:t>
            </a:fld>
            <a:endParaRPr lang="en-US"/>
          </a:p>
        </p:txBody>
      </p:sp>
    </p:spTree>
    <p:extLst>
      <p:ext uri="{BB962C8B-B14F-4D97-AF65-F5344CB8AC3E}">
        <p14:creationId xmlns:p14="http://schemas.microsoft.com/office/powerpoint/2010/main" val="407115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842"/>
          </a:xfrm>
        </p:spPr>
        <p:txBody>
          <a:bodyPr/>
          <a:lstStyle/>
          <a:p>
            <a:r>
              <a:rPr lang="en-US" sz="3600" dirty="0" smtClean="0"/>
              <a:t>O-RAN </a:t>
            </a:r>
            <a:r>
              <a:rPr lang="en-US" sz="3600" dirty="0" err="1" smtClean="0"/>
              <a:t>ARchitecture</a:t>
            </a:r>
            <a:endParaRPr lang="en-US" sz="3600" dirty="0"/>
          </a:p>
        </p:txBody>
      </p:sp>
      <p:sp>
        <p:nvSpPr>
          <p:cNvPr id="3" name="Content Placeholder 2"/>
          <p:cNvSpPr>
            <a:spLocks noGrp="1"/>
          </p:cNvSpPr>
          <p:nvPr>
            <p:ph idx="1"/>
          </p:nvPr>
        </p:nvSpPr>
        <p:spPr>
          <a:xfrm>
            <a:off x="1103312" y="1341120"/>
            <a:ext cx="8946541" cy="4907279"/>
          </a:xfrm>
        </p:spPr>
        <p:txBody>
          <a:bodyPr/>
          <a:lstStyle/>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O-cloud</a:t>
            </a:r>
          </a:p>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Near-RT RIC</a:t>
            </a:r>
          </a:p>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SMO ( Service Management and Orchestration) </a:t>
            </a:r>
          </a:p>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Non –RT RIC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65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2600" dirty="0" smtClean="0">
                <a:latin typeface="Times New Roman" panose="02020603050405020304" pitchFamily="18" charset="0"/>
                <a:cs typeface="Times New Roman" panose="02020603050405020304" pitchFamily="18" charset="0"/>
              </a:rPr>
              <a:t>REF -5G NR Interface</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Interface:</a:t>
            </a:r>
          </a:p>
          <a:p>
            <a:pPr lvl="1"/>
            <a:r>
              <a:rPr lang="en-US" sz="2000" dirty="0" smtClean="0">
                <a:latin typeface="Times New Roman" panose="02020603050405020304" pitchFamily="18" charset="0"/>
                <a:cs typeface="Times New Roman" panose="02020603050405020304" pitchFamily="18" charset="0"/>
              </a:rPr>
              <a:t>5G NR </a:t>
            </a:r>
            <a:r>
              <a:rPr lang="en-US" sz="2000" dirty="0" err="1" smtClean="0">
                <a:latin typeface="Times New Roman" panose="02020603050405020304" pitchFamily="18" charset="0"/>
                <a:cs typeface="Times New Roman" panose="02020603050405020304" pitchFamily="18" charset="0"/>
              </a:rPr>
              <a:t>Xn</a:t>
            </a:r>
            <a:r>
              <a:rPr lang="en-US" sz="2000" dirty="0" smtClean="0">
                <a:latin typeface="Times New Roman" panose="02020603050405020304" pitchFamily="18" charset="0"/>
                <a:cs typeface="Times New Roman" panose="02020603050405020304" pitchFamily="18" charset="0"/>
              </a:rPr>
              <a:t> interface</a:t>
            </a:r>
          </a:p>
          <a:p>
            <a:pPr lvl="1"/>
            <a:r>
              <a:rPr lang="en-US" sz="2000" dirty="0" smtClean="0">
                <a:latin typeface="Times New Roman" panose="02020603050405020304" pitchFamily="18" charset="0"/>
                <a:cs typeface="Times New Roman" panose="02020603050405020304" pitchFamily="18" charset="0"/>
              </a:rPr>
              <a:t>5G NR NG Interface</a:t>
            </a:r>
          </a:p>
          <a:p>
            <a:pPr lvl="1"/>
            <a:r>
              <a:rPr lang="en-US" sz="2000" dirty="0" smtClean="0">
                <a:latin typeface="Times New Roman" panose="02020603050405020304" pitchFamily="18" charset="0"/>
                <a:cs typeface="Times New Roman" panose="02020603050405020304" pitchFamily="18" charset="0"/>
              </a:rPr>
              <a:t>5G NR E1 Interface</a:t>
            </a:r>
          </a:p>
          <a:p>
            <a:pPr lvl="1"/>
            <a:r>
              <a:rPr lang="en-US" sz="2000" dirty="0" smtClean="0">
                <a:latin typeface="Times New Roman" panose="02020603050405020304" pitchFamily="18" charset="0"/>
                <a:cs typeface="Times New Roman" panose="02020603050405020304" pitchFamily="18" charset="0"/>
              </a:rPr>
              <a:t>5G NR F1 Interface</a:t>
            </a:r>
          </a:p>
          <a:p>
            <a:pPr lvl="1"/>
            <a:r>
              <a:rPr lang="en-US" sz="2000" dirty="0" smtClean="0">
                <a:latin typeface="Times New Roman" panose="02020603050405020304" pitchFamily="18" charset="0"/>
                <a:cs typeface="Times New Roman" panose="02020603050405020304" pitchFamily="18" charset="0"/>
              </a:rPr>
              <a:t>5G NR F2 Interface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72200" y="2638425"/>
            <a:ext cx="3877653" cy="3407708"/>
          </a:xfrm>
          <a:prstGeom prst="rect">
            <a:avLst/>
          </a:prstGeom>
        </p:spPr>
      </p:pic>
    </p:spTree>
    <p:extLst>
      <p:ext uri="{BB962C8B-B14F-4D97-AF65-F5344CB8AC3E}">
        <p14:creationId xmlns:p14="http://schemas.microsoft.com/office/powerpoint/2010/main" val="6595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2600" dirty="0" smtClean="0">
                <a:latin typeface="Times New Roman" panose="02020603050405020304" pitchFamily="18" charset="0"/>
                <a:cs typeface="Times New Roman" panose="02020603050405020304" pitchFamily="18" charset="0"/>
              </a:rPr>
              <a:t>RF -5G NR Interface</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Interface:</a:t>
            </a:r>
          </a:p>
          <a:p>
            <a:pPr lvl="1"/>
            <a:r>
              <a:rPr lang="en-US" sz="2000" dirty="0" smtClean="0">
                <a:latin typeface="Times New Roman" panose="02020603050405020304" pitchFamily="18" charset="0"/>
                <a:cs typeface="Times New Roman" panose="02020603050405020304" pitchFamily="18" charset="0"/>
              </a:rPr>
              <a:t>5G NR </a:t>
            </a:r>
            <a:r>
              <a:rPr lang="en-US" sz="2000" dirty="0" err="1" smtClean="0">
                <a:latin typeface="Times New Roman" panose="02020603050405020304" pitchFamily="18" charset="0"/>
                <a:cs typeface="Times New Roman" panose="02020603050405020304" pitchFamily="18" charset="0"/>
              </a:rPr>
              <a:t>Xn</a:t>
            </a:r>
            <a:r>
              <a:rPr lang="en-US" sz="2000" dirty="0" smtClean="0">
                <a:latin typeface="Times New Roman" panose="02020603050405020304" pitchFamily="18" charset="0"/>
                <a:cs typeface="Times New Roman" panose="02020603050405020304" pitchFamily="18" charset="0"/>
              </a:rPr>
              <a:t> interface</a:t>
            </a:r>
          </a:p>
          <a:p>
            <a:pPr lvl="1"/>
            <a:r>
              <a:rPr lang="en-US" sz="2000" dirty="0" smtClean="0">
                <a:latin typeface="Times New Roman" panose="02020603050405020304" pitchFamily="18" charset="0"/>
                <a:cs typeface="Times New Roman" panose="02020603050405020304" pitchFamily="18" charset="0"/>
              </a:rPr>
              <a:t>5G NR NG Interface</a:t>
            </a:r>
          </a:p>
          <a:p>
            <a:pPr lvl="1"/>
            <a:r>
              <a:rPr lang="en-US" sz="2000" dirty="0" smtClean="0">
                <a:latin typeface="Times New Roman" panose="02020603050405020304" pitchFamily="18" charset="0"/>
                <a:cs typeface="Times New Roman" panose="02020603050405020304" pitchFamily="18" charset="0"/>
              </a:rPr>
              <a:t>5G NR E1 Interface</a:t>
            </a:r>
          </a:p>
          <a:p>
            <a:pPr lvl="1"/>
            <a:r>
              <a:rPr lang="en-US" sz="2000" dirty="0" smtClean="0">
                <a:latin typeface="Times New Roman" panose="02020603050405020304" pitchFamily="18" charset="0"/>
                <a:cs typeface="Times New Roman" panose="02020603050405020304" pitchFamily="18" charset="0"/>
              </a:rPr>
              <a:t>5G NR F1 Interface</a:t>
            </a:r>
          </a:p>
          <a:p>
            <a:pPr lvl="1"/>
            <a:r>
              <a:rPr lang="en-US" sz="2000" dirty="0" smtClean="0">
                <a:latin typeface="Times New Roman" panose="02020603050405020304" pitchFamily="18" charset="0"/>
                <a:cs typeface="Times New Roman" panose="02020603050405020304" pitchFamily="18" charset="0"/>
              </a:rPr>
              <a:t>5G NR F2 Interface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72200" y="2638425"/>
            <a:ext cx="3877653" cy="3407708"/>
          </a:xfrm>
          <a:prstGeom prst="rect">
            <a:avLst/>
          </a:prstGeom>
        </p:spPr>
      </p:pic>
    </p:spTree>
    <p:extLst>
      <p:ext uri="{BB962C8B-B14F-4D97-AF65-F5344CB8AC3E}">
        <p14:creationId xmlns:p14="http://schemas.microsoft.com/office/powerpoint/2010/main" val="47326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3200" dirty="0" smtClean="0">
                <a:latin typeface="Times New Roman" panose="02020603050405020304" pitchFamily="18" charset="0"/>
                <a:cs typeface="Times New Roman" panose="02020603050405020304" pitchFamily="18" charset="0"/>
              </a:rPr>
              <a:t>NG interface definition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There are 2 interface </a:t>
            </a:r>
            <a:r>
              <a:rPr lang="en-US" dirty="0" err="1" smtClean="0">
                <a:latin typeface="Times New Roman" panose="02020603050405020304" pitchFamily="18" charset="0"/>
                <a:cs typeface="Times New Roman" panose="02020603050405020304" pitchFamily="18" charset="0"/>
              </a:rPr>
              <a:t>Uu</a:t>
            </a:r>
            <a:r>
              <a:rPr lang="en-US" dirty="0" smtClean="0">
                <a:latin typeface="Times New Roman" panose="02020603050405020304" pitchFamily="18" charset="0"/>
                <a:cs typeface="Times New Roman" panose="02020603050405020304" pitchFamily="18" charset="0"/>
              </a:rPr>
              <a:t> and NG that connect NG-RAN to UE via radio and to 5GC</a:t>
            </a:r>
          </a:p>
          <a:p>
            <a:r>
              <a:rPr lang="en-US" dirty="0" smtClean="0">
                <a:latin typeface="Times New Roman" panose="02020603050405020304" pitchFamily="18" charset="0"/>
                <a:cs typeface="Times New Roman" panose="02020603050405020304" pitchFamily="18" charset="0"/>
              </a:rPr>
              <a:t>The protocol layer below  NAS on NG –RAN –</a:t>
            </a:r>
            <a:r>
              <a:rPr lang="en-US" dirty="0" err="1" smtClean="0">
                <a:latin typeface="Times New Roman" panose="02020603050405020304" pitchFamily="18" charset="0"/>
                <a:cs typeface="Times New Roman" panose="02020603050405020304" pitchFamily="18" charset="0"/>
              </a:rPr>
              <a:t>Uu</a:t>
            </a:r>
            <a:r>
              <a:rPr lang="en-US" dirty="0" smtClean="0">
                <a:latin typeface="Times New Roman" panose="02020603050405020304" pitchFamily="18" charset="0"/>
                <a:cs typeface="Times New Roman" panose="02020603050405020304" pitchFamily="18" charset="0"/>
              </a:rPr>
              <a:t> and NG-C are called the Access Strum.</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114800" y="3414712"/>
            <a:ext cx="5562600" cy="2733675"/>
          </a:xfrm>
          <a:prstGeom prst="rect">
            <a:avLst/>
          </a:prstGeom>
        </p:spPr>
      </p:pic>
    </p:spTree>
    <p:extLst>
      <p:ext uri="{BB962C8B-B14F-4D97-AF65-F5344CB8AC3E}">
        <p14:creationId xmlns:p14="http://schemas.microsoft.com/office/powerpoint/2010/main" val="32461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3200" dirty="0">
                <a:latin typeface="Times New Roman" panose="02020603050405020304" pitchFamily="18" charset="0"/>
                <a:cs typeface="Times New Roman" panose="02020603050405020304" pitchFamily="18" charset="0"/>
              </a:rPr>
              <a:t>NG interface definition</a:t>
            </a:r>
          </a:p>
        </p:txBody>
      </p:sp>
      <p:pic>
        <p:nvPicPr>
          <p:cNvPr id="4" name="Content Placeholder 3"/>
          <p:cNvPicPr>
            <a:picLocks noGrp="1" noChangeAspect="1"/>
          </p:cNvPicPr>
          <p:nvPr>
            <p:ph idx="1"/>
          </p:nvPr>
        </p:nvPicPr>
        <p:blipFill>
          <a:blip r:embed="rId3"/>
          <a:stretch>
            <a:fillRect/>
          </a:stretch>
        </p:blipFill>
        <p:spPr>
          <a:xfrm>
            <a:off x="2628900" y="1771650"/>
            <a:ext cx="7286625" cy="3381375"/>
          </a:xfrm>
          <a:prstGeom prst="rect">
            <a:avLst/>
          </a:prstGeom>
        </p:spPr>
      </p:pic>
    </p:spTree>
    <p:extLst>
      <p:ext uri="{BB962C8B-B14F-4D97-AF65-F5344CB8AC3E}">
        <p14:creationId xmlns:p14="http://schemas.microsoft.com/office/powerpoint/2010/main" val="186894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3200" dirty="0" smtClean="0">
                <a:latin typeface="Times New Roman" panose="02020603050405020304" pitchFamily="18" charset="0"/>
                <a:cs typeface="Times New Roman" panose="02020603050405020304" pitchFamily="18" charset="0"/>
              </a:rPr>
              <a:t>NG Interface function</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1933575" y="2416969"/>
            <a:ext cx="7286625" cy="3467100"/>
          </a:xfrm>
          <a:prstGeom prst="rect">
            <a:avLst/>
          </a:prstGeom>
        </p:spPr>
      </p:pic>
    </p:spTree>
    <p:extLst>
      <p:ext uri="{BB962C8B-B14F-4D97-AF65-F5344CB8AC3E}">
        <p14:creationId xmlns:p14="http://schemas.microsoft.com/office/powerpoint/2010/main" val="303921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257"/>
          </a:xfrm>
        </p:spPr>
        <p:txBody>
          <a:bodyPr/>
          <a:lstStyle/>
          <a:p>
            <a:r>
              <a:rPr lang="en-US" sz="3200" dirty="0" smtClean="0">
                <a:latin typeface="Times New Roman" panose="02020603050405020304" pitchFamily="18" charset="0"/>
                <a:cs typeface="Times New Roman" panose="02020603050405020304" pitchFamily="18" charset="0"/>
              </a:rPr>
              <a:t>NG Interface function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57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4005" y="2590627"/>
            <a:ext cx="8825658" cy="534785"/>
          </a:xfrm>
        </p:spPr>
        <p:txBody>
          <a:bodyPr>
            <a:normAutofit/>
          </a:bodyPr>
          <a:lstStyle/>
          <a:p>
            <a:r>
              <a:rPr lang="en-US" dirty="0" smtClean="0">
                <a:latin typeface="Times New Roman" panose="02020603050405020304" pitchFamily="18" charset="0"/>
                <a:cs typeface="Times New Roman" panose="02020603050405020304" pitchFamily="18" charset="0"/>
              </a:rPr>
              <a:t>II- Radio resource control ( RRC)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6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dirty="0" smtClean="0">
                <a:latin typeface="Times New Roman" panose="02020603050405020304" pitchFamily="18" charset="0"/>
                <a:cs typeface="Times New Roman" panose="02020603050405020304" pitchFamily="18" charset="0"/>
              </a:rPr>
              <a:t>II- 1 introduction</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54955" y="1628775"/>
            <a:ext cx="9703545"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5G NR RRC layer</a:t>
            </a:r>
          </a:p>
          <a:p>
            <a:pPr marL="742950" lvl="1" indent="-285750">
              <a:buFont typeface="Wingdings" panose="05000000000000000000" pitchFamily="2" charset="2"/>
              <a:buChar char="v"/>
            </a:pPr>
            <a:r>
              <a:rPr lang="en-US" dirty="0" smtClean="0"/>
              <a:t>RRC Layer is a protocol stack</a:t>
            </a:r>
          </a:p>
          <a:p>
            <a:pPr marL="742950" lvl="1" indent="-285750">
              <a:buFont typeface="Wingdings" panose="05000000000000000000" pitchFamily="2" charset="2"/>
              <a:buChar char="v"/>
            </a:pPr>
            <a:r>
              <a:rPr lang="en-US" dirty="0" smtClean="0"/>
              <a:t>RRC layer is used for Access  Layer signaling AS</a:t>
            </a:r>
          </a:p>
          <a:p>
            <a:pPr marL="742950" lvl="1" indent="-285750">
              <a:buFont typeface="Wingdings" panose="05000000000000000000" pitchFamily="2" charset="2"/>
              <a:buChar char="v"/>
            </a:pPr>
            <a:r>
              <a:rPr lang="en-US" dirty="0" smtClean="0"/>
              <a:t>RRC is a  L3 layer protocol</a:t>
            </a:r>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endParaRPr lang="en-US" dirty="0" smtClean="0"/>
          </a:p>
          <a:p>
            <a:pPr lvl="1"/>
            <a:r>
              <a:rPr lang="en-US" dirty="0" smtClean="0"/>
              <a:t>  </a:t>
            </a:r>
          </a:p>
          <a:p>
            <a:endParaRPr lang="en-US" dirty="0"/>
          </a:p>
        </p:txBody>
      </p:sp>
      <p:pic>
        <p:nvPicPr>
          <p:cNvPr id="6" name="Picture 5"/>
          <p:cNvPicPr>
            <a:picLocks noChangeAspect="1"/>
          </p:cNvPicPr>
          <p:nvPr/>
        </p:nvPicPr>
        <p:blipFill>
          <a:blip r:embed="rId3"/>
          <a:stretch>
            <a:fillRect/>
          </a:stretch>
        </p:blipFill>
        <p:spPr>
          <a:xfrm>
            <a:off x="1667296" y="3019425"/>
            <a:ext cx="3900488" cy="2709862"/>
          </a:xfrm>
          <a:prstGeom prst="rect">
            <a:avLst/>
          </a:prstGeom>
        </p:spPr>
      </p:pic>
      <p:pic>
        <p:nvPicPr>
          <p:cNvPr id="7" name="Picture 6"/>
          <p:cNvPicPr>
            <a:picLocks noChangeAspect="1"/>
          </p:cNvPicPr>
          <p:nvPr/>
        </p:nvPicPr>
        <p:blipFill>
          <a:blip r:embed="rId4"/>
          <a:stretch>
            <a:fillRect/>
          </a:stretch>
        </p:blipFill>
        <p:spPr>
          <a:xfrm>
            <a:off x="6317245" y="3019425"/>
            <a:ext cx="4026905" cy="2709862"/>
          </a:xfrm>
          <a:prstGeom prst="rect">
            <a:avLst/>
          </a:prstGeom>
        </p:spPr>
      </p:pic>
    </p:spTree>
    <p:extLst>
      <p:ext uri="{BB962C8B-B14F-4D97-AF65-F5344CB8AC3E}">
        <p14:creationId xmlns:p14="http://schemas.microsoft.com/office/powerpoint/2010/main" val="10368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dirty="0" smtClean="0">
                <a:latin typeface="Times New Roman" panose="02020603050405020304" pitchFamily="18" charset="0"/>
                <a:cs typeface="Times New Roman" panose="02020603050405020304" pitchFamily="18" charset="0"/>
              </a:rPr>
              <a:t>II- 2 </a:t>
            </a:r>
            <a:r>
              <a:rPr lang="en-US" dirty="0" err="1" smtClean="0">
                <a:latin typeface="Times New Roman" panose="02020603050405020304" pitchFamily="18" charset="0"/>
                <a:cs typeface="Times New Roman" panose="02020603050405020304" pitchFamily="18" charset="0"/>
              </a:rPr>
              <a:t>PRODUCer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77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dirty="0" smtClean="0">
                <a:latin typeface="Times New Roman" panose="02020603050405020304" pitchFamily="18" charset="0"/>
                <a:cs typeface="Times New Roman" panose="02020603050405020304" pitchFamily="18" charset="0"/>
              </a:rPr>
              <a:t>II-3 .Message</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369332"/>
          </a:xfrm>
          <a:prstGeom prst="rect">
            <a:avLst/>
          </a:prstGeom>
          <a:noFill/>
        </p:spPr>
        <p:txBody>
          <a:bodyPr wrap="square" rtlCol="0">
            <a:spAutoFit/>
          </a:bodyPr>
          <a:lstStyle/>
          <a:p>
            <a:r>
              <a:rPr lang="en-US" dirty="0" err="1" smtClean="0"/>
              <a:t>ff</a:t>
            </a:r>
            <a:endParaRPr lang="en-US" dirty="0"/>
          </a:p>
        </p:txBody>
      </p:sp>
    </p:spTree>
    <p:extLst>
      <p:ext uri="{BB962C8B-B14F-4D97-AF65-F5344CB8AC3E}">
        <p14:creationId xmlns:p14="http://schemas.microsoft.com/office/powerpoint/2010/main" val="39178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842"/>
          </a:xfrm>
        </p:spPr>
        <p:txBody>
          <a:bodyPr/>
          <a:lstStyle/>
          <a:p>
            <a:r>
              <a:rPr lang="en-US" sz="3600" dirty="0" smtClean="0"/>
              <a:t>O-RAN </a:t>
            </a:r>
            <a:r>
              <a:rPr lang="en-US" sz="3600" dirty="0" err="1" smtClean="0"/>
              <a:t>ARchitecture</a:t>
            </a:r>
            <a:endParaRPr lang="en-US" sz="3600" dirty="0"/>
          </a:p>
        </p:txBody>
      </p:sp>
      <p:sp>
        <p:nvSpPr>
          <p:cNvPr id="3" name="Content Placeholder 2"/>
          <p:cNvSpPr>
            <a:spLocks noGrp="1"/>
          </p:cNvSpPr>
          <p:nvPr>
            <p:ph idx="1"/>
          </p:nvPr>
        </p:nvSpPr>
        <p:spPr>
          <a:xfrm>
            <a:off x="1103312" y="1341120"/>
            <a:ext cx="9656128" cy="4907279"/>
          </a:xfrm>
        </p:spPr>
        <p:txBody>
          <a:bodyPr/>
          <a:lstStyle/>
          <a:p>
            <a:r>
              <a:rPr lang="en-US" dirty="0" smtClean="0">
                <a:latin typeface="Times New Roman" panose="02020603050405020304" pitchFamily="18" charset="0"/>
                <a:cs typeface="Times New Roman" panose="02020603050405020304" pitchFamily="18" charset="0"/>
              </a:rPr>
              <a:t>From O-RAN point of view, split 7.2 used for the </a:t>
            </a:r>
            <a:r>
              <a:rPr lang="en-US" dirty="0" err="1" smtClean="0">
                <a:latin typeface="Times New Roman" panose="02020603050405020304" pitchFamily="18" charset="0"/>
                <a:cs typeface="Times New Roman" panose="02020603050405020304" pitchFamily="18" charset="0"/>
              </a:rPr>
              <a:t>fronthaul</a:t>
            </a:r>
            <a:r>
              <a:rPr lang="en-US" dirty="0" smtClean="0">
                <a:latin typeface="Times New Roman" panose="02020603050405020304" pitchFamily="18" charset="0"/>
                <a:cs typeface="Times New Roman" panose="02020603050405020304" pitchFamily="18" charset="0"/>
              </a:rPr>
              <a:t> while split 2 may additionally  be present, depending  on the deployment scenario.</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405890" y="2346959"/>
            <a:ext cx="5116830" cy="3749039"/>
          </a:xfrm>
          <a:prstGeom prst="rect">
            <a:avLst/>
          </a:prstGeom>
        </p:spPr>
      </p:pic>
      <p:sp>
        <p:nvSpPr>
          <p:cNvPr id="6" name="TextBox 5"/>
          <p:cNvSpPr txBox="1"/>
          <p:nvPr/>
        </p:nvSpPr>
        <p:spPr>
          <a:xfrm>
            <a:off x="6825297" y="2346959"/>
            <a:ext cx="4567227" cy="3539430"/>
          </a:xfrm>
          <a:prstGeom prst="rect">
            <a:avLst/>
          </a:prstGeom>
          <a:noFill/>
        </p:spPr>
        <p:txBody>
          <a:bodyPr wrap="square" rtlCol="0">
            <a:spAutoFit/>
          </a:bodyPr>
          <a:lstStyle/>
          <a:p>
            <a:r>
              <a:rPr lang="en-US" sz="1600" dirty="0" smtClean="0"/>
              <a:t>CP: Control plane</a:t>
            </a:r>
          </a:p>
          <a:p>
            <a:r>
              <a:rPr lang="en-US" sz="1600" dirty="0" smtClean="0"/>
              <a:t>MAC: Media Access Control</a:t>
            </a:r>
          </a:p>
          <a:p>
            <a:r>
              <a:rPr lang="en-US" sz="1600" dirty="0" smtClean="0"/>
              <a:t>MANO: Management and Orchestration</a:t>
            </a:r>
          </a:p>
          <a:p>
            <a:r>
              <a:rPr lang="en-US" sz="1600" dirty="0" smtClean="0"/>
              <a:t>NFVI: Network Functions Virtualization infrastructure </a:t>
            </a:r>
          </a:p>
          <a:p>
            <a:r>
              <a:rPr lang="en-US" sz="1600" dirty="0" smtClean="0"/>
              <a:t>ONAP: Open Network Automation Platform</a:t>
            </a:r>
          </a:p>
          <a:p>
            <a:r>
              <a:rPr lang="en-US" sz="1600" dirty="0" smtClean="0"/>
              <a:t>PDCP: Packet Data Convergence Protocol</a:t>
            </a:r>
          </a:p>
          <a:p>
            <a:r>
              <a:rPr lang="en-US" sz="1600" dirty="0" smtClean="0"/>
              <a:t> PHY: Physical Layer</a:t>
            </a:r>
          </a:p>
          <a:p>
            <a:r>
              <a:rPr lang="en-US" sz="1600" dirty="0" smtClean="0"/>
              <a:t>RAT: Radio Access Technology</a:t>
            </a:r>
          </a:p>
          <a:p>
            <a:r>
              <a:rPr lang="en-US" sz="1600" dirty="0" smtClean="0"/>
              <a:t>RLC: Radio Link Control</a:t>
            </a:r>
          </a:p>
          <a:p>
            <a:r>
              <a:rPr lang="en-US" sz="1600" dirty="0" smtClean="0"/>
              <a:t>RRC: Radio Resource Control</a:t>
            </a:r>
          </a:p>
          <a:p>
            <a:r>
              <a:rPr lang="en-US" sz="1600" dirty="0" smtClean="0"/>
              <a:t>SDAP: Service Data Adaption Protocol</a:t>
            </a:r>
          </a:p>
          <a:p>
            <a:r>
              <a:rPr lang="en-US" sz="1600" dirty="0" smtClean="0"/>
              <a:t>UP: User Data Plane</a:t>
            </a:r>
          </a:p>
          <a:p>
            <a:endParaRPr lang="en-US" sz="1600" dirty="0"/>
          </a:p>
        </p:txBody>
      </p:sp>
    </p:spTree>
    <p:extLst>
      <p:ext uri="{BB962C8B-B14F-4D97-AF65-F5344CB8AC3E}">
        <p14:creationId xmlns:p14="http://schemas.microsoft.com/office/powerpoint/2010/main" val="3198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smtClean="0">
                <a:latin typeface="Times New Roman" panose="02020603050405020304" pitchFamily="18" charset="0"/>
                <a:cs typeface="Times New Roman" panose="02020603050405020304" pitchFamily="18" charset="0"/>
              </a:rPr>
              <a:t>II-4.  states</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4801314"/>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Definition: RRC states?</a:t>
            </a:r>
          </a:p>
          <a:p>
            <a:endParaRPr lang="en-US" dirty="0"/>
          </a:p>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Appart</a:t>
            </a:r>
            <a:r>
              <a:rPr lang="en-US" dirty="0">
                <a:latin typeface="Times New Roman" panose="02020603050405020304" pitchFamily="18" charset="0"/>
                <a:cs typeface="Times New Roman" panose="02020603050405020304" pitchFamily="18" charset="0"/>
              </a:rPr>
              <a:t> form RRC connected and RRC IDLE state, 5G NR has introduced a new RRC state names as RRC Inactive state.</a:t>
            </a:r>
          </a:p>
          <a:p>
            <a:r>
              <a:rPr lang="en-US" dirty="0" smtClean="0">
                <a:latin typeface="Times New Roman" panose="02020603050405020304" pitchFamily="18" charset="0"/>
                <a:cs typeface="Times New Roman" panose="02020603050405020304" pitchFamily="18" charset="0"/>
              </a:rPr>
              <a:t>	NR-RRC </a:t>
            </a:r>
            <a:r>
              <a:rPr lang="en-US" dirty="0">
                <a:latin typeface="Times New Roman" panose="02020603050405020304" pitchFamily="18" charset="0"/>
                <a:cs typeface="Times New Roman" panose="02020603050405020304" pitchFamily="18" charset="0"/>
              </a:rPr>
              <a:t>CONNECTED</a:t>
            </a:r>
          </a:p>
          <a:p>
            <a:r>
              <a:rPr lang="en-US" dirty="0" smtClean="0">
                <a:latin typeface="Times New Roman" panose="02020603050405020304" pitchFamily="18" charset="0"/>
                <a:cs typeface="Times New Roman" panose="02020603050405020304" pitchFamily="18" charset="0"/>
              </a:rPr>
              <a:t>	NR-RRC </a:t>
            </a:r>
            <a:r>
              <a:rPr lang="en-US" dirty="0">
                <a:latin typeface="Times New Roman" panose="02020603050405020304" pitchFamily="18" charset="0"/>
                <a:cs typeface="Times New Roman" panose="02020603050405020304" pitchFamily="18" charset="0"/>
              </a:rPr>
              <a:t>INACTIVE</a:t>
            </a:r>
          </a:p>
          <a:p>
            <a:r>
              <a:rPr lang="en-US" dirty="0" smtClean="0">
                <a:latin typeface="Times New Roman" panose="02020603050405020304" pitchFamily="18" charset="0"/>
                <a:cs typeface="Times New Roman" panose="02020603050405020304" pitchFamily="18" charset="0"/>
              </a:rPr>
              <a:t>	NR-RRC </a:t>
            </a:r>
            <a:r>
              <a:rPr lang="en-US" dirty="0">
                <a:latin typeface="Times New Roman" panose="02020603050405020304" pitchFamily="18" charset="0"/>
                <a:cs typeface="Times New Roman" panose="02020603050405020304" pitchFamily="18" charset="0"/>
              </a:rPr>
              <a:t>IDLE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pic>
        <p:nvPicPr>
          <p:cNvPr id="2" name="Picture 1"/>
          <p:cNvPicPr>
            <a:picLocks noChangeAspect="1"/>
          </p:cNvPicPr>
          <p:nvPr/>
        </p:nvPicPr>
        <p:blipFill>
          <a:blip r:embed="rId3"/>
          <a:stretch>
            <a:fillRect/>
          </a:stretch>
        </p:blipFill>
        <p:spPr>
          <a:xfrm>
            <a:off x="4953000" y="2943225"/>
            <a:ext cx="4600576" cy="2464340"/>
          </a:xfrm>
          <a:prstGeom prst="rect">
            <a:avLst/>
          </a:prstGeom>
        </p:spPr>
      </p:pic>
    </p:spTree>
    <p:extLst>
      <p:ext uri="{BB962C8B-B14F-4D97-AF65-F5344CB8AC3E}">
        <p14:creationId xmlns:p14="http://schemas.microsoft.com/office/powerpoint/2010/main" val="394373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MIMO and beamforming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40013" y="1302725"/>
            <a:ext cx="8825658" cy="535531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MOMO (Multiple Input Multiple Output) antenna </a:t>
            </a:r>
            <a:r>
              <a:rPr lang="en-US" dirty="0" err="1" smtClean="0">
                <a:latin typeface="Times New Roman" panose="02020603050405020304" pitchFamily="18" charset="0"/>
                <a:cs typeface="Times New Roman" panose="02020603050405020304" pitchFamily="18" charset="0"/>
              </a:rPr>
              <a:t>technonology</a:t>
            </a:r>
            <a:r>
              <a:rPr lang="en-US" dirty="0" smtClean="0">
                <a:latin typeface="Times New Roman" panose="02020603050405020304" pitchFamily="18" charset="0"/>
                <a:cs typeface="Times New Roman" panose="02020603050405020304" pitchFamily="18" charset="0"/>
              </a:rPr>
              <a:t> is a way of increasing the capacity of a radio link using multiple transmit antennas and multiple receive antennas.</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MIMO can be implemented in many ways</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Diversity</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Spatial multiplexing</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Beamforming (BF).</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Difference between SU-MIMO ( Single  User) and MU-MIMO ( Multiple User)</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65813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842"/>
          </a:xfrm>
        </p:spPr>
        <p:txBody>
          <a:bodyPr/>
          <a:lstStyle/>
          <a:p>
            <a:r>
              <a:rPr lang="en-US" sz="3600" dirty="0" smtClean="0"/>
              <a:t>O-Cloud</a:t>
            </a:r>
            <a:endParaRPr lang="en-US" sz="3600" dirty="0"/>
          </a:p>
        </p:txBody>
      </p:sp>
      <p:sp>
        <p:nvSpPr>
          <p:cNvPr id="3" name="Content Placeholder 2"/>
          <p:cNvSpPr>
            <a:spLocks noGrp="1"/>
          </p:cNvSpPr>
          <p:nvPr>
            <p:ph idx="1"/>
          </p:nvPr>
        </p:nvSpPr>
        <p:spPr>
          <a:xfrm>
            <a:off x="1103312" y="1341120"/>
            <a:ext cx="8946541" cy="4907279"/>
          </a:xfrm>
        </p:spPr>
        <p:txBody>
          <a:bodyPr/>
          <a:lstStyle/>
          <a:p>
            <a:r>
              <a:rPr lang="en-US" dirty="0" smtClean="0">
                <a:latin typeface="Times New Roman" panose="02020603050405020304" pitchFamily="18" charset="0"/>
                <a:cs typeface="Times New Roman" panose="02020603050405020304" pitchFamily="18" charset="0"/>
              </a:rPr>
              <a:t>Define: as a cloud computing platform comprised of a collection of physical infrastructure nodes that meet O-RAN requirements to host the relevant O-RAN function, the supporting software components , and appropriate management </a:t>
            </a:r>
            <a:r>
              <a:rPr lang="en-US" dirty="0" err="1" smtClean="0">
                <a:latin typeface="Times New Roman" panose="02020603050405020304" pitchFamily="18" charset="0"/>
                <a:cs typeface="Times New Roman" panose="02020603050405020304" pitchFamily="18" charset="0"/>
              </a:rPr>
              <a:t>anf</a:t>
            </a:r>
            <a:r>
              <a:rPr lang="en-US" dirty="0" smtClean="0">
                <a:latin typeface="Times New Roman" panose="02020603050405020304" pitchFamily="18" charset="0"/>
                <a:cs typeface="Times New Roman" panose="02020603050405020304" pitchFamily="18" charset="0"/>
              </a:rPr>
              <a:t> orchestration function.</a:t>
            </a:r>
          </a:p>
          <a:p>
            <a:r>
              <a:rPr lang="en-US" dirty="0" smtClean="0">
                <a:latin typeface="Times New Roman" panose="02020603050405020304" pitchFamily="18" charset="0"/>
                <a:cs typeface="Times New Roman" panose="02020603050405020304" pitchFamily="18" charset="0"/>
              </a:rPr>
              <a:t>Layer:</a:t>
            </a:r>
          </a:p>
          <a:p>
            <a:pPr lvl="1"/>
            <a:r>
              <a:rPr lang="en-US" dirty="0" smtClean="0">
                <a:latin typeface="Times New Roman" panose="02020603050405020304" pitchFamily="18" charset="0"/>
                <a:cs typeface="Times New Roman" panose="02020603050405020304" pitchFamily="18" charset="0"/>
              </a:rPr>
              <a:t>The top layer is virtualized </a:t>
            </a:r>
          </a:p>
          <a:p>
            <a:pPr marL="457200" lvl="1" indent="0">
              <a:buNone/>
            </a:pPr>
            <a:r>
              <a:rPr lang="en-US" dirty="0" smtClean="0">
                <a:latin typeface="Times New Roman" panose="02020603050405020304" pitchFamily="18" charset="0"/>
                <a:cs typeface="Times New Roman" panose="02020603050405020304" pitchFamily="18" charset="0"/>
              </a:rPr>
              <a:t>software functions.</a:t>
            </a:r>
          </a:p>
          <a:p>
            <a:pPr lvl="1"/>
            <a:r>
              <a:rPr lang="en-US" dirty="0" smtClean="0">
                <a:latin typeface="Times New Roman" panose="02020603050405020304" pitchFamily="18" charset="0"/>
                <a:cs typeface="Times New Roman" panose="02020603050405020304" pitchFamily="18" charset="0"/>
              </a:rPr>
              <a:t>The mid layer includes Cloud</a:t>
            </a:r>
          </a:p>
          <a:p>
            <a:pPr marL="457200" lvl="1" indent="0">
              <a:buNone/>
            </a:pPr>
            <a:r>
              <a:rPr lang="en-US" dirty="0" smtClean="0">
                <a:latin typeface="Times New Roman" panose="02020603050405020304" pitchFamily="18" charset="0"/>
                <a:cs typeface="Times New Roman" panose="02020603050405020304" pitchFamily="18" charset="0"/>
              </a:rPr>
              <a:t>Stack functions as well as AAL </a:t>
            </a:r>
          </a:p>
          <a:p>
            <a:pPr marL="457200" lvl="1" indent="0">
              <a:buNone/>
            </a:pPr>
            <a:r>
              <a:rPr lang="en-US" dirty="0" smtClean="0">
                <a:latin typeface="Times New Roman" panose="02020603050405020304" pitchFamily="18" charset="0"/>
                <a:cs typeface="Times New Roman" panose="02020603050405020304" pitchFamily="18" charset="0"/>
              </a:rPr>
              <a:t>Functions</a:t>
            </a:r>
          </a:p>
          <a:p>
            <a:pPr lvl="1"/>
            <a:r>
              <a:rPr lang="en-US" dirty="0" smtClean="0">
                <a:latin typeface="Times New Roman" panose="02020603050405020304" pitchFamily="18" charset="0"/>
                <a:cs typeface="Times New Roman" panose="02020603050405020304" pitchFamily="18" charset="0"/>
              </a:rPr>
              <a:t>At the bottom is the hardware </a:t>
            </a:r>
          </a:p>
          <a:p>
            <a:pPr marL="457200" lvl="1" indent="0">
              <a:buNone/>
            </a:pPr>
            <a:r>
              <a:rPr lang="en-US" dirty="0" smtClean="0">
                <a:latin typeface="Times New Roman" panose="02020603050405020304" pitchFamily="18" charset="0"/>
                <a:cs typeface="Times New Roman" panose="02020603050405020304" pitchFamily="18" charset="0"/>
              </a:rPr>
              <a:t>layer</a:t>
            </a:r>
          </a:p>
        </p:txBody>
      </p:sp>
      <p:pic>
        <p:nvPicPr>
          <p:cNvPr id="4" name="Picture 3"/>
          <p:cNvPicPr>
            <a:picLocks noChangeAspect="1"/>
          </p:cNvPicPr>
          <p:nvPr/>
        </p:nvPicPr>
        <p:blipFill>
          <a:blip r:embed="rId3"/>
          <a:stretch>
            <a:fillRect/>
          </a:stretch>
        </p:blipFill>
        <p:spPr>
          <a:xfrm>
            <a:off x="4736892" y="2638269"/>
            <a:ext cx="5312961" cy="3394492"/>
          </a:xfrm>
          <a:prstGeom prst="rect">
            <a:avLst/>
          </a:prstGeom>
        </p:spPr>
      </p:pic>
    </p:spTree>
    <p:extLst>
      <p:ext uri="{BB962C8B-B14F-4D97-AF65-F5344CB8AC3E}">
        <p14:creationId xmlns:p14="http://schemas.microsoft.com/office/powerpoint/2010/main" val="385884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842"/>
          </a:xfrm>
        </p:spPr>
        <p:txBody>
          <a:bodyPr/>
          <a:lstStyle/>
          <a:p>
            <a:r>
              <a:rPr lang="en-US" sz="3600" dirty="0" smtClean="0"/>
              <a:t>Near-RT RIC</a:t>
            </a:r>
            <a:endParaRPr lang="en-US" sz="3600" dirty="0"/>
          </a:p>
        </p:txBody>
      </p:sp>
      <p:sp>
        <p:nvSpPr>
          <p:cNvPr id="3" name="Content Placeholder 2"/>
          <p:cNvSpPr>
            <a:spLocks noGrp="1"/>
          </p:cNvSpPr>
          <p:nvPr>
            <p:ph idx="1"/>
          </p:nvPr>
        </p:nvSpPr>
        <p:spPr>
          <a:xfrm>
            <a:off x="1103312" y="1341120"/>
            <a:ext cx="8946541" cy="4907279"/>
          </a:xfrm>
        </p:spPr>
        <p:txBody>
          <a:bodyPr/>
          <a:lstStyle/>
          <a:p>
            <a:r>
              <a:rPr lang="en-US" dirty="0" smtClean="0">
                <a:latin typeface="Times New Roman" panose="02020603050405020304" pitchFamily="18" charset="0"/>
                <a:cs typeface="Times New Roman" panose="02020603050405020304" pitchFamily="18" charset="0"/>
              </a:rPr>
              <a:t>Define: is a logical function that enables near-real-time control and optimization of RAN elements and resource via fine-grained data collection and actions over an E2 interface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285677" y="2676293"/>
            <a:ext cx="4996443" cy="3572106"/>
          </a:xfrm>
          <a:prstGeom prst="rect">
            <a:avLst/>
          </a:prstGeom>
        </p:spPr>
      </p:pic>
    </p:spTree>
    <p:extLst>
      <p:ext uri="{BB962C8B-B14F-4D97-AF65-F5344CB8AC3E}">
        <p14:creationId xmlns:p14="http://schemas.microsoft.com/office/powerpoint/2010/main" val="414646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50439" cy="725842"/>
          </a:xfrm>
        </p:spPr>
        <p:txBody>
          <a:bodyPr/>
          <a:lstStyle/>
          <a:p>
            <a:r>
              <a:rPr lang="en-US" sz="3200" dirty="0" smtClean="0"/>
              <a:t>SMO</a:t>
            </a:r>
            <a:endParaRPr lang="en-US" sz="3200" dirty="0"/>
          </a:p>
        </p:txBody>
      </p:sp>
      <p:sp>
        <p:nvSpPr>
          <p:cNvPr id="3" name="Content Placeholder 2"/>
          <p:cNvSpPr>
            <a:spLocks noGrp="1"/>
          </p:cNvSpPr>
          <p:nvPr>
            <p:ph idx="1"/>
          </p:nvPr>
        </p:nvSpPr>
        <p:spPr>
          <a:xfrm>
            <a:off x="1103312" y="1341120"/>
            <a:ext cx="8946541" cy="4907279"/>
          </a:xfrm>
        </p:spPr>
        <p:txBody>
          <a:bodyPr/>
          <a:lstStyle/>
          <a:p>
            <a:r>
              <a:rPr lang="en-US" dirty="0" smtClean="0">
                <a:latin typeface="Times New Roman" panose="02020603050405020304" pitchFamily="18" charset="0"/>
                <a:cs typeface="Times New Roman" panose="02020603050405020304" pitchFamily="18" charset="0"/>
              </a:rPr>
              <a:t>Define: is a </a:t>
            </a:r>
            <a:r>
              <a:rPr lang="en-US" dirty="0"/>
              <a:t>Service management and </a:t>
            </a:r>
            <a:r>
              <a:rPr lang="en-US" dirty="0" smtClean="0"/>
              <a:t>Orchestration system.</a:t>
            </a:r>
          </a:p>
          <a:p>
            <a:r>
              <a:rPr lang="en-US" dirty="0" smtClean="0"/>
              <a:t>SMO perform </a:t>
            </a:r>
            <a:r>
              <a:rPr lang="en-US" dirty="0"/>
              <a:t> its services through four key O-RAN defined interfaces as can be seen in the high-level architecture diagram</a:t>
            </a:r>
            <a:endParaRPr lang="en-US" dirty="0" smtClean="0"/>
          </a:p>
          <a:p>
            <a:pPr marL="457200" indent="-457200">
              <a:buFont typeface="+mj-lt"/>
              <a:buAutoNum type="arabicPeriod"/>
            </a:pPr>
            <a:r>
              <a:rPr lang="en-US" dirty="0"/>
              <a:t> Open </a:t>
            </a:r>
            <a:r>
              <a:rPr lang="en-US" dirty="0" smtClean="0"/>
              <a:t>Front-haul </a:t>
            </a:r>
            <a:r>
              <a:rPr lang="en-US" dirty="0"/>
              <a:t>M-plane </a:t>
            </a:r>
            <a:endParaRPr lang="en-US" dirty="0" smtClean="0"/>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A1 interface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O1 Interface</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O2 Interface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76799" y="3062287"/>
            <a:ext cx="5419725" cy="2981325"/>
          </a:xfrm>
          <a:prstGeom prst="rect">
            <a:avLst/>
          </a:prstGeom>
        </p:spPr>
      </p:pic>
    </p:spTree>
    <p:extLst>
      <p:ext uri="{BB962C8B-B14F-4D97-AF65-F5344CB8AC3E}">
        <p14:creationId xmlns:p14="http://schemas.microsoft.com/office/powerpoint/2010/main" val="13497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842"/>
          </a:xfrm>
        </p:spPr>
        <p:txBody>
          <a:bodyPr/>
          <a:lstStyle/>
          <a:p>
            <a:r>
              <a:rPr lang="en-US" sz="3600" dirty="0" smtClean="0"/>
              <a:t>Non-RT RIC</a:t>
            </a:r>
            <a:endParaRPr lang="en-US" sz="3600" dirty="0"/>
          </a:p>
        </p:txBody>
      </p:sp>
      <p:sp>
        <p:nvSpPr>
          <p:cNvPr id="3" name="Content Placeholder 2"/>
          <p:cNvSpPr>
            <a:spLocks noGrp="1"/>
          </p:cNvSpPr>
          <p:nvPr>
            <p:ph idx="1"/>
          </p:nvPr>
        </p:nvSpPr>
        <p:spPr>
          <a:xfrm>
            <a:off x="1103312" y="1341120"/>
            <a:ext cx="8946541" cy="4907279"/>
          </a:xfrm>
        </p:spPr>
        <p:txBody>
          <a:bodyPr/>
          <a:lstStyle/>
          <a:p>
            <a:r>
              <a:rPr lang="en-US" dirty="0" smtClean="0">
                <a:latin typeface="Times New Roman" panose="02020603050405020304" pitchFamily="18" charset="0"/>
                <a:cs typeface="Times New Roman" panose="02020603050405020304" pitchFamily="18" charset="0"/>
              </a:rPr>
              <a:t>Define: as  a logical function within SMO that drives the content carried across the A1 interface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229099" y="3073399"/>
            <a:ext cx="6410325" cy="3174999"/>
          </a:xfrm>
          <a:prstGeom prst="rect">
            <a:avLst/>
          </a:prstGeom>
        </p:spPr>
      </p:pic>
    </p:spTree>
    <p:extLst>
      <p:ext uri="{BB962C8B-B14F-4D97-AF65-F5344CB8AC3E}">
        <p14:creationId xmlns:p14="http://schemas.microsoft.com/office/powerpoint/2010/main" val="407576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lstStyle/>
          <a:p>
            <a:r>
              <a:rPr lang="en-US" dirty="0" smtClean="0">
                <a:latin typeface="Times New Roman" panose="02020603050405020304" pitchFamily="18" charset="0"/>
                <a:cs typeface="Times New Roman" panose="02020603050405020304" pitchFamily="18" charset="0"/>
              </a:rPr>
              <a:t>Learning 5G</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5493812"/>
          </a:xfrm>
          <a:prstGeom prst="rect">
            <a:avLst/>
          </a:prstGeom>
          <a:noFill/>
        </p:spPr>
        <p:txBody>
          <a:bodyPr wrap="square" rtlCol="0">
            <a:spAutoFit/>
          </a:bodyPr>
          <a:lstStyle/>
          <a:p>
            <a:pPr marL="400050" indent="-400050">
              <a:lnSpc>
                <a:spcPct val="150000"/>
              </a:lnSpc>
              <a:buFont typeface="+mj-lt"/>
              <a:buAutoNum type="romanUcPeriod"/>
            </a:pPr>
            <a:r>
              <a:rPr lang="en-US" dirty="0" smtClean="0"/>
              <a:t>NG Interface </a:t>
            </a:r>
          </a:p>
          <a:p>
            <a:pPr marL="800100" lvl="1" indent="-342900">
              <a:lnSpc>
                <a:spcPct val="150000"/>
              </a:lnSpc>
              <a:buFont typeface="+mj-lt"/>
              <a:buAutoNum type="arabicPeriod"/>
            </a:pPr>
            <a:r>
              <a:rPr lang="en-US" dirty="0" smtClean="0"/>
              <a:t>Definition</a:t>
            </a:r>
          </a:p>
          <a:p>
            <a:pPr marL="800100" lvl="1" indent="-342900">
              <a:lnSpc>
                <a:spcPct val="150000"/>
              </a:lnSpc>
              <a:buFont typeface="+mj-lt"/>
              <a:buAutoNum type="arabicPeriod"/>
            </a:pPr>
            <a:r>
              <a:rPr lang="en-US" dirty="0" smtClean="0"/>
              <a:t>Interface Function</a:t>
            </a:r>
          </a:p>
          <a:p>
            <a:pPr marL="800100" lvl="1" indent="-342900">
              <a:lnSpc>
                <a:spcPct val="150000"/>
              </a:lnSpc>
              <a:buFont typeface="+mj-lt"/>
              <a:buAutoNum type="arabicPeriod"/>
            </a:pPr>
            <a:r>
              <a:rPr lang="en-US" dirty="0" smtClean="0"/>
              <a:t>Protocol</a:t>
            </a:r>
          </a:p>
          <a:p>
            <a:pPr marL="800100" lvl="1" indent="-342900">
              <a:lnSpc>
                <a:spcPct val="150000"/>
              </a:lnSpc>
              <a:buFont typeface="+mj-lt"/>
              <a:buAutoNum type="arabicPeriod"/>
            </a:pPr>
            <a:r>
              <a:rPr lang="en-US" dirty="0" smtClean="0"/>
              <a:t>reference</a:t>
            </a:r>
          </a:p>
          <a:p>
            <a:pPr marL="400050" indent="-400050">
              <a:lnSpc>
                <a:spcPct val="150000"/>
              </a:lnSpc>
              <a:buFont typeface="+mj-lt"/>
              <a:buAutoNum type="romanUcPeriod"/>
            </a:pPr>
            <a:r>
              <a:rPr lang="en-US" dirty="0" smtClean="0"/>
              <a:t>Radio resource control</a:t>
            </a:r>
          </a:p>
          <a:p>
            <a:pPr marL="800100" lvl="1" indent="-342900">
              <a:lnSpc>
                <a:spcPct val="150000"/>
              </a:lnSpc>
              <a:buFont typeface="+mj-lt"/>
              <a:buAutoNum type="arabicPeriod"/>
            </a:pPr>
            <a:r>
              <a:rPr lang="en-US" dirty="0" smtClean="0"/>
              <a:t>Introduction</a:t>
            </a:r>
          </a:p>
          <a:p>
            <a:pPr marL="800100" lvl="1" indent="-342900">
              <a:lnSpc>
                <a:spcPct val="150000"/>
              </a:lnSpc>
              <a:buFont typeface="+mj-lt"/>
              <a:buAutoNum type="arabicPeriod"/>
            </a:pPr>
            <a:r>
              <a:rPr lang="en-US" dirty="0" smtClean="0"/>
              <a:t>Produce</a:t>
            </a:r>
          </a:p>
          <a:p>
            <a:pPr marL="800100" lvl="1" indent="-342900">
              <a:lnSpc>
                <a:spcPct val="150000"/>
              </a:lnSpc>
              <a:buFont typeface="+mj-lt"/>
              <a:buAutoNum type="arabicPeriod"/>
            </a:pPr>
            <a:r>
              <a:rPr lang="en-US" dirty="0" smtClean="0"/>
              <a:t> Message</a:t>
            </a:r>
          </a:p>
          <a:p>
            <a:pPr marL="800100" lvl="1" indent="-342900">
              <a:lnSpc>
                <a:spcPct val="150000"/>
              </a:lnSpc>
              <a:buFont typeface="+mj-lt"/>
              <a:buAutoNum type="arabicPeriod"/>
            </a:pPr>
            <a:r>
              <a:rPr lang="en-US" dirty="0" smtClean="0"/>
              <a:t>States</a:t>
            </a:r>
          </a:p>
          <a:p>
            <a:pPr marL="800100" lvl="1" indent="-342900">
              <a:lnSpc>
                <a:spcPct val="150000"/>
              </a:lnSpc>
              <a:buFont typeface="+mj-lt"/>
              <a:buAutoNum type="arabicPeriod"/>
            </a:pPr>
            <a:r>
              <a:rPr lang="en-US" dirty="0" smtClean="0"/>
              <a:t>Reference</a:t>
            </a:r>
          </a:p>
          <a:p>
            <a:pPr lvl="1">
              <a:lnSpc>
                <a:spcPct val="150000"/>
              </a:lnSpc>
            </a:pPr>
            <a:endParaRPr lang="en-US" dirty="0"/>
          </a:p>
          <a:p>
            <a:pPr marL="742950" lvl="1" indent="-285750">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414736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2555" y="2781127"/>
            <a:ext cx="8825658" cy="534785"/>
          </a:xfrm>
        </p:spPr>
        <p:txBody>
          <a:bodyPr>
            <a:normAutofit/>
          </a:bodyPr>
          <a:lstStyle/>
          <a:p>
            <a:r>
              <a:rPr lang="en-US" dirty="0" smtClean="0">
                <a:latin typeface="Times New Roman" panose="02020603050405020304" pitchFamily="18" charset="0"/>
                <a:cs typeface="Times New Roman" panose="02020603050405020304" pitchFamily="18" charset="0"/>
              </a:rPr>
              <a:t>I- </a:t>
            </a:r>
            <a:r>
              <a:rPr lang="en-US" dirty="0" smtClean="0"/>
              <a:t>NG- </a:t>
            </a:r>
            <a:r>
              <a:rPr lang="en-US" dirty="0"/>
              <a:t>Interface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7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smtClean="0">
                <a:latin typeface="Times New Roman" panose="02020603050405020304" pitchFamily="18" charset="0"/>
                <a:cs typeface="Times New Roman" panose="02020603050405020304" pitchFamily="18" charset="0"/>
              </a:rPr>
              <a:t>refer 5G NR architecture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3970318"/>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1154955" y="2867025"/>
            <a:ext cx="4505325" cy="2732588"/>
          </a:xfrm>
          <a:prstGeom prst="rect">
            <a:avLst/>
          </a:prstGeom>
        </p:spPr>
      </p:pic>
      <p:pic>
        <p:nvPicPr>
          <p:cNvPr id="5" name="Picture 4"/>
          <p:cNvPicPr>
            <a:picLocks noChangeAspect="1"/>
          </p:cNvPicPr>
          <p:nvPr/>
        </p:nvPicPr>
        <p:blipFill>
          <a:blip r:embed="rId4"/>
          <a:stretch>
            <a:fillRect/>
          </a:stretch>
        </p:blipFill>
        <p:spPr>
          <a:xfrm>
            <a:off x="6438900" y="2867025"/>
            <a:ext cx="4086225" cy="2696868"/>
          </a:xfrm>
          <a:prstGeom prst="rect">
            <a:avLst/>
          </a:prstGeom>
        </p:spPr>
      </p:pic>
      <p:sp>
        <p:nvSpPr>
          <p:cNvPr id="6" name="TextBox 5"/>
          <p:cNvSpPr txBox="1"/>
          <p:nvPr/>
        </p:nvSpPr>
        <p:spPr>
          <a:xfrm>
            <a:off x="1154955" y="1419225"/>
            <a:ext cx="882565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5G NR ( New radio) network </a:t>
            </a:r>
            <a:r>
              <a:rPr lang="en-US" dirty="0" err="1" smtClean="0"/>
              <a:t>comprosed</a:t>
            </a:r>
            <a:r>
              <a:rPr lang="en-US" dirty="0" smtClean="0"/>
              <a:t>  of NG RAN and 5GC</a:t>
            </a:r>
          </a:p>
          <a:p>
            <a:pPr marL="285750" indent="-285750">
              <a:buFont typeface="Wingdings" panose="05000000000000000000" pitchFamily="2" charset="2"/>
              <a:buChar char="§"/>
            </a:pPr>
            <a:r>
              <a:rPr lang="en-US" dirty="0" smtClean="0"/>
              <a:t>Includes interface: </a:t>
            </a:r>
            <a:r>
              <a:rPr lang="en-US" dirty="0" err="1" smtClean="0"/>
              <a:t>Xn</a:t>
            </a:r>
            <a:r>
              <a:rPr lang="en-US" dirty="0" smtClean="0"/>
              <a:t>, NG, E1, F1, F2. </a:t>
            </a:r>
            <a:endParaRPr lang="en-US" dirty="0"/>
          </a:p>
        </p:txBody>
      </p:sp>
    </p:spTree>
    <p:extLst>
      <p:ext uri="{BB962C8B-B14F-4D97-AF65-F5344CB8AC3E}">
        <p14:creationId xmlns:p14="http://schemas.microsoft.com/office/powerpoint/2010/main" val="2641755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697</TotalTime>
  <Words>2798</Words>
  <Application>Microsoft Office PowerPoint</Application>
  <PresentationFormat>Widescreen</PresentationFormat>
  <Paragraphs>244</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Ion</vt:lpstr>
      <vt:lpstr>O-RAN ARchitecture</vt:lpstr>
      <vt:lpstr>O-RAN ARchitecture</vt:lpstr>
      <vt:lpstr>O-Cloud</vt:lpstr>
      <vt:lpstr>Near-RT RIC</vt:lpstr>
      <vt:lpstr>SMO</vt:lpstr>
      <vt:lpstr>Non-RT RIC</vt:lpstr>
      <vt:lpstr>PowerPoint Presentation</vt:lpstr>
      <vt:lpstr>PowerPoint Presentation</vt:lpstr>
      <vt:lpstr>PowerPoint Presentation</vt:lpstr>
      <vt:lpstr>REF -5G NR Interface</vt:lpstr>
      <vt:lpstr>RF -5G NR Interface</vt:lpstr>
      <vt:lpstr>NG interface definition</vt:lpstr>
      <vt:lpstr>NG interface definition</vt:lpstr>
      <vt:lpstr>NG Interface function</vt:lpstr>
      <vt:lpstr>NG Interface function</vt:lpstr>
      <vt:lpstr>PowerPoint Presentation</vt:lpstr>
      <vt:lpstr>PowerPoint Presentation</vt:lpstr>
      <vt:lpstr>PowerPoint Presentation</vt:lpstr>
      <vt:lpstr>PowerPoint Presentation</vt:lpstr>
      <vt:lpstr>PowerPoint Presentation</vt:lpstr>
      <vt:lpstr>PowerPoint Presentation</vt:lpstr>
    </vt:vector>
  </TitlesOfParts>
  <Company>TMA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Le Van</dc:creator>
  <cp:lastModifiedBy>Hong Le Van</cp:lastModifiedBy>
  <cp:revision>164</cp:revision>
  <dcterms:created xsi:type="dcterms:W3CDTF">2022-10-03T01:26:30Z</dcterms:created>
  <dcterms:modified xsi:type="dcterms:W3CDTF">2022-10-03T13:05:12Z</dcterms:modified>
</cp:coreProperties>
</file>