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64" r:id="rId5"/>
    <p:sldId id="258" r:id="rId6"/>
    <p:sldId id="265" r:id="rId7"/>
    <p:sldId id="277" r:id="rId8"/>
    <p:sldId id="259" r:id="rId9"/>
    <p:sldId id="260" r:id="rId10"/>
    <p:sldId id="261" r:id="rId11"/>
    <p:sldId id="262" r:id="rId12"/>
    <p:sldId id="263"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type="screen16x9"/>
  <p:notesSz cx="6858000" cy="9144000"/>
  <p:embeddedFontLst>
    <p:embeddedFont>
      <p:font typeface="Aharoni" panose="02010803020104030203" pitchFamily="2" charset="-79"/>
      <p:bold r:id="rId26"/>
    </p:embeddedFont>
    <p:embeddedFont>
      <p:font typeface="Be Vietnam Pr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7e9506970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77e950697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77e9506970_2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4" name="Google Shape;214;g277e9506970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77e9506970_2_1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77e9506970_2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77e9506970_2_1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277e9506970_2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77e9506970_2_1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277e9506970_2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7e9506970_2_1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277e9506970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7e9506970_2_20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277e9506970_2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77e9506970_2_2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277e9506970_2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77e9506970_2_2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77e9506970_2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77e9506970_2_2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277e9506970_2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77e9506970_2_2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277e9506970_2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7e9506970_2_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77e9506970_2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77e9506970_2_26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277e9506970_2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77e9506970_2_2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g277e9506970_2_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7e9506970_2_3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277e9506970_2_3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77e9506970_9_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277e9506970_9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14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7e9506970_2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77e9506970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7e9506970_9_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77e9506970_9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51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7e9506970_2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77e9506970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83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e9506970_2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77e9506970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77e9506970_2_1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77e9506970_2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77e9506970_2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1" name="Google Shape;201;g277e9506970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0" name="Google Shape;130;p25"/>
          <p:cNvSpPr/>
          <p:nvPr/>
        </p:nvSpPr>
        <p:spPr>
          <a:xfrm>
            <a:off x="422008" y="342015"/>
            <a:ext cx="5052962" cy="4524171"/>
          </a:xfrm>
          <a:custGeom>
            <a:avLst/>
            <a:gdLst/>
            <a:ahLst/>
            <a:cxnLst/>
            <a:rect l="l" t="t" r="r" b="b"/>
            <a:pathLst>
              <a:path w="6737282" h="6032228" extrusionOk="0">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rgbClr val="7F7F7F">
              <a:alpha val="1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2020334" y="131192"/>
            <a:ext cx="5891084" cy="1311005"/>
          </a:xfrm>
          <a:prstGeom prst="rect">
            <a:avLst/>
          </a:prstGeom>
          <a:noFill/>
          <a:ln>
            <a:noFill/>
          </a:ln>
        </p:spPr>
        <p:txBody>
          <a:bodyPr spcFirstLastPara="1" wrap="square" lIns="68575" tIns="34275" rIns="68575" bIns="34275" anchor="t" anchorCtr="0">
            <a:normAutofit fontScale="90000"/>
          </a:bodyPr>
          <a:lstStyle/>
          <a:p>
            <a:pPr marL="0" lvl="0" indent="0" algn="ctr" rtl="0">
              <a:lnSpc>
                <a:spcPct val="90000"/>
              </a:lnSpc>
              <a:spcBef>
                <a:spcPts val="0"/>
              </a:spcBef>
              <a:spcAft>
                <a:spcPts val="0"/>
              </a:spcAft>
              <a:buClr>
                <a:schemeClr val="dk2"/>
              </a:buClr>
              <a:buSzPct val="100000"/>
              <a:buFont typeface="Arial"/>
              <a:buNone/>
            </a:pPr>
            <a:r>
              <a:rPr lang="vi" sz="3000">
                <a:solidFill>
                  <a:schemeClr val="dk2"/>
                </a:solidFill>
                <a:latin typeface="Arial"/>
                <a:ea typeface="Arial"/>
                <a:cs typeface="Arial"/>
                <a:sym typeface="Arial"/>
              </a:rPr>
              <a:t>SWP391: Final Project Presentation</a:t>
            </a:r>
            <a:br>
              <a:rPr lang="vi" sz="3000">
                <a:solidFill>
                  <a:schemeClr val="dk2"/>
                </a:solidFill>
                <a:latin typeface="Arial"/>
                <a:ea typeface="Arial"/>
                <a:cs typeface="Arial"/>
                <a:sym typeface="Arial"/>
              </a:rPr>
            </a:br>
            <a:r>
              <a:rPr lang="vi" sz="3000">
                <a:solidFill>
                  <a:schemeClr val="dk2"/>
                </a:solidFill>
                <a:latin typeface="Arial"/>
                <a:ea typeface="Arial"/>
                <a:cs typeface="Arial"/>
                <a:sym typeface="Arial"/>
              </a:rPr>
              <a:t>Dental Clinic Management System</a:t>
            </a:r>
            <a:br>
              <a:rPr lang="vi" sz="3000">
                <a:solidFill>
                  <a:schemeClr val="dk2"/>
                </a:solidFill>
                <a:latin typeface="Arial"/>
                <a:ea typeface="Arial"/>
                <a:cs typeface="Arial"/>
                <a:sym typeface="Arial"/>
              </a:rPr>
            </a:br>
            <a:r>
              <a:rPr lang="vi" sz="3000">
                <a:solidFill>
                  <a:schemeClr val="dk2"/>
                </a:solidFill>
                <a:latin typeface="Arial"/>
                <a:ea typeface="Arial"/>
                <a:cs typeface="Arial"/>
                <a:sym typeface="Arial"/>
              </a:rPr>
              <a:t>(DCMS)</a:t>
            </a:r>
            <a:endParaRPr/>
          </a:p>
        </p:txBody>
      </p:sp>
      <p:sp>
        <p:nvSpPr>
          <p:cNvPr id="132" name="Google Shape;132;p25"/>
          <p:cNvSpPr txBox="1">
            <a:spLocks noGrp="1"/>
          </p:cNvSpPr>
          <p:nvPr>
            <p:ph type="subTitle" idx="1"/>
          </p:nvPr>
        </p:nvSpPr>
        <p:spPr>
          <a:xfrm>
            <a:off x="5017424" y="3498023"/>
            <a:ext cx="3507143" cy="1168214"/>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800"/>
              <a:buNone/>
            </a:pPr>
            <a:r>
              <a:rPr lang="vi" b="1">
                <a:solidFill>
                  <a:schemeClr val="dk2"/>
                </a:solidFill>
                <a:latin typeface="Arial"/>
                <a:ea typeface="Arial"/>
                <a:cs typeface="Arial"/>
                <a:sym typeface="Arial"/>
              </a:rPr>
              <a:t>Group 1 - Team Members:</a:t>
            </a:r>
            <a:endParaRPr/>
          </a:p>
          <a:p>
            <a:pPr marL="0" lvl="0" indent="0" algn="l" rtl="0">
              <a:lnSpc>
                <a:spcPct val="90000"/>
              </a:lnSpc>
              <a:spcBef>
                <a:spcPts val="800"/>
              </a:spcBef>
              <a:spcAft>
                <a:spcPts val="0"/>
              </a:spcAft>
              <a:buClr>
                <a:schemeClr val="dk2"/>
              </a:buClr>
              <a:buSzPts val="1200"/>
              <a:buNone/>
            </a:pPr>
            <a:r>
              <a:rPr lang="vi" sz="1200">
                <a:solidFill>
                  <a:schemeClr val="dk2"/>
                </a:solidFill>
                <a:latin typeface="Arial"/>
                <a:ea typeface="Arial"/>
                <a:cs typeface="Arial"/>
                <a:sym typeface="Arial"/>
              </a:rPr>
              <a:t>Nguyễn Hạnh Nguyên (Leader) – HE140511</a:t>
            </a:r>
            <a:endParaRPr sz="1200">
              <a:solidFill>
                <a:schemeClr val="dk2"/>
              </a:solidFill>
              <a:latin typeface="Arial"/>
              <a:ea typeface="Arial"/>
              <a:cs typeface="Arial"/>
              <a:sym typeface="Arial"/>
            </a:endParaRPr>
          </a:p>
          <a:p>
            <a:pPr marL="0" lvl="0" indent="0" algn="l" rtl="0">
              <a:lnSpc>
                <a:spcPct val="90000"/>
              </a:lnSpc>
              <a:spcBef>
                <a:spcPts val="800"/>
              </a:spcBef>
              <a:spcAft>
                <a:spcPts val="0"/>
              </a:spcAft>
              <a:buClr>
                <a:schemeClr val="dk2"/>
              </a:buClr>
              <a:buSzPts val="1200"/>
              <a:buNone/>
            </a:pPr>
            <a:r>
              <a:rPr lang="vi" sz="1200">
                <a:solidFill>
                  <a:schemeClr val="dk2"/>
                </a:solidFill>
                <a:latin typeface="Arial"/>
                <a:ea typeface="Arial"/>
                <a:cs typeface="Arial"/>
                <a:sym typeface="Arial"/>
              </a:rPr>
              <a:t>Nguyễn Hữu An – HE151411</a:t>
            </a:r>
            <a:endParaRPr sz="1200">
              <a:solidFill>
                <a:schemeClr val="dk2"/>
              </a:solidFill>
              <a:latin typeface="Arial"/>
              <a:ea typeface="Arial"/>
              <a:cs typeface="Arial"/>
              <a:sym typeface="Arial"/>
            </a:endParaRPr>
          </a:p>
          <a:p>
            <a:pPr marL="0" lvl="0" indent="0" algn="l" rtl="0">
              <a:lnSpc>
                <a:spcPct val="90000"/>
              </a:lnSpc>
              <a:spcBef>
                <a:spcPts val="800"/>
              </a:spcBef>
              <a:spcAft>
                <a:spcPts val="0"/>
              </a:spcAft>
              <a:buClr>
                <a:schemeClr val="dk2"/>
              </a:buClr>
              <a:buSzPts val="1200"/>
              <a:buNone/>
            </a:pPr>
            <a:r>
              <a:rPr lang="vi" sz="1200">
                <a:solidFill>
                  <a:schemeClr val="dk2"/>
                </a:solidFill>
                <a:latin typeface="Arial"/>
                <a:ea typeface="Arial"/>
                <a:cs typeface="Arial"/>
                <a:sym typeface="Arial"/>
              </a:rPr>
              <a:t>Nguyễn Xuân Trường - HE141509</a:t>
            </a:r>
            <a:endParaRPr sz="1200">
              <a:solidFill>
                <a:schemeClr val="dk2"/>
              </a:solidFill>
              <a:latin typeface="Arial"/>
              <a:ea typeface="Arial"/>
              <a:cs typeface="Arial"/>
              <a:sym typeface="Arial"/>
            </a:endParaRPr>
          </a:p>
        </p:txBody>
      </p:sp>
      <p:pic>
        <p:nvPicPr>
          <p:cNvPr id="133" name="Google Shape;133;p25" descr="Doctor Appointment script - Buy doctor booking script - AIS Technolabs"/>
          <p:cNvPicPr preferRelativeResize="0"/>
          <p:nvPr/>
        </p:nvPicPr>
        <p:blipFill rotWithShape="1">
          <a:blip r:embed="rId3">
            <a:alphaModFix/>
          </a:blip>
          <a:srcRect/>
          <a:stretch/>
        </p:blipFill>
        <p:spPr>
          <a:xfrm>
            <a:off x="3398555" y="1139972"/>
            <a:ext cx="1567322" cy="1601312"/>
          </a:xfrm>
          <a:prstGeom prst="rect">
            <a:avLst/>
          </a:prstGeom>
          <a:noFill/>
          <a:ln>
            <a:noFill/>
          </a:ln>
        </p:spPr>
      </p:pic>
      <p:pic>
        <p:nvPicPr>
          <p:cNvPr id="134" name="Google Shape;134;p25"/>
          <p:cNvPicPr preferRelativeResize="0"/>
          <p:nvPr/>
        </p:nvPicPr>
        <p:blipFill rotWithShape="1">
          <a:blip r:embed="rId4">
            <a:alphaModFix/>
          </a:blip>
          <a:srcRect/>
          <a:stretch/>
        </p:blipFill>
        <p:spPr>
          <a:xfrm>
            <a:off x="147205" y="65915"/>
            <a:ext cx="1432214" cy="787717"/>
          </a:xfrm>
          <a:prstGeom prst="rect">
            <a:avLst/>
          </a:prstGeom>
          <a:noFill/>
          <a:ln>
            <a:noFill/>
          </a:ln>
        </p:spPr>
      </p:pic>
      <p:pic>
        <p:nvPicPr>
          <p:cNvPr id="135" name="Google Shape;135;p25" descr="Ảnh có chứa văn bản, đồ họa véc-tơ&#10;&#10;Mô tả được tạo tự động"/>
          <p:cNvPicPr preferRelativeResize="0"/>
          <p:nvPr/>
        </p:nvPicPr>
        <p:blipFill rotWithShape="1">
          <a:blip r:embed="rId5">
            <a:alphaModFix/>
          </a:blip>
          <a:srcRect/>
          <a:stretch/>
        </p:blipFill>
        <p:spPr>
          <a:xfrm>
            <a:off x="537097" y="2268706"/>
            <a:ext cx="2861459" cy="1742432"/>
          </a:xfrm>
          <a:prstGeom prst="rect">
            <a:avLst/>
          </a:prstGeom>
          <a:noFill/>
          <a:ln>
            <a:noFill/>
          </a:ln>
        </p:spPr>
      </p:pic>
      <p:sp>
        <p:nvSpPr>
          <p:cNvPr id="136" name="Google Shape;136;p25"/>
          <p:cNvSpPr txBox="1"/>
          <p:nvPr/>
        </p:nvSpPr>
        <p:spPr>
          <a:xfrm>
            <a:off x="5017424" y="2466367"/>
            <a:ext cx="2000054" cy="88777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chemeClr val="dk2"/>
              </a:buClr>
              <a:buSzPts val="1800"/>
              <a:buFont typeface="Arial"/>
              <a:buNone/>
            </a:pPr>
            <a:r>
              <a:rPr lang="vi" sz="1800" b="1" i="0" u="none" strike="noStrike" cap="none">
                <a:solidFill>
                  <a:schemeClr val="dk2"/>
                </a:solidFill>
                <a:latin typeface="Arial"/>
                <a:ea typeface="Arial"/>
                <a:cs typeface="Arial"/>
                <a:sym typeface="Arial"/>
              </a:rPr>
              <a:t>Supervisor:</a:t>
            </a:r>
            <a:endParaRPr sz="1100"/>
          </a:p>
          <a:p>
            <a:pPr marL="0" marR="0" lvl="0" indent="0" algn="l" rtl="0">
              <a:lnSpc>
                <a:spcPct val="90000"/>
              </a:lnSpc>
              <a:spcBef>
                <a:spcPts val="800"/>
              </a:spcBef>
              <a:spcAft>
                <a:spcPts val="0"/>
              </a:spcAft>
              <a:buClr>
                <a:schemeClr val="dk2"/>
              </a:buClr>
              <a:buSzPts val="1200"/>
              <a:buFont typeface="Arial"/>
              <a:buNone/>
            </a:pPr>
            <a:r>
              <a:rPr lang="vi" sz="1200" b="0" i="0" u="none" strike="noStrike" cap="none">
                <a:solidFill>
                  <a:schemeClr val="dk2"/>
                </a:solidFill>
                <a:latin typeface="Arial"/>
                <a:ea typeface="Arial"/>
                <a:cs typeface="Arial"/>
                <a:sym typeface="Arial"/>
              </a:rPr>
              <a:t>Mr. Nguyễn Văn Sang</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31"/>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7" name="Google Shape;217;p31"/>
          <p:cNvSpPr txBox="1">
            <a:spLocks noGrp="1"/>
          </p:cNvSpPr>
          <p:nvPr>
            <p:ph type="title"/>
          </p:nvPr>
        </p:nvSpPr>
        <p:spPr>
          <a:xfrm>
            <a:off x="835357" y="2220537"/>
            <a:ext cx="3027251" cy="17907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90000"/>
              </a:lnSpc>
              <a:spcBef>
                <a:spcPts val="0"/>
              </a:spcBef>
              <a:spcAft>
                <a:spcPts val="0"/>
              </a:spcAft>
              <a:buClr>
                <a:schemeClr val="dk2"/>
              </a:buClr>
              <a:buSzPts val="2100"/>
              <a:buFont typeface="Calibri"/>
              <a:buNone/>
            </a:pPr>
            <a:r>
              <a:rPr lang="vi" sz="4100" b="1">
                <a:solidFill>
                  <a:schemeClr val="dk1"/>
                </a:solidFill>
                <a:latin typeface="Calibri"/>
                <a:ea typeface="Calibri"/>
                <a:cs typeface="Calibri"/>
                <a:sym typeface="Calibri"/>
              </a:rPr>
              <a:t>USE CASE -  Employee Management</a:t>
            </a:r>
            <a:endParaRPr/>
          </a:p>
        </p:txBody>
      </p:sp>
      <p:grpSp>
        <p:nvGrpSpPr>
          <p:cNvPr id="218" name="Google Shape;218;p31"/>
          <p:cNvGrpSpPr/>
          <p:nvPr/>
        </p:nvGrpSpPr>
        <p:grpSpPr>
          <a:xfrm>
            <a:off x="0" y="2238744"/>
            <a:ext cx="548641" cy="505095"/>
            <a:chOff x="3940602" y="308034"/>
            <a:chExt cx="2116791" cy="3428999"/>
          </a:xfrm>
        </p:grpSpPr>
        <p:sp>
          <p:nvSpPr>
            <p:cNvPr id="219" name="Google Shape;219;p31"/>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0" name="Google Shape;220;p31"/>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1" name="Google Shape;221;p31"/>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22" name="Google Shape;222;p31"/>
          <p:cNvSpPr/>
          <p:nvPr/>
        </p:nvSpPr>
        <p:spPr>
          <a:xfrm flipH="1">
            <a:off x="8023253" y="0"/>
            <a:ext cx="1120748"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3" name="Google Shape;223;p31"/>
          <p:cNvSpPr/>
          <p:nvPr/>
        </p:nvSpPr>
        <p:spPr>
          <a:xfrm>
            <a:off x="4264358" y="293915"/>
            <a:ext cx="4507025" cy="451280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4" name="Google Shape;224;p31"/>
          <p:cNvPicPr preferRelativeResize="0"/>
          <p:nvPr/>
        </p:nvPicPr>
        <p:blipFill rotWithShape="1">
          <a:blip r:embed="rId3">
            <a:alphaModFix/>
          </a:blip>
          <a:srcRect/>
          <a:stretch/>
        </p:blipFill>
        <p:spPr>
          <a:xfrm>
            <a:off x="4847387" y="500046"/>
            <a:ext cx="3340964" cy="40993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2"/>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0" name="Google Shape;230;p32"/>
          <p:cNvSpPr txBox="1">
            <a:spLocks noGrp="1"/>
          </p:cNvSpPr>
          <p:nvPr>
            <p:ph type="title"/>
          </p:nvPr>
        </p:nvSpPr>
        <p:spPr>
          <a:xfrm>
            <a:off x="835357" y="2220537"/>
            <a:ext cx="3027251" cy="1790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4100"/>
              <a:buFont typeface="Calibri"/>
              <a:buNone/>
            </a:pPr>
            <a:r>
              <a:rPr lang="vi" sz="4100">
                <a:solidFill>
                  <a:schemeClr val="dk1"/>
                </a:solidFill>
                <a:latin typeface="Calibri"/>
                <a:ea typeface="Calibri"/>
                <a:cs typeface="Calibri"/>
                <a:sym typeface="Calibri"/>
              </a:rPr>
              <a:t>USER CASE -  Appointment Management</a:t>
            </a:r>
            <a:endParaRPr/>
          </a:p>
        </p:txBody>
      </p:sp>
      <p:grpSp>
        <p:nvGrpSpPr>
          <p:cNvPr id="231" name="Google Shape;231;p32"/>
          <p:cNvGrpSpPr/>
          <p:nvPr/>
        </p:nvGrpSpPr>
        <p:grpSpPr>
          <a:xfrm>
            <a:off x="0" y="2238744"/>
            <a:ext cx="548641" cy="505095"/>
            <a:chOff x="3940602" y="308034"/>
            <a:chExt cx="2116791" cy="3428999"/>
          </a:xfrm>
        </p:grpSpPr>
        <p:sp>
          <p:nvSpPr>
            <p:cNvPr id="232" name="Google Shape;232;p32"/>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3" name="Google Shape;233;p32"/>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4" name="Google Shape;234;p32"/>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35" name="Google Shape;235;p32"/>
          <p:cNvSpPr/>
          <p:nvPr/>
        </p:nvSpPr>
        <p:spPr>
          <a:xfrm flipH="1">
            <a:off x="8023253" y="0"/>
            <a:ext cx="1120748"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6" name="Google Shape;236;p32"/>
          <p:cNvSpPr/>
          <p:nvPr/>
        </p:nvSpPr>
        <p:spPr>
          <a:xfrm>
            <a:off x="4264358" y="293915"/>
            <a:ext cx="4507025" cy="451280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37" name="Google Shape;237;p32"/>
          <p:cNvPicPr preferRelativeResize="0"/>
          <p:nvPr/>
        </p:nvPicPr>
        <p:blipFill rotWithShape="1">
          <a:blip r:embed="rId3">
            <a:alphaModFix/>
          </a:blip>
          <a:srcRect/>
          <a:stretch/>
        </p:blipFill>
        <p:spPr>
          <a:xfrm>
            <a:off x="4709034" y="500046"/>
            <a:ext cx="3617670" cy="40993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35"/>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62" name="Google Shape;262;p35"/>
          <p:cNvSpPr txBox="1">
            <a:spLocks noGrp="1"/>
          </p:cNvSpPr>
          <p:nvPr>
            <p:ph type="title"/>
          </p:nvPr>
        </p:nvSpPr>
        <p:spPr>
          <a:xfrm>
            <a:off x="1647826" y="551462"/>
            <a:ext cx="3733799" cy="2373784"/>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3900"/>
              <a:buFont typeface="Arial"/>
              <a:buNone/>
            </a:pPr>
            <a:r>
              <a:rPr lang="vi" sz="3900" b="0" i="0">
                <a:solidFill>
                  <a:schemeClr val="dk2"/>
                </a:solidFill>
                <a:latin typeface="Arial"/>
                <a:ea typeface="Arial"/>
                <a:cs typeface="Arial"/>
                <a:sym typeface="Arial"/>
              </a:rPr>
              <a:t>Application Design</a:t>
            </a:r>
            <a:endParaRPr sz="3900">
              <a:solidFill>
                <a:schemeClr val="dk2"/>
              </a:solidFill>
              <a:latin typeface="Arial"/>
              <a:ea typeface="Arial"/>
              <a:cs typeface="Arial"/>
              <a:sym typeface="Arial"/>
            </a:endParaRPr>
          </a:p>
        </p:txBody>
      </p:sp>
      <p:pic>
        <p:nvPicPr>
          <p:cNvPr id="263" name="Google Shape;263;p35" descr="Thiết kế"/>
          <p:cNvPicPr preferRelativeResize="0"/>
          <p:nvPr/>
        </p:nvPicPr>
        <p:blipFill rotWithShape="1">
          <a:blip r:embed="rId3">
            <a:alphaModFix/>
          </a:blip>
          <a:srcRect/>
          <a:stretch/>
        </p:blipFill>
        <p:spPr>
          <a:xfrm>
            <a:off x="538162" y="2082464"/>
            <a:ext cx="966788" cy="966788"/>
          </a:xfrm>
          <a:prstGeom prst="rect">
            <a:avLst/>
          </a:prstGeom>
          <a:noFill/>
          <a:ln>
            <a:noFill/>
          </a:ln>
        </p:spPr>
      </p:pic>
      <p:pic>
        <p:nvPicPr>
          <p:cNvPr id="264" name="Google Shape;264;p35" descr="Thiết kế"/>
          <p:cNvPicPr preferRelativeResize="0"/>
          <p:nvPr/>
        </p:nvPicPr>
        <p:blipFill rotWithShape="1">
          <a:blip r:embed="rId3">
            <a:alphaModFix amt="15000"/>
          </a:blip>
          <a:srcRect/>
          <a:stretch/>
        </p:blipFill>
        <p:spPr>
          <a:xfrm>
            <a:off x="4955861" y="537305"/>
            <a:ext cx="4058507" cy="40585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36"/>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70" name="Google Shape;270;p36"/>
          <p:cNvSpPr/>
          <p:nvPr/>
        </p:nvSpPr>
        <p:spPr>
          <a:xfrm>
            <a:off x="0" y="0"/>
            <a:ext cx="3719285" cy="5143500"/>
          </a:xfrm>
          <a:custGeom>
            <a:avLst/>
            <a:gdLst/>
            <a:ahLst/>
            <a:cxnLst/>
            <a:rect l="l" t="t" r="r" b="b"/>
            <a:pathLst>
              <a:path w="4959047" h="6858000" extrusionOk="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w="9525" cap="flat" cmpd="sng">
            <a:solidFill>
              <a:srgbClr val="E6E6E6"/>
            </a:solidFill>
            <a:prstDash val="solid"/>
            <a:miter lim="800000"/>
            <a:headEnd type="none" w="sm" len="sm"/>
            <a:tailEnd type="none" w="sm" len="sm"/>
          </a:ln>
          <a:effectLst>
            <a:outerShdw blurRad="76200" dist="38100" algn="l" rotWithShape="0">
              <a:srgbClr val="D8D8D8">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1" name="Google Shape;271;p36"/>
          <p:cNvSpPr/>
          <p:nvPr/>
        </p:nvSpPr>
        <p:spPr>
          <a:xfrm>
            <a:off x="0" y="0"/>
            <a:ext cx="3711665" cy="5143500"/>
          </a:xfrm>
          <a:custGeom>
            <a:avLst/>
            <a:gdLst/>
            <a:ahLst/>
            <a:cxnLst/>
            <a:rect l="l" t="t" r="r" b="b"/>
            <a:pathLst>
              <a:path w="4948887" h="6858000" extrusionOk="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2" name="Google Shape;272;p36"/>
          <p:cNvSpPr txBox="1">
            <a:spLocks noGrp="1"/>
          </p:cNvSpPr>
          <p:nvPr>
            <p:ph type="title"/>
          </p:nvPr>
        </p:nvSpPr>
        <p:spPr>
          <a:xfrm>
            <a:off x="358486" y="841772"/>
            <a:ext cx="3017520" cy="2403101"/>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3600"/>
              <a:buFont typeface="Arial"/>
              <a:buNone/>
            </a:pPr>
            <a:r>
              <a:rPr lang="vi" sz="3600">
                <a:solidFill>
                  <a:schemeClr val="dk2"/>
                </a:solidFill>
                <a:latin typeface="Arial"/>
                <a:ea typeface="Arial"/>
                <a:cs typeface="Arial"/>
                <a:sym typeface="Arial"/>
              </a:rPr>
              <a:t>Database schema</a:t>
            </a:r>
            <a:endParaRPr/>
          </a:p>
        </p:txBody>
      </p:sp>
      <p:sp>
        <p:nvSpPr>
          <p:cNvPr id="273" name="Google Shape;273;p36"/>
          <p:cNvSpPr/>
          <p:nvPr/>
        </p:nvSpPr>
        <p:spPr>
          <a:xfrm rot="5400000">
            <a:off x="569941" y="260093"/>
            <a:ext cx="109728"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274" name="Google Shape;274;p36"/>
          <p:cNvSpPr/>
          <p:nvPr/>
        </p:nvSpPr>
        <p:spPr>
          <a:xfrm>
            <a:off x="360772" y="3410190"/>
            <a:ext cx="3017520" cy="13716"/>
          </a:xfrm>
          <a:prstGeom prst="rect">
            <a:avLst/>
          </a:prstGeom>
          <a:solidFill>
            <a:srgbClr val="D5D5D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275" name="Google Shape;275;p36"/>
          <p:cNvPicPr preferRelativeResize="0"/>
          <p:nvPr/>
        </p:nvPicPr>
        <p:blipFill rotWithShape="1">
          <a:blip r:embed="rId3">
            <a:alphaModFix/>
          </a:blip>
          <a:srcRect/>
          <a:stretch/>
        </p:blipFill>
        <p:spPr>
          <a:xfrm>
            <a:off x="2473962" y="97664"/>
            <a:ext cx="6670037" cy="50132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1" name="Google Shape;281;p37"/>
          <p:cNvSpPr/>
          <p:nvPr/>
        </p:nvSpPr>
        <p:spPr>
          <a:xfrm>
            <a:off x="0" y="3705369"/>
            <a:ext cx="9144000" cy="1443250"/>
          </a:xfrm>
          <a:custGeom>
            <a:avLst/>
            <a:gdLst/>
            <a:ahLst/>
            <a:cxnLst/>
            <a:rect l="l" t="t" r="r" b="b"/>
            <a:pathLst>
              <a:path w="12192000" h="1924333" extrusionOk="0">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2" name="Google Shape;282;p37"/>
          <p:cNvSpPr txBox="1">
            <a:spLocks noGrp="1"/>
          </p:cNvSpPr>
          <p:nvPr>
            <p:ph type="title"/>
          </p:nvPr>
        </p:nvSpPr>
        <p:spPr>
          <a:xfrm>
            <a:off x="931533" y="3616732"/>
            <a:ext cx="7280933" cy="554911"/>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2"/>
              </a:buClr>
              <a:buSzPts val="3000"/>
              <a:buFont typeface="Be Vietnam Pro"/>
              <a:buNone/>
            </a:pPr>
            <a:r>
              <a:rPr lang="vi" sz="3000" b="1" i="0">
                <a:solidFill>
                  <a:schemeClr val="dk2"/>
                </a:solidFill>
                <a:latin typeface="Be Vietnam Pro"/>
                <a:ea typeface="Be Vietnam Pro"/>
                <a:cs typeface="Be Vietnam Pro"/>
                <a:sym typeface="Be Vietnam Pro"/>
              </a:rPr>
              <a:t>Package diagram</a:t>
            </a:r>
            <a:endParaRPr sz="3000" b="1">
              <a:solidFill>
                <a:schemeClr val="dk2"/>
              </a:solidFill>
              <a:latin typeface="Federo"/>
              <a:ea typeface="Federo"/>
              <a:cs typeface="Federo"/>
              <a:sym typeface="Federo"/>
            </a:endParaRPr>
          </a:p>
        </p:txBody>
      </p:sp>
      <p:pic>
        <p:nvPicPr>
          <p:cNvPr id="283" name="Google Shape;283;p37"/>
          <p:cNvPicPr preferRelativeResize="0"/>
          <p:nvPr/>
        </p:nvPicPr>
        <p:blipFill rotWithShape="1">
          <a:blip r:embed="rId3">
            <a:alphaModFix/>
          </a:blip>
          <a:srcRect/>
          <a:stretch/>
        </p:blipFill>
        <p:spPr>
          <a:xfrm>
            <a:off x="985889" y="1163677"/>
            <a:ext cx="3581474" cy="1635770"/>
          </a:xfrm>
          <a:prstGeom prst="rect">
            <a:avLst/>
          </a:prstGeom>
          <a:noFill/>
          <a:ln>
            <a:noFill/>
          </a:ln>
        </p:spPr>
      </p:pic>
      <p:pic>
        <p:nvPicPr>
          <p:cNvPr id="284" name="Google Shape;284;p37"/>
          <p:cNvPicPr preferRelativeResize="0"/>
          <p:nvPr/>
        </p:nvPicPr>
        <p:blipFill rotWithShape="1">
          <a:blip r:embed="rId4">
            <a:alphaModFix/>
          </a:blip>
          <a:srcRect/>
          <a:stretch/>
        </p:blipFill>
        <p:spPr>
          <a:xfrm>
            <a:off x="4734560" y="903325"/>
            <a:ext cx="4242242" cy="21564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499455" y="146034"/>
            <a:ext cx="8213004" cy="1790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4100"/>
              <a:buFont typeface="Calibri"/>
              <a:buNone/>
            </a:pPr>
            <a:r>
              <a:rPr lang="vi" sz="4100">
                <a:solidFill>
                  <a:schemeClr val="dk1"/>
                </a:solidFill>
                <a:latin typeface="Calibri"/>
                <a:ea typeface="Calibri"/>
                <a:cs typeface="Calibri"/>
                <a:sym typeface="Calibri"/>
              </a:rPr>
              <a:t>Class Diagram</a:t>
            </a:r>
            <a:endParaRPr/>
          </a:p>
        </p:txBody>
      </p:sp>
      <p:pic>
        <p:nvPicPr>
          <p:cNvPr id="290" name="Google Shape;290;p38"/>
          <p:cNvPicPr preferRelativeResize="0">
            <a:picLocks noGrp="1"/>
          </p:cNvPicPr>
          <p:nvPr>
            <p:ph type="body" idx="1"/>
          </p:nvPr>
        </p:nvPicPr>
        <p:blipFill rotWithShape="1">
          <a:blip r:embed="rId3">
            <a:alphaModFix/>
          </a:blip>
          <a:srcRect/>
          <a:stretch/>
        </p:blipFill>
        <p:spPr>
          <a:xfrm>
            <a:off x="1388430" y="1216333"/>
            <a:ext cx="6607969" cy="32146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vi"/>
              <a:t>Sequence Diagram(s)</a:t>
            </a:r>
            <a:endParaRPr/>
          </a:p>
        </p:txBody>
      </p:sp>
      <p:pic>
        <p:nvPicPr>
          <p:cNvPr id="296" name="Google Shape;296;p39"/>
          <p:cNvPicPr preferRelativeResize="0"/>
          <p:nvPr/>
        </p:nvPicPr>
        <p:blipFill rotWithShape="1">
          <a:blip r:embed="rId3">
            <a:alphaModFix/>
          </a:blip>
          <a:srcRect/>
          <a:stretch/>
        </p:blipFill>
        <p:spPr>
          <a:xfrm>
            <a:off x="1461407" y="1393105"/>
            <a:ext cx="6096388" cy="3683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40"/>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02" name="Google Shape;302;p40"/>
          <p:cNvSpPr txBox="1">
            <a:spLocks noGrp="1"/>
          </p:cNvSpPr>
          <p:nvPr>
            <p:ph type="title"/>
          </p:nvPr>
        </p:nvSpPr>
        <p:spPr>
          <a:xfrm>
            <a:off x="479161" y="342900"/>
            <a:ext cx="8182230" cy="1026461"/>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vi" sz="5000"/>
              <a:t>UI Design</a:t>
            </a:r>
            <a:endParaRPr/>
          </a:p>
        </p:txBody>
      </p:sp>
      <p:sp>
        <p:nvSpPr>
          <p:cNvPr id="303" name="Google Shape;303;p40"/>
          <p:cNvSpPr txBox="1">
            <a:spLocks noGrp="1"/>
          </p:cNvSpPr>
          <p:nvPr>
            <p:ph type="body" idx="1"/>
          </p:nvPr>
        </p:nvSpPr>
        <p:spPr>
          <a:xfrm>
            <a:off x="479161" y="1441921"/>
            <a:ext cx="8182232" cy="41449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1800"/>
              <a:buNone/>
            </a:pPr>
            <a:r>
              <a:rPr lang="vi" sz="1800"/>
              <a:t>Theme: shreethemes.in</a:t>
            </a:r>
            <a:endParaRPr/>
          </a:p>
        </p:txBody>
      </p:sp>
      <p:sp>
        <p:nvSpPr>
          <p:cNvPr id="304" name="Google Shape;304;p40"/>
          <p:cNvSpPr/>
          <p:nvPr/>
        </p:nvSpPr>
        <p:spPr>
          <a:xfrm>
            <a:off x="3337560" y="1388012"/>
            <a:ext cx="2468880" cy="13716"/>
          </a:xfrm>
          <a:custGeom>
            <a:avLst/>
            <a:gdLst/>
            <a:ahLst/>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305" name="Google Shape;305;p40"/>
          <p:cNvPicPr preferRelativeResize="0"/>
          <p:nvPr/>
        </p:nvPicPr>
        <p:blipFill rotWithShape="1">
          <a:blip r:embed="rId3">
            <a:alphaModFix/>
          </a:blip>
          <a:srcRect/>
          <a:stretch/>
        </p:blipFill>
        <p:spPr>
          <a:xfrm>
            <a:off x="240030" y="2307746"/>
            <a:ext cx="4210812" cy="2052771"/>
          </a:xfrm>
          <a:prstGeom prst="rect">
            <a:avLst/>
          </a:prstGeom>
          <a:noFill/>
          <a:ln>
            <a:noFill/>
          </a:ln>
        </p:spPr>
      </p:pic>
      <p:pic>
        <p:nvPicPr>
          <p:cNvPr id="306" name="Google Shape;306;p40"/>
          <p:cNvPicPr preferRelativeResize="0"/>
          <p:nvPr/>
        </p:nvPicPr>
        <p:blipFill rotWithShape="1">
          <a:blip r:embed="rId4">
            <a:alphaModFix/>
          </a:blip>
          <a:srcRect/>
          <a:stretch/>
        </p:blipFill>
        <p:spPr>
          <a:xfrm>
            <a:off x="4690872" y="2313009"/>
            <a:ext cx="4210812" cy="20422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
        <p:cNvGrpSpPr/>
        <p:nvPr/>
      </p:nvGrpSpPr>
      <p:grpSpPr>
        <a:xfrm>
          <a:off x="0" y="0"/>
          <a:ext cx="0" cy="0"/>
          <a:chOff x="0" y="0"/>
          <a:chExt cx="0" cy="0"/>
        </a:xfrm>
      </p:grpSpPr>
      <p:sp>
        <p:nvSpPr>
          <p:cNvPr id="311" name="Google Shape;311;p41"/>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12" name="Google Shape;312;p41"/>
          <p:cNvSpPr txBox="1">
            <a:spLocks noGrp="1"/>
          </p:cNvSpPr>
          <p:nvPr>
            <p:ph type="title"/>
          </p:nvPr>
        </p:nvSpPr>
        <p:spPr>
          <a:xfrm>
            <a:off x="6950932" y="1517333"/>
            <a:ext cx="1852218" cy="213455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800"/>
              <a:buFont typeface="Calibri"/>
              <a:buNone/>
            </a:pPr>
            <a:r>
              <a:rPr lang="vi" sz="2800">
                <a:solidFill>
                  <a:schemeClr val="dk1"/>
                </a:solidFill>
                <a:latin typeface="Calibri"/>
                <a:ea typeface="Calibri"/>
                <a:cs typeface="Calibri"/>
                <a:sym typeface="Calibri"/>
              </a:rPr>
              <a:t>Screen Flow</a:t>
            </a:r>
            <a:endParaRPr/>
          </a:p>
        </p:txBody>
      </p:sp>
      <p:sp>
        <p:nvSpPr>
          <p:cNvPr id="313" name="Google Shape;313;p41"/>
          <p:cNvSpPr/>
          <p:nvPr/>
        </p:nvSpPr>
        <p:spPr>
          <a:xfrm rot="-5400000">
            <a:off x="2575480" y="-620425"/>
            <a:ext cx="1286609" cy="643756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14" name="Google Shape;314;p41"/>
          <p:cNvSpPr/>
          <p:nvPr/>
        </p:nvSpPr>
        <p:spPr>
          <a:xfrm>
            <a:off x="226564" y="498231"/>
            <a:ext cx="6061974" cy="4200255"/>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315" name="Google Shape;315;p41"/>
          <p:cNvPicPr preferRelativeResize="0"/>
          <p:nvPr/>
        </p:nvPicPr>
        <p:blipFill rotWithShape="1">
          <a:blip r:embed="rId3">
            <a:alphaModFix/>
          </a:blip>
          <a:srcRect/>
          <a:stretch/>
        </p:blipFill>
        <p:spPr>
          <a:xfrm>
            <a:off x="408929" y="915021"/>
            <a:ext cx="5706228" cy="3366674"/>
          </a:xfrm>
          <a:prstGeom prst="rect">
            <a:avLst/>
          </a:prstGeom>
          <a:noFill/>
          <a:ln>
            <a:noFill/>
          </a:ln>
        </p:spPr>
      </p:pic>
      <p:sp>
        <p:nvSpPr>
          <p:cNvPr id="316" name="Google Shape;316;p41"/>
          <p:cNvSpPr/>
          <p:nvPr/>
        </p:nvSpPr>
        <p:spPr>
          <a:xfrm rot="5400000">
            <a:off x="5962835" y="2544073"/>
            <a:ext cx="1289304" cy="11428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42"/>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2" name="Google Shape;322;p42"/>
          <p:cNvSpPr/>
          <p:nvPr/>
        </p:nvSpPr>
        <p:spPr>
          <a:xfrm>
            <a:off x="-1" y="1"/>
            <a:ext cx="455229" cy="2425488"/>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3" name="Google Shape;323;p42"/>
          <p:cNvSpPr/>
          <p:nvPr/>
        </p:nvSpPr>
        <p:spPr>
          <a:xfrm>
            <a:off x="-1" y="2425488"/>
            <a:ext cx="455229" cy="2718011"/>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4" name="Google Shape;324;p42"/>
          <p:cNvSpPr/>
          <p:nvPr/>
        </p:nvSpPr>
        <p:spPr>
          <a:xfrm>
            <a:off x="455228" y="0"/>
            <a:ext cx="3423828" cy="51435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5" name="Google Shape;325;p42"/>
          <p:cNvSpPr txBox="1">
            <a:spLocks noGrp="1"/>
          </p:cNvSpPr>
          <p:nvPr>
            <p:ph type="title"/>
          </p:nvPr>
        </p:nvSpPr>
        <p:spPr>
          <a:xfrm>
            <a:off x="777514" y="864108"/>
            <a:ext cx="2846070" cy="2304295"/>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4200"/>
              <a:buFont typeface="Arial"/>
              <a:buNone/>
            </a:pPr>
            <a:r>
              <a:rPr lang="vi" sz="4200" b="1">
                <a:solidFill>
                  <a:schemeClr val="dk2"/>
                </a:solidFill>
                <a:latin typeface="Arial"/>
                <a:ea typeface="Arial"/>
                <a:cs typeface="Arial"/>
                <a:sym typeface="Arial"/>
              </a:rPr>
              <a:t>Project Results</a:t>
            </a:r>
            <a:endParaRPr/>
          </a:p>
        </p:txBody>
      </p:sp>
      <p:grpSp>
        <p:nvGrpSpPr>
          <p:cNvPr id="326" name="Google Shape;326;p42"/>
          <p:cNvGrpSpPr/>
          <p:nvPr/>
        </p:nvGrpSpPr>
        <p:grpSpPr>
          <a:xfrm>
            <a:off x="891540" y="54864"/>
            <a:ext cx="884224" cy="174722"/>
            <a:chOff x="7763256" y="73152"/>
            <a:chExt cx="1178966" cy="232963"/>
          </a:xfrm>
        </p:grpSpPr>
        <p:sp>
          <p:nvSpPr>
            <p:cNvPr id="327" name="Google Shape;327;p42"/>
            <p:cNvSpPr/>
            <p:nvPr/>
          </p:nvSpPr>
          <p:spPr>
            <a:xfrm>
              <a:off x="8263077"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8" name="Google Shape;328;p42"/>
            <p:cNvSpPr/>
            <p:nvPr/>
          </p:nvSpPr>
          <p:spPr>
            <a:xfrm>
              <a:off x="8263077"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9" name="Google Shape;329;p42"/>
            <p:cNvSpPr/>
            <p:nvPr/>
          </p:nvSpPr>
          <p:spPr>
            <a:xfrm>
              <a:off x="8138122"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0" name="Google Shape;330;p42"/>
            <p:cNvSpPr/>
            <p:nvPr/>
          </p:nvSpPr>
          <p:spPr>
            <a:xfrm>
              <a:off x="8138122"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1" name="Google Shape;331;p42"/>
            <p:cNvSpPr/>
            <p:nvPr/>
          </p:nvSpPr>
          <p:spPr>
            <a:xfrm>
              <a:off x="8013167"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2" name="Google Shape;332;p42"/>
            <p:cNvSpPr/>
            <p:nvPr/>
          </p:nvSpPr>
          <p:spPr>
            <a:xfrm>
              <a:off x="8013167"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3" name="Google Shape;333;p42"/>
            <p:cNvSpPr/>
            <p:nvPr/>
          </p:nvSpPr>
          <p:spPr>
            <a:xfrm>
              <a:off x="7888211"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4" name="Google Shape;334;p42"/>
            <p:cNvSpPr/>
            <p:nvPr/>
          </p:nvSpPr>
          <p:spPr>
            <a:xfrm>
              <a:off x="7888211"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5" name="Google Shape;335;p42"/>
            <p:cNvSpPr/>
            <p:nvPr/>
          </p:nvSpPr>
          <p:spPr>
            <a:xfrm>
              <a:off x="7763256"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6" name="Google Shape;336;p42"/>
            <p:cNvSpPr/>
            <p:nvPr/>
          </p:nvSpPr>
          <p:spPr>
            <a:xfrm>
              <a:off x="7763256"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7" name="Google Shape;337;p42"/>
            <p:cNvSpPr/>
            <p:nvPr/>
          </p:nvSpPr>
          <p:spPr>
            <a:xfrm>
              <a:off x="8887854"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8" name="Google Shape;338;p42"/>
            <p:cNvSpPr/>
            <p:nvPr/>
          </p:nvSpPr>
          <p:spPr>
            <a:xfrm>
              <a:off x="8887854"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9" name="Google Shape;339;p42"/>
            <p:cNvSpPr/>
            <p:nvPr/>
          </p:nvSpPr>
          <p:spPr>
            <a:xfrm>
              <a:off x="8762899"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0" name="Google Shape;340;p42"/>
            <p:cNvSpPr/>
            <p:nvPr/>
          </p:nvSpPr>
          <p:spPr>
            <a:xfrm>
              <a:off x="8762899"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1" name="Google Shape;341;p42"/>
            <p:cNvSpPr/>
            <p:nvPr/>
          </p:nvSpPr>
          <p:spPr>
            <a:xfrm>
              <a:off x="8637944"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2" name="Google Shape;342;p42"/>
            <p:cNvSpPr/>
            <p:nvPr/>
          </p:nvSpPr>
          <p:spPr>
            <a:xfrm>
              <a:off x="8637944"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3" name="Google Shape;343;p42"/>
            <p:cNvSpPr/>
            <p:nvPr/>
          </p:nvSpPr>
          <p:spPr>
            <a:xfrm>
              <a:off x="8512988"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4" name="Google Shape;344;p42"/>
            <p:cNvSpPr/>
            <p:nvPr/>
          </p:nvSpPr>
          <p:spPr>
            <a:xfrm>
              <a:off x="8512988"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5" name="Google Shape;345;p42"/>
            <p:cNvSpPr/>
            <p:nvPr/>
          </p:nvSpPr>
          <p:spPr>
            <a:xfrm>
              <a:off x="8388033" y="73152"/>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46" name="Google Shape;346;p42"/>
            <p:cNvSpPr/>
            <p:nvPr/>
          </p:nvSpPr>
          <p:spPr>
            <a:xfrm>
              <a:off x="8388033" y="24688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pic>
        <p:nvPicPr>
          <p:cNvPr id="347" name="Google Shape;347;p42" descr="Thin line design concept for project website banner. | Stock vector |  Colourbox"/>
          <p:cNvPicPr preferRelativeResize="0">
            <a:picLocks noGrp="1"/>
          </p:cNvPicPr>
          <p:nvPr>
            <p:ph type="body" idx="1"/>
          </p:nvPr>
        </p:nvPicPr>
        <p:blipFill rotWithShape="1">
          <a:blip r:embed="rId3">
            <a:alphaModFix/>
          </a:blip>
          <a:srcRect/>
          <a:stretch/>
        </p:blipFill>
        <p:spPr>
          <a:xfrm>
            <a:off x="4214553" y="1030921"/>
            <a:ext cx="4644736" cy="31003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2" name="Google Shape;142;p26"/>
          <p:cNvSpPr txBox="1">
            <a:spLocks noGrp="1"/>
          </p:cNvSpPr>
          <p:nvPr>
            <p:ph type="title"/>
          </p:nvPr>
        </p:nvSpPr>
        <p:spPr>
          <a:xfrm>
            <a:off x="480060" y="244027"/>
            <a:ext cx="3276452" cy="1467631"/>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4100"/>
              <a:buFont typeface="Calibri"/>
              <a:buNone/>
            </a:pPr>
            <a:r>
              <a:rPr lang="vi" sz="4100" b="0" i="0"/>
              <a:t>Introduction</a:t>
            </a:r>
            <a:endParaRPr sz="4100"/>
          </a:p>
        </p:txBody>
      </p:sp>
      <p:sp>
        <p:nvSpPr>
          <p:cNvPr id="143" name="Google Shape;143;p26"/>
          <p:cNvSpPr/>
          <p:nvPr/>
        </p:nvSpPr>
        <p:spPr>
          <a:xfrm>
            <a:off x="480060" y="1940246"/>
            <a:ext cx="2606040" cy="13716"/>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4" name="Google Shape;144;p26"/>
          <p:cNvSpPr txBox="1"/>
          <p:nvPr/>
        </p:nvSpPr>
        <p:spPr>
          <a:xfrm>
            <a:off x="480060" y="2154674"/>
            <a:ext cx="3182692" cy="2490501"/>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None/>
            </a:pPr>
            <a:r>
              <a:rPr lang="vi" sz="1700" b="0" i="0" u="none" strike="noStrike" cap="none">
                <a:solidFill>
                  <a:schemeClr val="dk1"/>
                </a:solidFill>
                <a:latin typeface="Calibri"/>
                <a:ea typeface="Calibri"/>
                <a:cs typeface="Calibri"/>
                <a:sym typeface="Calibri"/>
              </a:rPr>
              <a:t>The Dental Clinic system is expected to help patients who come to the Clinic to limit their close contact in public places, especially the system has services to help visitors quickly book an appointment with a doctor or book a service that is effective and safe.</a:t>
            </a:r>
            <a:endParaRPr sz="1100"/>
          </a:p>
        </p:txBody>
      </p:sp>
      <p:pic>
        <p:nvPicPr>
          <p:cNvPr id="145" name="Google Shape;145;p26" descr="How to Define Roles and Responsibilities for Team Members"/>
          <p:cNvPicPr preferRelativeResize="0"/>
          <p:nvPr/>
        </p:nvPicPr>
        <p:blipFill rotWithShape="1">
          <a:blip r:embed="rId3">
            <a:alphaModFix/>
          </a:blip>
          <a:srcRect l="13400" r="5020" b="-2"/>
          <a:stretch/>
        </p:blipFill>
        <p:spPr>
          <a:xfrm>
            <a:off x="3983777" y="8"/>
            <a:ext cx="5159081" cy="5143492"/>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43"/>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3" name="Google Shape;353;p43"/>
          <p:cNvSpPr/>
          <p:nvPr/>
        </p:nvSpPr>
        <p:spPr>
          <a:xfrm>
            <a:off x="-1" y="1"/>
            <a:ext cx="455229" cy="2425488"/>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4" name="Google Shape;354;p43"/>
          <p:cNvSpPr/>
          <p:nvPr/>
        </p:nvSpPr>
        <p:spPr>
          <a:xfrm>
            <a:off x="-1" y="2425488"/>
            <a:ext cx="455229" cy="2718011"/>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5" name="Google Shape;355;p43"/>
          <p:cNvSpPr/>
          <p:nvPr/>
        </p:nvSpPr>
        <p:spPr>
          <a:xfrm>
            <a:off x="455225" y="-1"/>
            <a:ext cx="3778031" cy="5143499"/>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6" name="Google Shape;356;p43"/>
          <p:cNvSpPr txBox="1">
            <a:spLocks noGrp="1"/>
          </p:cNvSpPr>
          <p:nvPr>
            <p:ph type="title"/>
          </p:nvPr>
        </p:nvSpPr>
        <p:spPr>
          <a:xfrm>
            <a:off x="874987" y="900343"/>
            <a:ext cx="2828333" cy="305654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2"/>
              </a:buClr>
              <a:buSzPts val="2100"/>
              <a:buFont typeface="Arial"/>
              <a:buNone/>
            </a:pPr>
            <a:r>
              <a:rPr lang="vi" sz="2100">
                <a:solidFill>
                  <a:schemeClr val="dk2"/>
                </a:solidFill>
                <a:latin typeface="Arial"/>
                <a:ea typeface="Arial"/>
                <a:cs typeface="Arial"/>
                <a:sym typeface="Arial"/>
              </a:rPr>
              <a:t>Status of the project</a:t>
            </a:r>
            <a:endParaRPr sz="2100">
              <a:solidFill>
                <a:schemeClr val="dk2"/>
              </a:solidFill>
              <a:latin typeface="Arial"/>
              <a:ea typeface="Arial"/>
              <a:cs typeface="Arial"/>
              <a:sym typeface="Arial"/>
            </a:endParaRPr>
          </a:p>
        </p:txBody>
      </p:sp>
      <p:grpSp>
        <p:nvGrpSpPr>
          <p:cNvPr id="357" name="Google Shape;357;p43"/>
          <p:cNvGrpSpPr/>
          <p:nvPr/>
        </p:nvGrpSpPr>
        <p:grpSpPr>
          <a:xfrm>
            <a:off x="891540" y="54864"/>
            <a:ext cx="884224" cy="174722"/>
            <a:chOff x="5422392" y="64008"/>
            <a:chExt cx="1178966" cy="232963"/>
          </a:xfrm>
        </p:grpSpPr>
        <p:sp>
          <p:nvSpPr>
            <p:cNvPr id="358" name="Google Shape;358;p43"/>
            <p:cNvSpPr/>
            <p:nvPr/>
          </p:nvSpPr>
          <p:spPr>
            <a:xfrm>
              <a:off x="5922213"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9" name="Google Shape;359;p43"/>
            <p:cNvSpPr/>
            <p:nvPr/>
          </p:nvSpPr>
          <p:spPr>
            <a:xfrm>
              <a:off x="5922213"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0" name="Google Shape;360;p43"/>
            <p:cNvSpPr/>
            <p:nvPr/>
          </p:nvSpPr>
          <p:spPr>
            <a:xfrm>
              <a:off x="5797258"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1" name="Google Shape;361;p43"/>
            <p:cNvSpPr/>
            <p:nvPr/>
          </p:nvSpPr>
          <p:spPr>
            <a:xfrm>
              <a:off x="5797258"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2" name="Google Shape;362;p43"/>
            <p:cNvSpPr/>
            <p:nvPr/>
          </p:nvSpPr>
          <p:spPr>
            <a:xfrm>
              <a:off x="5672303"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3" name="Google Shape;363;p43"/>
            <p:cNvSpPr/>
            <p:nvPr/>
          </p:nvSpPr>
          <p:spPr>
            <a:xfrm>
              <a:off x="5672303"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4" name="Google Shape;364;p43"/>
            <p:cNvSpPr/>
            <p:nvPr/>
          </p:nvSpPr>
          <p:spPr>
            <a:xfrm>
              <a:off x="5547347"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5" name="Google Shape;365;p43"/>
            <p:cNvSpPr/>
            <p:nvPr/>
          </p:nvSpPr>
          <p:spPr>
            <a:xfrm>
              <a:off x="5547347"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6" name="Google Shape;366;p43"/>
            <p:cNvSpPr/>
            <p:nvPr/>
          </p:nvSpPr>
          <p:spPr>
            <a:xfrm>
              <a:off x="5422392"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7" name="Google Shape;367;p43"/>
            <p:cNvSpPr/>
            <p:nvPr/>
          </p:nvSpPr>
          <p:spPr>
            <a:xfrm>
              <a:off x="5422392"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8" name="Google Shape;368;p43"/>
            <p:cNvSpPr/>
            <p:nvPr/>
          </p:nvSpPr>
          <p:spPr>
            <a:xfrm>
              <a:off x="6546990"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69" name="Google Shape;369;p43"/>
            <p:cNvSpPr/>
            <p:nvPr/>
          </p:nvSpPr>
          <p:spPr>
            <a:xfrm>
              <a:off x="6546990"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0" name="Google Shape;370;p43"/>
            <p:cNvSpPr/>
            <p:nvPr/>
          </p:nvSpPr>
          <p:spPr>
            <a:xfrm>
              <a:off x="6422035"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1" name="Google Shape;371;p43"/>
            <p:cNvSpPr/>
            <p:nvPr/>
          </p:nvSpPr>
          <p:spPr>
            <a:xfrm>
              <a:off x="6422035"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2" name="Google Shape;372;p43"/>
            <p:cNvSpPr/>
            <p:nvPr/>
          </p:nvSpPr>
          <p:spPr>
            <a:xfrm>
              <a:off x="6297080"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3" name="Google Shape;373;p43"/>
            <p:cNvSpPr/>
            <p:nvPr/>
          </p:nvSpPr>
          <p:spPr>
            <a:xfrm>
              <a:off x="6297080"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4" name="Google Shape;374;p43"/>
            <p:cNvSpPr/>
            <p:nvPr/>
          </p:nvSpPr>
          <p:spPr>
            <a:xfrm>
              <a:off x="6172124"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5" name="Google Shape;375;p43"/>
            <p:cNvSpPr/>
            <p:nvPr/>
          </p:nvSpPr>
          <p:spPr>
            <a:xfrm>
              <a:off x="6172124"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6" name="Google Shape;376;p43"/>
            <p:cNvSpPr/>
            <p:nvPr/>
          </p:nvSpPr>
          <p:spPr>
            <a:xfrm>
              <a:off x="6047169"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7" name="Google Shape;377;p43"/>
            <p:cNvSpPr/>
            <p:nvPr/>
          </p:nvSpPr>
          <p:spPr>
            <a:xfrm>
              <a:off x="6047169"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378" name="Google Shape;378;p43"/>
          <p:cNvGrpSpPr/>
          <p:nvPr/>
        </p:nvGrpSpPr>
        <p:grpSpPr>
          <a:xfrm>
            <a:off x="4800600" y="1556850"/>
            <a:ext cx="3965171" cy="2079675"/>
            <a:chOff x="0" y="1693415"/>
            <a:chExt cx="5286895" cy="2772900"/>
          </a:xfrm>
        </p:grpSpPr>
        <p:sp>
          <p:nvSpPr>
            <p:cNvPr id="379" name="Google Shape;379;p43"/>
            <p:cNvSpPr/>
            <p:nvPr/>
          </p:nvSpPr>
          <p:spPr>
            <a:xfrm>
              <a:off x="0" y="1693415"/>
              <a:ext cx="5286895" cy="129285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80" name="Google Shape;380;p43"/>
            <p:cNvSpPr txBox="1"/>
            <p:nvPr/>
          </p:nvSpPr>
          <p:spPr>
            <a:xfrm>
              <a:off x="63112" y="1756527"/>
              <a:ext cx="5160671" cy="116662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Calibri"/>
                <a:buNone/>
              </a:pPr>
              <a:r>
                <a:rPr lang="vi" sz="2400" b="0" i="0" u="none" strike="noStrike" cap="none">
                  <a:solidFill>
                    <a:schemeClr val="lt1"/>
                  </a:solidFill>
                  <a:latin typeface="Calibri"/>
                  <a:ea typeface="Calibri"/>
                  <a:cs typeface="Calibri"/>
                  <a:sym typeface="Calibri"/>
                </a:rPr>
                <a:t>All functions are working properly</a:t>
              </a:r>
              <a:endParaRPr sz="1100"/>
            </a:p>
          </p:txBody>
        </p:sp>
        <p:sp>
          <p:nvSpPr>
            <p:cNvPr id="381" name="Google Shape;381;p43"/>
            <p:cNvSpPr/>
            <p:nvPr/>
          </p:nvSpPr>
          <p:spPr>
            <a:xfrm>
              <a:off x="0" y="3173465"/>
              <a:ext cx="5286895" cy="129285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82" name="Google Shape;382;p43"/>
            <p:cNvSpPr txBox="1"/>
            <p:nvPr/>
          </p:nvSpPr>
          <p:spPr>
            <a:xfrm>
              <a:off x="63112" y="3236577"/>
              <a:ext cx="5160671" cy="116662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vi" sz="2400" b="0" i="0" u="none" strike="noStrike" cap="none">
                  <a:solidFill>
                    <a:schemeClr val="lt1"/>
                  </a:solidFill>
                  <a:latin typeface="Arial"/>
                  <a:ea typeface="Arial"/>
                  <a:cs typeface="Arial"/>
                  <a:sym typeface="Arial"/>
                </a:rPr>
                <a:t>User-friendly interface, easy to use</a:t>
              </a:r>
              <a:endParaRPr sz="11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6"/>
        <p:cNvGrpSpPr/>
        <p:nvPr/>
      </p:nvGrpSpPr>
      <p:grpSpPr>
        <a:xfrm>
          <a:off x="0" y="0"/>
          <a:ext cx="0" cy="0"/>
          <a:chOff x="0" y="0"/>
          <a:chExt cx="0" cy="0"/>
        </a:xfrm>
      </p:grpSpPr>
      <p:sp>
        <p:nvSpPr>
          <p:cNvPr id="387" name="Google Shape;387;p44"/>
          <p:cNvSpPr/>
          <p:nvPr/>
        </p:nvSpPr>
        <p:spPr>
          <a:xfrm>
            <a:off x="-1" y="0"/>
            <a:ext cx="3819907"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8" name="Google Shape;388;p44"/>
          <p:cNvSpPr txBox="1">
            <a:spLocks noGrp="1"/>
          </p:cNvSpPr>
          <p:nvPr>
            <p:ph type="title"/>
          </p:nvPr>
        </p:nvSpPr>
        <p:spPr>
          <a:xfrm>
            <a:off x="393556" y="465294"/>
            <a:ext cx="2856201" cy="412851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4500"/>
              <a:buFont typeface="Arial"/>
              <a:buNone/>
            </a:pPr>
            <a:r>
              <a:rPr lang="vi" sz="4500">
                <a:solidFill>
                  <a:schemeClr val="lt1"/>
                </a:solidFill>
                <a:latin typeface="Arial"/>
                <a:ea typeface="Arial"/>
                <a:cs typeface="Arial"/>
                <a:sym typeface="Arial"/>
              </a:rPr>
              <a:t>Lessons learned</a:t>
            </a:r>
            <a:endParaRPr sz="4500">
              <a:solidFill>
                <a:schemeClr val="lt1"/>
              </a:solidFill>
            </a:endParaRPr>
          </a:p>
        </p:txBody>
      </p:sp>
      <p:grpSp>
        <p:nvGrpSpPr>
          <p:cNvPr id="389" name="Google Shape;389;p44"/>
          <p:cNvGrpSpPr/>
          <p:nvPr/>
        </p:nvGrpSpPr>
        <p:grpSpPr>
          <a:xfrm>
            <a:off x="4101292" y="467007"/>
            <a:ext cx="4697730" cy="4125089"/>
            <a:chOff x="0" y="2284"/>
            <a:chExt cx="6263640" cy="5500118"/>
          </a:xfrm>
        </p:grpSpPr>
        <p:sp>
          <p:nvSpPr>
            <p:cNvPr id="390" name="Google Shape;390;p44"/>
            <p:cNvSpPr/>
            <p:nvPr/>
          </p:nvSpPr>
          <p:spPr>
            <a:xfrm>
              <a:off x="0" y="2284"/>
              <a:ext cx="6263640" cy="1157919"/>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1" name="Google Shape;391;p44"/>
            <p:cNvSpPr/>
            <p:nvPr/>
          </p:nvSpPr>
          <p:spPr>
            <a:xfrm>
              <a:off x="350270" y="262816"/>
              <a:ext cx="636855" cy="636855"/>
            </a:xfrm>
            <a:prstGeom prst="rect">
              <a:avLst/>
            </a:prstGeom>
            <a:blipFill rotWithShape="1">
              <a:blip r:embed="rId3">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2" name="Google Shape;392;p44"/>
            <p:cNvSpPr/>
            <p:nvPr/>
          </p:nvSpPr>
          <p:spPr>
            <a:xfrm>
              <a:off x="1337397" y="2284"/>
              <a:ext cx="4926242" cy="1157919"/>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3" name="Google Shape;393;p44"/>
            <p:cNvSpPr txBox="1"/>
            <p:nvPr/>
          </p:nvSpPr>
          <p:spPr>
            <a:xfrm>
              <a:off x="1337397" y="2284"/>
              <a:ext cx="4926242" cy="1157919"/>
            </a:xfrm>
            <a:prstGeom prst="rect">
              <a:avLst/>
            </a:prstGeom>
            <a:noFill/>
            <a:ln>
              <a:noFill/>
            </a:ln>
          </p:spPr>
          <p:txBody>
            <a:bodyPr spcFirstLastPara="1" wrap="square" lIns="91900" tIns="91900" rIns="91900" bIns="9190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vi" sz="1700" b="0" i="0" u="none" strike="noStrike" cap="none">
                  <a:solidFill>
                    <a:schemeClr val="dk1"/>
                  </a:solidFill>
                  <a:latin typeface="Calibri"/>
                  <a:ea typeface="Calibri"/>
                  <a:cs typeface="Calibri"/>
                  <a:sym typeface="Calibri"/>
                </a:rPr>
                <a:t>Teamwork skills</a:t>
              </a:r>
              <a:endParaRPr sz="1700" b="0" i="0" u="none" strike="noStrike" cap="none">
                <a:solidFill>
                  <a:schemeClr val="dk1"/>
                </a:solidFill>
                <a:latin typeface="Calibri"/>
                <a:ea typeface="Calibri"/>
                <a:cs typeface="Calibri"/>
                <a:sym typeface="Calibri"/>
              </a:endParaRPr>
            </a:p>
          </p:txBody>
        </p:sp>
        <p:sp>
          <p:nvSpPr>
            <p:cNvPr id="394" name="Google Shape;394;p44"/>
            <p:cNvSpPr/>
            <p:nvPr/>
          </p:nvSpPr>
          <p:spPr>
            <a:xfrm>
              <a:off x="0" y="1449684"/>
              <a:ext cx="6263640" cy="1157919"/>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5" name="Google Shape;395;p44"/>
            <p:cNvSpPr/>
            <p:nvPr/>
          </p:nvSpPr>
          <p:spPr>
            <a:xfrm>
              <a:off x="350270" y="1710216"/>
              <a:ext cx="636855" cy="636855"/>
            </a:xfrm>
            <a:prstGeom prst="rect">
              <a:avLst/>
            </a:prstGeom>
            <a:blipFill rotWithShape="1">
              <a:blip r:embed="rId4">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6" name="Google Shape;396;p44"/>
            <p:cNvSpPr/>
            <p:nvPr/>
          </p:nvSpPr>
          <p:spPr>
            <a:xfrm>
              <a:off x="1337397" y="1449684"/>
              <a:ext cx="4926242" cy="1157919"/>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7" name="Google Shape;397;p44"/>
            <p:cNvSpPr txBox="1"/>
            <p:nvPr/>
          </p:nvSpPr>
          <p:spPr>
            <a:xfrm>
              <a:off x="1337397" y="1449684"/>
              <a:ext cx="4926242" cy="1157919"/>
            </a:xfrm>
            <a:prstGeom prst="rect">
              <a:avLst/>
            </a:prstGeom>
            <a:noFill/>
            <a:ln>
              <a:noFill/>
            </a:ln>
          </p:spPr>
          <p:txBody>
            <a:bodyPr spcFirstLastPara="1" wrap="square" lIns="91900" tIns="91900" rIns="91900" bIns="9190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vi" sz="1700" b="0" i="0" u="none" strike="noStrike" cap="none">
                  <a:solidFill>
                    <a:schemeClr val="dk1"/>
                  </a:solidFill>
                  <a:latin typeface="Calibri"/>
                  <a:ea typeface="Calibri"/>
                  <a:cs typeface="Calibri"/>
                  <a:sym typeface="Calibri"/>
                </a:rPr>
                <a:t>Source code management skills: Gitlab</a:t>
              </a:r>
              <a:endParaRPr sz="1700" b="0" i="0" u="none" strike="noStrike" cap="none">
                <a:solidFill>
                  <a:schemeClr val="dk1"/>
                </a:solidFill>
                <a:latin typeface="Calibri"/>
                <a:ea typeface="Calibri"/>
                <a:cs typeface="Calibri"/>
                <a:sym typeface="Calibri"/>
              </a:endParaRPr>
            </a:p>
          </p:txBody>
        </p:sp>
        <p:sp>
          <p:nvSpPr>
            <p:cNvPr id="398" name="Google Shape;398;p44"/>
            <p:cNvSpPr/>
            <p:nvPr/>
          </p:nvSpPr>
          <p:spPr>
            <a:xfrm>
              <a:off x="0" y="2897083"/>
              <a:ext cx="6263640" cy="1157919"/>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9" name="Google Shape;399;p44"/>
            <p:cNvSpPr/>
            <p:nvPr/>
          </p:nvSpPr>
          <p:spPr>
            <a:xfrm>
              <a:off x="350270" y="3157615"/>
              <a:ext cx="636855" cy="636855"/>
            </a:xfrm>
            <a:prstGeom prst="rect">
              <a:avLst/>
            </a:prstGeom>
            <a:blipFill rotWithShape="1">
              <a:blip r:embed="rId5">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0" name="Google Shape;400;p44"/>
            <p:cNvSpPr/>
            <p:nvPr/>
          </p:nvSpPr>
          <p:spPr>
            <a:xfrm>
              <a:off x="1337397" y="2897083"/>
              <a:ext cx="4926242" cy="1157919"/>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1" name="Google Shape;401;p44"/>
            <p:cNvSpPr txBox="1"/>
            <p:nvPr/>
          </p:nvSpPr>
          <p:spPr>
            <a:xfrm>
              <a:off x="1337397" y="2897083"/>
              <a:ext cx="4926242" cy="1157919"/>
            </a:xfrm>
            <a:prstGeom prst="rect">
              <a:avLst/>
            </a:prstGeom>
            <a:noFill/>
            <a:ln>
              <a:noFill/>
            </a:ln>
          </p:spPr>
          <p:txBody>
            <a:bodyPr spcFirstLastPara="1" wrap="square" lIns="91900" tIns="91900" rIns="91900" bIns="9190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vi" sz="1700" b="0" i="0" u="none" strike="noStrike" cap="none">
                  <a:solidFill>
                    <a:schemeClr val="dk1"/>
                  </a:solidFill>
                  <a:latin typeface="Calibri"/>
                  <a:ea typeface="Calibri"/>
                  <a:cs typeface="Calibri"/>
                  <a:sym typeface="Calibri"/>
                </a:rPr>
                <a:t>Database management skills</a:t>
              </a:r>
              <a:endParaRPr sz="1100"/>
            </a:p>
          </p:txBody>
        </p:sp>
        <p:sp>
          <p:nvSpPr>
            <p:cNvPr id="402" name="Google Shape;402;p44"/>
            <p:cNvSpPr/>
            <p:nvPr/>
          </p:nvSpPr>
          <p:spPr>
            <a:xfrm>
              <a:off x="0" y="4344483"/>
              <a:ext cx="6263640" cy="1157919"/>
            </a:xfrm>
            <a:prstGeom prst="roundRect">
              <a:avLst>
                <a:gd name="adj" fmla="val 10000"/>
              </a:avLst>
            </a:prstGeom>
            <a:solidFill>
              <a:srgbClr val="F2F2F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3" name="Google Shape;403;p44"/>
            <p:cNvSpPr/>
            <p:nvPr/>
          </p:nvSpPr>
          <p:spPr>
            <a:xfrm>
              <a:off x="350270" y="4605015"/>
              <a:ext cx="636855" cy="636855"/>
            </a:xfrm>
            <a:prstGeom prst="rect">
              <a:avLst/>
            </a:prstGeom>
            <a:blipFill rotWithShape="1">
              <a:blip r:embed="rId6">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4" name="Google Shape;404;p44"/>
            <p:cNvSpPr/>
            <p:nvPr/>
          </p:nvSpPr>
          <p:spPr>
            <a:xfrm>
              <a:off x="1337397" y="4344483"/>
              <a:ext cx="4926242" cy="1157919"/>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5" name="Google Shape;405;p44"/>
            <p:cNvSpPr txBox="1"/>
            <p:nvPr/>
          </p:nvSpPr>
          <p:spPr>
            <a:xfrm>
              <a:off x="1337397" y="4344483"/>
              <a:ext cx="4926242" cy="1157919"/>
            </a:xfrm>
            <a:prstGeom prst="rect">
              <a:avLst/>
            </a:prstGeom>
            <a:noFill/>
            <a:ln>
              <a:noFill/>
            </a:ln>
          </p:spPr>
          <p:txBody>
            <a:bodyPr spcFirstLastPara="1" wrap="square" lIns="91900" tIns="91900" rIns="91900" bIns="9190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vi" sz="1700" b="0" i="0" u="none" strike="noStrike" cap="none">
                  <a:solidFill>
                    <a:schemeClr val="dk1"/>
                  </a:solidFill>
                  <a:latin typeface="Calibri"/>
                  <a:ea typeface="Calibri"/>
                  <a:cs typeface="Calibri"/>
                  <a:sym typeface="Calibri"/>
                </a:rPr>
                <a:t>Project building skills through requirement</a:t>
              </a:r>
              <a:endParaRPr sz="11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4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accent1"/>
              </a:solidFill>
              <a:latin typeface="Calibri"/>
              <a:ea typeface="Calibri"/>
              <a:cs typeface="Calibri"/>
              <a:sym typeface="Calibri"/>
            </a:endParaRPr>
          </a:p>
        </p:txBody>
      </p:sp>
      <p:sp>
        <p:nvSpPr>
          <p:cNvPr id="411" name="Google Shape;411;p45"/>
          <p:cNvSpPr/>
          <p:nvPr/>
        </p:nvSpPr>
        <p:spPr>
          <a:xfrm>
            <a:off x="0" y="0"/>
            <a:ext cx="1487628" cy="5143500"/>
          </a:xfrm>
          <a:custGeom>
            <a:avLst/>
            <a:gdLst/>
            <a:ahLst/>
            <a:cxnLst/>
            <a:rect l="l" t="t" r="r" b="b"/>
            <a:pathLst>
              <a:path w="1983504" h="6858000" extrusionOk="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lt2">
              <a:alpha val="4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12" name="Google Shape;412;p45" descr="Online Doctor Consultation | Online doctor, World map design, Doctor"/>
          <p:cNvPicPr preferRelativeResize="0">
            <a:picLocks noGrp="1"/>
          </p:cNvPicPr>
          <p:nvPr>
            <p:ph type="body" idx="1"/>
          </p:nvPr>
        </p:nvPicPr>
        <p:blipFill rotWithShape="1">
          <a:blip r:embed="rId3">
            <a:alphaModFix/>
          </a:blip>
          <a:srcRect/>
          <a:stretch/>
        </p:blipFill>
        <p:spPr>
          <a:xfrm>
            <a:off x="4231945" y="504198"/>
            <a:ext cx="5571066" cy="4178300"/>
          </a:xfrm>
          <a:prstGeom prst="rect">
            <a:avLst/>
          </a:prstGeom>
          <a:noFill/>
          <a:ln>
            <a:noFill/>
          </a:ln>
        </p:spPr>
      </p:pic>
      <p:sp>
        <p:nvSpPr>
          <p:cNvPr id="413" name="Google Shape;413;p45"/>
          <p:cNvSpPr txBox="1">
            <a:spLocks noGrp="1"/>
          </p:cNvSpPr>
          <p:nvPr>
            <p:ph type="title"/>
          </p:nvPr>
        </p:nvSpPr>
        <p:spPr>
          <a:xfrm>
            <a:off x="-121928" y="1532731"/>
            <a:ext cx="6498110" cy="703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2"/>
              </a:buClr>
              <a:buSzPts val="3000"/>
              <a:buFont typeface="Aharoni"/>
              <a:buNone/>
            </a:pPr>
            <a:r>
              <a:rPr lang="vi" sz="3000">
                <a:solidFill>
                  <a:schemeClr val="dk2"/>
                </a:solidFill>
                <a:latin typeface="Aharoni"/>
                <a:ea typeface="Aharoni"/>
                <a:cs typeface="Aharoni"/>
                <a:sym typeface="Aharoni"/>
              </a:rPr>
              <a:t>The end</a:t>
            </a:r>
            <a:endParaRPr sz="3000">
              <a:solidFill>
                <a:schemeClr val="dk2"/>
              </a:solidFill>
              <a:latin typeface="Aharoni"/>
              <a:ea typeface="Aharoni"/>
              <a:cs typeface="Aharoni"/>
              <a:sym typeface="Aharoni"/>
            </a:endParaRPr>
          </a:p>
        </p:txBody>
      </p:sp>
      <p:sp>
        <p:nvSpPr>
          <p:cNvPr id="414" name="Google Shape;414;p45"/>
          <p:cNvSpPr txBox="1"/>
          <p:nvPr/>
        </p:nvSpPr>
        <p:spPr>
          <a:xfrm>
            <a:off x="2336569" y="2697333"/>
            <a:ext cx="3901067" cy="887771"/>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chemeClr val="dk2"/>
              </a:buClr>
              <a:buSzPts val="4500"/>
              <a:buFont typeface="Arial"/>
              <a:buNone/>
            </a:pPr>
            <a:r>
              <a:rPr lang="vi" sz="4500" b="1" i="0" u="none" strike="noStrike" cap="none">
                <a:solidFill>
                  <a:schemeClr val="dk2"/>
                </a:solidFill>
                <a:latin typeface="Arial"/>
                <a:ea typeface="Arial"/>
                <a:cs typeface="Arial"/>
                <a:sym typeface="Arial"/>
              </a:rPr>
              <a:t>Thanks for listening</a:t>
            </a:r>
            <a:endParaRPr sz="4500" b="0" i="0" u="none" strike="noStrike" cap="none">
              <a:solidFill>
                <a:schemeClr val="dk2"/>
              </a:solidFill>
              <a:latin typeface="Arial"/>
              <a:ea typeface="Arial"/>
              <a:cs typeface="Arial"/>
              <a:sym typeface="Arial"/>
            </a:endParaRPr>
          </a:p>
        </p:txBody>
      </p:sp>
      <p:pic>
        <p:nvPicPr>
          <p:cNvPr id="415" name="Google Shape;415;p45"/>
          <p:cNvPicPr preferRelativeResize="0"/>
          <p:nvPr/>
        </p:nvPicPr>
        <p:blipFill rotWithShape="1">
          <a:blip r:embed="rId4">
            <a:alphaModFix/>
          </a:blip>
          <a:srcRect/>
          <a:stretch/>
        </p:blipFill>
        <p:spPr>
          <a:xfrm>
            <a:off x="3855893" y="170180"/>
            <a:ext cx="1432214" cy="7877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p:nvPr/>
        </p:nvSpPr>
        <p:spPr>
          <a:xfrm>
            <a:off x="0" y="0"/>
            <a:ext cx="91416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3" name="Google Shape;243;p33"/>
          <p:cNvSpPr txBox="1">
            <a:spLocks noGrp="1"/>
          </p:cNvSpPr>
          <p:nvPr>
            <p:ph type="title"/>
          </p:nvPr>
        </p:nvSpPr>
        <p:spPr>
          <a:xfrm>
            <a:off x="1647826" y="551462"/>
            <a:ext cx="3733800" cy="23739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dk1"/>
              </a:buClr>
              <a:buSzPts val="4100"/>
              <a:buFont typeface="Calibri"/>
              <a:buNone/>
            </a:pPr>
            <a:r>
              <a:rPr lang="vi" sz="4100"/>
              <a:t>Context diagram</a:t>
            </a:r>
            <a:endParaRPr sz="3900">
              <a:solidFill>
                <a:schemeClr val="dk2"/>
              </a:solidFill>
              <a:latin typeface="Arial"/>
              <a:ea typeface="Arial"/>
              <a:cs typeface="Arial"/>
              <a:sym typeface="Arial"/>
            </a:endParaRPr>
          </a:p>
        </p:txBody>
      </p:sp>
      <p:pic>
        <p:nvPicPr>
          <p:cNvPr id="244" name="Google Shape;244;p33" descr="Thiết kế"/>
          <p:cNvPicPr preferRelativeResize="0"/>
          <p:nvPr/>
        </p:nvPicPr>
        <p:blipFill rotWithShape="1">
          <a:blip r:embed="rId3">
            <a:alphaModFix/>
          </a:blip>
          <a:srcRect/>
          <a:stretch/>
        </p:blipFill>
        <p:spPr>
          <a:xfrm>
            <a:off x="538162" y="2082464"/>
            <a:ext cx="966788" cy="966788"/>
          </a:xfrm>
          <a:prstGeom prst="rect">
            <a:avLst/>
          </a:prstGeom>
          <a:noFill/>
          <a:ln>
            <a:noFill/>
          </a:ln>
        </p:spPr>
      </p:pic>
      <p:pic>
        <p:nvPicPr>
          <p:cNvPr id="245" name="Google Shape;245;p33" descr="Thiết kế"/>
          <p:cNvPicPr preferRelativeResize="0"/>
          <p:nvPr/>
        </p:nvPicPr>
        <p:blipFill rotWithShape="1">
          <a:blip r:embed="rId3">
            <a:alphaModFix amt="15000"/>
          </a:blip>
          <a:srcRect/>
          <a:stretch/>
        </p:blipFill>
        <p:spPr>
          <a:xfrm>
            <a:off x="4955861" y="537305"/>
            <a:ext cx="4058508" cy="4058508"/>
          </a:xfrm>
          <a:prstGeom prst="rect">
            <a:avLst/>
          </a:prstGeom>
          <a:noFill/>
          <a:ln>
            <a:noFill/>
          </a:ln>
        </p:spPr>
      </p:pic>
    </p:spTree>
    <p:extLst>
      <p:ext uri="{BB962C8B-B14F-4D97-AF65-F5344CB8AC3E}">
        <p14:creationId xmlns:p14="http://schemas.microsoft.com/office/powerpoint/2010/main" val="322276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7"/>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1" name="Google Shape;151;p27"/>
          <p:cNvSpPr/>
          <p:nvPr/>
        </p:nvSpPr>
        <p:spPr>
          <a:xfrm>
            <a:off x="-1" y="1"/>
            <a:ext cx="455229" cy="2425488"/>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7"/>
          <p:cNvSpPr/>
          <p:nvPr/>
        </p:nvSpPr>
        <p:spPr>
          <a:xfrm>
            <a:off x="-1" y="2425488"/>
            <a:ext cx="455229" cy="2718011"/>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3" name="Google Shape;153;p27"/>
          <p:cNvSpPr/>
          <p:nvPr/>
        </p:nvSpPr>
        <p:spPr>
          <a:xfrm>
            <a:off x="455225" y="-1"/>
            <a:ext cx="3778758" cy="5143499"/>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27"/>
          <p:cNvSpPr txBox="1">
            <a:spLocks noGrp="1"/>
          </p:cNvSpPr>
          <p:nvPr>
            <p:ph type="title"/>
          </p:nvPr>
        </p:nvSpPr>
        <p:spPr>
          <a:xfrm>
            <a:off x="874988" y="999714"/>
            <a:ext cx="2945174" cy="294088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2"/>
              </a:buClr>
              <a:buSzPts val="2700"/>
              <a:buFont typeface="Arial"/>
              <a:buNone/>
            </a:pPr>
            <a:r>
              <a:rPr lang="vi" sz="2700" b="0" i="0">
                <a:solidFill>
                  <a:schemeClr val="dk2"/>
                </a:solidFill>
                <a:latin typeface="Arial"/>
                <a:ea typeface="Arial"/>
                <a:cs typeface="Arial"/>
                <a:sym typeface="Arial"/>
              </a:rPr>
              <a:t>Application Roles/Actors</a:t>
            </a:r>
            <a:endParaRPr sz="2700">
              <a:solidFill>
                <a:schemeClr val="dk2"/>
              </a:solidFill>
              <a:latin typeface="Arial"/>
              <a:ea typeface="Arial"/>
              <a:cs typeface="Arial"/>
              <a:sym typeface="Arial"/>
            </a:endParaRPr>
          </a:p>
        </p:txBody>
      </p:sp>
      <p:grpSp>
        <p:nvGrpSpPr>
          <p:cNvPr id="155" name="Google Shape;155;p27"/>
          <p:cNvGrpSpPr/>
          <p:nvPr/>
        </p:nvGrpSpPr>
        <p:grpSpPr>
          <a:xfrm>
            <a:off x="891540" y="54864"/>
            <a:ext cx="884224" cy="174722"/>
            <a:chOff x="5422392" y="64008"/>
            <a:chExt cx="1178966" cy="232963"/>
          </a:xfrm>
        </p:grpSpPr>
        <p:sp>
          <p:nvSpPr>
            <p:cNvPr id="156" name="Google Shape;156;p27"/>
            <p:cNvSpPr/>
            <p:nvPr/>
          </p:nvSpPr>
          <p:spPr>
            <a:xfrm>
              <a:off x="5922213"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7" name="Google Shape;157;p27"/>
            <p:cNvSpPr/>
            <p:nvPr/>
          </p:nvSpPr>
          <p:spPr>
            <a:xfrm>
              <a:off x="5922213"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8" name="Google Shape;158;p27"/>
            <p:cNvSpPr/>
            <p:nvPr/>
          </p:nvSpPr>
          <p:spPr>
            <a:xfrm>
              <a:off x="5797258"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9" name="Google Shape;159;p27"/>
            <p:cNvSpPr/>
            <p:nvPr/>
          </p:nvSpPr>
          <p:spPr>
            <a:xfrm>
              <a:off x="5797258"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0" name="Google Shape;160;p27"/>
            <p:cNvSpPr/>
            <p:nvPr/>
          </p:nvSpPr>
          <p:spPr>
            <a:xfrm>
              <a:off x="5672303"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1" name="Google Shape;161;p27"/>
            <p:cNvSpPr/>
            <p:nvPr/>
          </p:nvSpPr>
          <p:spPr>
            <a:xfrm>
              <a:off x="5672303"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2" name="Google Shape;162;p27"/>
            <p:cNvSpPr/>
            <p:nvPr/>
          </p:nvSpPr>
          <p:spPr>
            <a:xfrm>
              <a:off x="5547347"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7"/>
            <p:cNvSpPr/>
            <p:nvPr/>
          </p:nvSpPr>
          <p:spPr>
            <a:xfrm>
              <a:off x="5547347"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4" name="Google Shape;164;p27"/>
            <p:cNvSpPr/>
            <p:nvPr/>
          </p:nvSpPr>
          <p:spPr>
            <a:xfrm>
              <a:off x="5422392"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5" name="Google Shape;165;p27"/>
            <p:cNvSpPr/>
            <p:nvPr/>
          </p:nvSpPr>
          <p:spPr>
            <a:xfrm>
              <a:off x="5422392"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27"/>
            <p:cNvSpPr/>
            <p:nvPr/>
          </p:nvSpPr>
          <p:spPr>
            <a:xfrm>
              <a:off x="6546990"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7" name="Google Shape;167;p27"/>
            <p:cNvSpPr/>
            <p:nvPr/>
          </p:nvSpPr>
          <p:spPr>
            <a:xfrm>
              <a:off x="6546990"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8" name="Google Shape;168;p27"/>
            <p:cNvSpPr/>
            <p:nvPr/>
          </p:nvSpPr>
          <p:spPr>
            <a:xfrm>
              <a:off x="6422035"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9" name="Google Shape;169;p27"/>
            <p:cNvSpPr/>
            <p:nvPr/>
          </p:nvSpPr>
          <p:spPr>
            <a:xfrm>
              <a:off x="6422035"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0" name="Google Shape;170;p27"/>
            <p:cNvSpPr/>
            <p:nvPr/>
          </p:nvSpPr>
          <p:spPr>
            <a:xfrm>
              <a:off x="6297080"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1" name="Google Shape;171;p27"/>
            <p:cNvSpPr/>
            <p:nvPr/>
          </p:nvSpPr>
          <p:spPr>
            <a:xfrm>
              <a:off x="6297080"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2" name="Google Shape;172;p27"/>
            <p:cNvSpPr/>
            <p:nvPr/>
          </p:nvSpPr>
          <p:spPr>
            <a:xfrm>
              <a:off x="6172124"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3" name="Google Shape;173;p27"/>
            <p:cNvSpPr/>
            <p:nvPr/>
          </p:nvSpPr>
          <p:spPr>
            <a:xfrm>
              <a:off x="6172124"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4" name="Google Shape;174;p27"/>
            <p:cNvSpPr/>
            <p:nvPr/>
          </p:nvSpPr>
          <p:spPr>
            <a:xfrm>
              <a:off x="6047169"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5" name="Google Shape;175;p27"/>
            <p:cNvSpPr/>
            <p:nvPr/>
          </p:nvSpPr>
          <p:spPr>
            <a:xfrm>
              <a:off x="6047169"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pic>
        <p:nvPicPr>
          <p:cNvPr id="176" name="Google Shape;176;p27" descr="How to Define Roles and Responsibilities for Team Members"/>
          <p:cNvPicPr preferRelativeResize="0"/>
          <p:nvPr/>
        </p:nvPicPr>
        <p:blipFill rotWithShape="1">
          <a:blip r:embed="rId3">
            <a:alphaModFix/>
          </a:blip>
          <a:srcRect/>
          <a:stretch/>
        </p:blipFill>
        <p:spPr>
          <a:xfrm>
            <a:off x="4233983" y="478790"/>
            <a:ext cx="4787435" cy="38933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p:nvPr/>
        </p:nvSpPr>
        <p:spPr>
          <a:xfrm>
            <a:off x="146948" y="-525621"/>
            <a:ext cx="8989483" cy="580312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251" name="Google Shape;251;p34"/>
          <p:cNvGrpSpPr/>
          <p:nvPr/>
        </p:nvGrpSpPr>
        <p:grpSpPr>
          <a:xfrm>
            <a:off x="59" y="2238744"/>
            <a:ext cx="548661" cy="505092"/>
            <a:chOff x="3940602" y="308034"/>
            <a:chExt cx="2116748" cy="3429000"/>
          </a:xfrm>
        </p:grpSpPr>
        <p:sp>
          <p:nvSpPr>
            <p:cNvPr id="252" name="Google Shape;252;p34"/>
            <p:cNvSpPr/>
            <p:nvPr/>
          </p:nvSpPr>
          <p:spPr>
            <a:xfrm>
              <a:off x="3940602"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3" name="Google Shape;253;p34"/>
            <p:cNvSpPr/>
            <p:nvPr/>
          </p:nvSpPr>
          <p:spPr>
            <a:xfrm>
              <a:off x="4715626"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4" name="Google Shape;254;p34"/>
            <p:cNvSpPr/>
            <p:nvPr/>
          </p:nvSpPr>
          <p:spPr>
            <a:xfrm>
              <a:off x="5490650"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55" name="Google Shape;255;p34"/>
          <p:cNvSpPr/>
          <p:nvPr/>
        </p:nvSpPr>
        <p:spPr>
          <a:xfrm flipH="1">
            <a:off x="8023200" y="0"/>
            <a:ext cx="112080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7B396CAE-781E-1620-6595-645000FD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513" y="835982"/>
            <a:ext cx="6480915" cy="347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5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7"/>
          <p:cNvSpPr/>
          <p:nvPr/>
        </p:nvSpPr>
        <p:spPr>
          <a:xfrm>
            <a:off x="-1" y="1"/>
            <a:ext cx="455229" cy="2425488"/>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7"/>
          <p:cNvSpPr/>
          <p:nvPr/>
        </p:nvSpPr>
        <p:spPr>
          <a:xfrm>
            <a:off x="-1" y="2425488"/>
            <a:ext cx="455229" cy="2718011"/>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3" name="Google Shape;153;p27"/>
          <p:cNvSpPr/>
          <p:nvPr/>
        </p:nvSpPr>
        <p:spPr>
          <a:xfrm>
            <a:off x="455225" y="-1"/>
            <a:ext cx="3778758" cy="5143499"/>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27"/>
          <p:cNvSpPr txBox="1">
            <a:spLocks noGrp="1"/>
          </p:cNvSpPr>
          <p:nvPr>
            <p:ph type="title"/>
          </p:nvPr>
        </p:nvSpPr>
        <p:spPr>
          <a:xfrm>
            <a:off x="874988" y="999714"/>
            <a:ext cx="2945174" cy="294088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2"/>
              </a:buClr>
              <a:buSzPts val="2700"/>
              <a:buFont typeface="Arial"/>
              <a:buNone/>
            </a:pPr>
            <a:r>
              <a:rPr lang="en-US" sz="2700" dirty="0">
                <a:solidFill>
                  <a:schemeClr val="dk2"/>
                </a:solidFill>
                <a:latin typeface="Arial"/>
                <a:ea typeface="Arial"/>
                <a:cs typeface="Arial"/>
                <a:sym typeface="Arial"/>
              </a:rPr>
              <a:t>Technology</a:t>
            </a:r>
            <a:endParaRPr sz="2700" dirty="0">
              <a:solidFill>
                <a:schemeClr val="dk2"/>
              </a:solidFill>
              <a:latin typeface="Arial"/>
              <a:ea typeface="Arial"/>
              <a:cs typeface="Arial"/>
              <a:sym typeface="Arial"/>
            </a:endParaRPr>
          </a:p>
        </p:txBody>
      </p:sp>
      <p:grpSp>
        <p:nvGrpSpPr>
          <p:cNvPr id="155" name="Google Shape;155;p27"/>
          <p:cNvGrpSpPr/>
          <p:nvPr/>
        </p:nvGrpSpPr>
        <p:grpSpPr>
          <a:xfrm>
            <a:off x="891540" y="54864"/>
            <a:ext cx="884224" cy="174722"/>
            <a:chOff x="5422392" y="64008"/>
            <a:chExt cx="1178966" cy="232963"/>
          </a:xfrm>
        </p:grpSpPr>
        <p:sp>
          <p:nvSpPr>
            <p:cNvPr id="156" name="Google Shape;156;p27"/>
            <p:cNvSpPr/>
            <p:nvPr/>
          </p:nvSpPr>
          <p:spPr>
            <a:xfrm>
              <a:off x="5922213"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7" name="Google Shape;157;p27"/>
            <p:cNvSpPr/>
            <p:nvPr/>
          </p:nvSpPr>
          <p:spPr>
            <a:xfrm>
              <a:off x="5922213"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8" name="Google Shape;158;p27"/>
            <p:cNvSpPr/>
            <p:nvPr/>
          </p:nvSpPr>
          <p:spPr>
            <a:xfrm>
              <a:off x="5797258"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9" name="Google Shape;159;p27"/>
            <p:cNvSpPr/>
            <p:nvPr/>
          </p:nvSpPr>
          <p:spPr>
            <a:xfrm>
              <a:off x="5797258"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0" name="Google Shape;160;p27"/>
            <p:cNvSpPr/>
            <p:nvPr/>
          </p:nvSpPr>
          <p:spPr>
            <a:xfrm>
              <a:off x="5672303"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1" name="Google Shape;161;p27"/>
            <p:cNvSpPr/>
            <p:nvPr/>
          </p:nvSpPr>
          <p:spPr>
            <a:xfrm>
              <a:off x="5672303"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2" name="Google Shape;162;p27"/>
            <p:cNvSpPr/>
            <p:nvPr/>
          </p:nvSpPr>
          <p:spPr>
            <a:xfrm>
              <a:off x="5547347"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7"/>
            <p:cNvSpPr/>
            <p:nvPr/>
          </p:nvSpPr>
          <p:spPr>
            <a:xfrm>
              <a:off x="5547347"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4" name="Google Shape;164;p27"/>
            <p:cNvSpPr/>
            <p:nvPr/>
          </p:nvSpPr>
          <p:spPr>
            <a:xfrm>
              <a:off x="5422392"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5" name="Google Shape;165;p27"/>
            <p:cNvSpPr/>
            <p:nvPr/>
          </p:nvSpPr>
          <p:spPr>
            <a:xfrm>
              <a:off x="5422392"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27"/>
            <p:cNvSpPr/>
            <p:nvPr/>
          </p:nvSpPr>
          <p:spPr>
            <a:xfrm>
              <a:off x="6546990"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7" name="Google Shape;167;p27"/>
            <p:cNvSpPr/>
            <p:nvPr/>
          </p:nvSpPr>
          <p:spPr>
            <a:xfrm>
              <a:off x="6546990"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8" name="Google Shape;168;p27"/>
            <p:cNvSpPr/>
            <p:nvPr/>
          </p:nvSpPr>
          <p:spPr>
            <a:xfrm>
              <a:off x="6422035"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9" name="Google Shape;169;p27"/>
            <p:cNvSpPr/>
            <p:nvPr/>
          </p:nvSpPr>
          <p:spPr>
            <a:xfrm>
              <a:off x="6422035"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0" name="Google Shape;170;p27"/>
            <p:cNvSpPr/>
            <p:nvPr/>
          </p:nvSpPr>
          <p:spPr>
            <a:xfrm>
              <a:off x="6297080"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1" name="Google Shape;171;p27"/>
            <p:cNvSpPr/>
            <p:nvPr/>
          </p:nvSpPr>
          <p:spPr>
            <a:xfrm>
              <a:off x="6297080"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2" name="Google Shape;172;p27"/>
            <p:cNvSpPr/>
            <p:nvPr/>
          </p:nvSpPr>
          <p:spPr>
            <a:xfrm>
              <a:off x="6172124"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3" name="Google Shape;173;p27"/>
            <p:cNvSpPr/>
            <p:nvPr/>
          </p:nvSpPr>
          <p:spPr>
            <a:xfrm>
              <a:off x="6172124"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4" name="Google Shape;174;p27"/>
            <p:cNvSpPr/>
            <p:nvPr/>
          </p:nvSpPr>
          <p:spPr>
            <a:xfrm>
              <a:off x="6047169" y="64008"/>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5" name="Google Shape;175;p27"/>
            <p:cNvSpPr/>
            <p:nvPr/>
          </p:nvSpPr>
          <p:spPr>
            <a:xfrm>
              <a:off x="6047169" y="237744"/>
              <a:ext cx="54368" cy="59227"/>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 name="Hộp Văn bản 1">
            <a:extLst>
              <a:ext uri="{FF2B5EF4-FFF2-40B4-BE49-F238E27FC236}">
                <a16:creationId xmlns:a16="http://schemas.microsoft.com/office/drawing/2014/main" id="{A6505B94-AB91-0A3A-5FA9-647DF4BFB52D}"/>
              </a:ext>
            </a:extLst>
          </p:cNvPr>
          <p:cNvSpPr txBox="1"/>
          <p:nvPr/>
        </p:nvSpPr>
        <p:spPr>
          <a:xfrm>
            <a:off x="4422228" y="185166"/>
            <a:ext cx="2215055" cy="307777"/>
          </a:xfrm>
          <a:prstGeom prst="rect">
            <a:avLst/>
          </a:prstGeom>
          <a:noFill/>
        </p:spPr>
        <p:txBody>
          <a:bodyPr wrap="square" rtlCol="0">
            <a:spAutoFit/>
          </a:bodyPr>
          <a:lstStyle/>
          <a:p>
            <a:r>
              <a:rPr lang="en-US" dirty="0" err="1"/>
              <a:t>Communucate</a:t>
            </a:r>
            <a:endParaRPr lang="en-US" dirty="0"/>
          </a:p>
        </p:txBody>
      </p:sp>
      <p:sp>
        <p:nvSpPr>
          <p:cNvPr id="3" name="Hộp Văn bản 2">
            <a:extLst>
              <a:ext uri="{FF2B5EF4-FFF2-40B4-BE49-F238E27FC236}">
                <a16:creationId xmlns:a16="http://schemas.microsoft.com/office/drawing/2014/main" id="{0D62C74E-F4DC-8DE3-1105-2640D6EFCD51}"/>
              </a:ext>
            </a:extLst>
          </p:cNvPr>
          <p:cNvSpPr txBox="1"/>
          <p:nvPr/>
        </p:nvSpPr>
        <p:spPr>
          <a:xfrm>
            <a:off x="4444220" y="1359007"/>
            <a:ext cx="2215055" cy="307777"/>
          </a:xfrm>
          <a:prstGeom prst="rect">
            <a:avLst/>
          </a:prstGeom>
          <a:noFill/>
        </p:spPr>
        <p:txBody>
          <a:bodyPr wrap="square" rtlCol="0">
            <a:spAutoFit/>
          </a:bodyPr>
          <a:lstStyle/>
          <a:p>
            <a:r>
              <a:rPr lang="en-US" dirty="0"/>
              <a:t>Tool</a:t>
            </a:r>
          </a:p>
        </p:txBody>
      </p:sp>
      <p:pic>
        <p:nvPicPr>
          <p:cNvPr id="2050" name="Picture 2" descr="Không có mô tả.">
            <a:extLst>
              <a:ext uri="{FF2B5EF4-FFF2-40B4-BE49-F238E27FC236}">
                <a16:creationId xmlns:a16="http://schemas.microsoft.com/office/drawing/2014/main" id="{FD255ADF-887F-604D-7663-72D96E065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970" y="1801112"/>
            <a:ext cx="1016876" cy="9791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hông có mô tả.">
            <a:extLst>
              <a:ext uri="{FF2B5EF4-FFF2-40B4-BE49-F238E27FC236}">
                <a16:creationId xmlns:a16="http://schemas.microsoft.com/office/drawing/2014/main" id="{AB92C9D2-0AFD-3200-1637-2F8200E76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038" y="1744041"/>
            <a:ext cx="948153" cy="10932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hông có mô tả.">
            <a:extLst>
              <a:ext uri="{FF2B5EF4-FFF2-40B4-BE49-F238E27FC236}">
                <a16:creationId xmlns:a16="http://schemas.microsoft.com/office/drawing/2014/main" id="{D5EE1744-DFFE-18D8-99E3-72E87F4BC3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1427" y="1801112"/>
            <a:ext cx="1038804" cy="10388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hông có mô tả.">
            <a:extLst>
              <a:ext uri="{FF2B5EF4-FFF2-40B4-BE49-F238E27FC236}">
                <a16:creationId xmlns:a16="http://schemas.microsoft.com/office/drawing/2014/main" id="{F4BE2BB5-570C-C212-2542-3845C84F5A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7544" y="3134584"/>
            <a:ext cx="1228209" cy="8060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hông có mô tả.">
            <a:extLst>
              <a:ext uri="{FF2B5EF4-FFF2-40B4-BE49-F238E27FC236}">
                <a16:creationId xmlns:a16="http://schemas.microsoft.com/office/drawing/2014/main" id="{243CE734-90FA-7FD3-679B-778762A1CB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682" y="3134584"/>
            <a:ext cx="1053140" cy="97910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hông có mô tả.">
            <a:extLst>
              <a:ext uri="{FF2B5EF4-FFF2-40B4-BE49-F238E27FC236}">
                <a16:creationId xmlns:a16="http://schemas.microsoft.com/office/drawing/2014/main" id="{82C50D5A-CB77-F3EA-B317-C3AA3C96AA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354179" y="2884963"/>
            <a:ext cx="1305253" cy="130525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Không có mô tả.">
            <a:extLst>
              <a:ext uri="{FF2B5EF4-FFF2-40B4-BE49-F238E27FC236}">
                <a16:creationId xmlns:a16="http://schemas.microsoft.com/office/drawing/2014/main" id="{A2373A13-290E-DEC7-184F-1D344FEC86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9146" y="4062976"/>
            <a:ext cx="1029813" cy="102981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Không có mô tả.">
            <a:extLst>
              <a:ext uri="{FF2B5EF4-FFF2-40B4-BE49-F238E27FC236}">
                <a16:creationId xmlns:a16="http://schemas.microsoft.com/office/drawing/2014/main" id="{B720D8CB-1351-5373-8CFE-14F6C9751D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0752" y="273241"/>
            <a:ext cx="887911" cy="72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77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8"/>
          <p:cNvSpPr/>
          <p:nvPr/>
        </p:nvSpPr>
        <p:spPr>
          <a:xfrm>
            <a:off x="2287"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82" name="Google Shape;182;p28" descr="How to Define Roles and Responsibilities for Team Members"/>
          <p:cNvPicPr preferRelativeResize="0"/>
          <p:nvPr/>
        </p:nvPicPr>
        <p:blipFill rotWithShape="1">
          <a:blip r:embed="rId3">
            <a:alphaModFix/>
          </a:blip>
          <a:srcRect l="15886" r="10442" b="-1"/>
          <a:stretch/>
        </p:blipFill>
        <p:spPr>
          <a:xfrm>
            <a:off x="1891767" y="8"/>
            <a:ext cx="7252232" cy="5143493"/>
          </a:xfrm>
          <a:prstGeom prst="rect">
            <a:avLst/>
          </a:prstGeom>
          <a:noFill/>
          <a:ln>
            <a:noFill/>
          </a:ln>
        </p:spPr>
      </p:pic>
      <p:sp>
        <p:nvSpPr>
          <p:cNvPr id="183" name="Google Shape;183;p28"/>
          <p:cNvSpPr/>
          <p:nvPr/>
        </p:nvSpPr>
        <p:spPr>
          <a:xfrm>
            <a:off x="-1" y="0"/>
            <a:ext cx="5542697" cy="51435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84" name="Google Shape;184;p28"/>
          <p:cNvSpPr txBox="1">
            <a:spLocks noGrp="1"/>
          </p:cNvSpPr>
          <p:nvPr>
            <p:ph type="title"/>
          </p:nvPr>
        </p:nvSpPr>
        <p:spPr>
          <a:xfrm>
            <a:off x="628650" y="273844"/>
            <a:ext cx="3340677" cy="142493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2"/>
              </a:buClr>
              <a:buSzPts val="3000"/>
              <a:buFont typeface="Arial"/>
              <a:buNone/>
            </a:pPr>
            <a:r>
              <a:rPr lang="vi" sz="3000">
                <a:solidFill>
                  <a:schemeClr val="dk2"/>
                </a:solidFill>
                <a:latin typeface="Arial"/>
                <a:ea typeface="Arial"/>
                <a:cs typeface="Arial"/>
                <a:sym typeface="Arial"/>
              </a:rPr>
              <a:t>Roles of project</a:t>
            </a:r>
            <a:endParaRPr/>
          </a:p>
        </p:txBody>
      </p:sp>
      <p:sp>
        <p:nvSpPr>
          <p:cNvPr id="185" name="Google Shape;185;p28"/>
          <p:cNvSpPr txBox="1">
            <a:spLocks noGrp="1"/>
          </p:cNvSpPr>
          <p:nvPr>
            <p:ph type="body" idx="1"/>
          </p:nvPr>
        </p:nvSpPr>
        <p:spPr>
          <a:xfrm>
            <a:off x="628650" y="1825651"/>
            <a:ext cx="3091295" cy="2807072"/>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2"/>
              </a:buClr>
              <a:buSzPts val="1500"/>
              <a:buChar char="•"/>
            </a:pPr>
            <a:r>
              <a:rPr lang="vi" sz="1500">
                <a:solidFill>
                  <a:schemeClr val="dk2"/>
                </a:solidFill>
                <a:latin typeface="Arial"/>
                <a:ea typeface="Arial"/>
                <a:cs typeface="Arial"/>
                <a:sym typeface="Arial"/>
              </a:rPr>
              <a:t>Guest</a:t>
            </a:r>
            <a:endParaRPr sz="1500">
              <a:solidFill>
                <a:schemeClr val="dk2"/>
              </a:solidFill>
              <a:latin typeface="Arial"/>
              <a:ea typeface="Arial"/>
              <a:cs typeface="Arial"/>
              <a:sym typeface="Arial"/>
            </a:endParaRPr>
          </a:p>
          <a:p>
            <a:pPr marL="177800" lvl="0" indent="-171450" algn="l" rtl="0">
              <a:lnSpc>
                <a:spcPct val="90000"/>
              </a:lnSpc>
              <a:spcBef>
                <a:spcPts val="800"/>
              </a:spcBef>
              <a:spcAft>
                <a:spcPts val="0"/>
              </a:spcAft>
              <a:buClr>
                <a:schemeClr val="dk2"/>
              </a:buClr>
              <a:buSzPts val="1500"/>
              <a:buChar char="•"/>
            </a:pPr>
            <a:r>
              <a:rPr lang="vi" sz="1500">
                <a:solidFill>
                  <a:schemeClr val="dk2"/>
                </a:solidFill>
                <a:latin typeface="Arial"/>
                <a:ea typeface="Arial"/>
                <a:cs typeface="Arial"/>
                <a:sym typeface="Arial"/>
              </a:rPr>
              <a:t>Patient</a:t>
            </a:r>
            <a:endParaRPr sz="1500">
              <a:solidFill>
                <a:schemeClr val="dk2"/>
              </a:solidFill>
              <a:latin typeface="Arial"/>
              <a:ea typeface="Arial"/>
              <a:cs typeface="Arial"/>
              <a:sym typeface="Arial"/>
            </a:endParaRPr>
          </a:p>
          <a:p>
            <a:pPr marL="177800" lvl="0" indent="-171450" algn="l" rtl="0">
              <a:lnSpc>
                <a:spcPct val="90000"/>
              </a:lnSpc>
              <a:spcBef>
                <a:spcPts val="800"/>
              </a:spcBef>
              <a:spcAft>
                <a:spcPts val="0"/>
              </a:spcAft>
              <a:buClr>
                <a:schemeClr val="dk2"/>
              </a:buClr>
              <a:buSzPts val="1500"/>
              <a:buChar char="•"/>
            </a:pPr>
            <a:r>
              <a:rPr lang="vi" sz="1500">
                <a:solidFill>
                  <a:schemeClr val="dk2"/>
                </a:solidFill>
                <a:latin typeface="Arial"/>
                <a:ea typeface="Arial"/>
                <a:cs typeface="Arial"/>
                <a:sym typeface="Arial"/>
              </a:rPr>
              <a:t>Doctor </a:t>
            </a:r>
            <a:endParaRPr sz="1500">
              <a:solidFill>
                <a:schemeClr val="dk2"/>
              </a:solidFill>
              <a:latin typeface="Arial"/>
              <a:ea typeface="Arial"/>
              <a:cs typeface="Arial"/>
              <a:sym typeface="Arial"/>
            </a:endParaRPr>
          </a:p>
          <a:p>
            <a:pPr marL="177800" lvl="0" indent="-171450" algn="l" rtl="0">
              <a:lnSpc>
                <a:spcPct val="90000"/>
              </a:lnSpc>
              <a:spcBef>
                <a:spcPts val="800"/>
              </a:spcBef>
              <a:spcAft>
                <a:spcPts val="0"/>
              </a:spcAft>
              <a:buClr>
                <a:schemeClr val="dk2"/>
              </a:buClr>
              <a:buSzPts val="1500"/>
              <a:buChar char="•"/>
            </a:pPr>
            <a:r>
              <a:rPr lang="vi" sz="1500">
                <a:solidFill>
                  <a:schemeClr val="dk2"/>
                </a:solidFill>
                <a:latin typeface="Arial"/>
                <a:ea typeface="Arial"/>
                <a:cs typeface="Arial"/>
                <a:sym typeface="Arial"/>
              </a:rPr>
              <a:t>Nurse</a:t>
            </a:r>
            <a:endParaRPr sz="1500">
              <a:solidFill>
                <a:schemeClr val="dk2"/>
              </a:solidFill>
              <a:latin typeface="Arial"/>
              <a:ea typeface="Arial"/>
              <a:cs typeface="Arial"/>
              <a:sym typeface="Arial"/>
            </a:endParaRPr>
          </a:p>
          <a:p>
            <a:pPr marL="177800" lvl="0" indent="-171450" algn="l" rtl="0">
              <a:lnSpc>
                <a:spcPct val="90000"/>
              </a:lnSpc>
              <a:spcBef>
                <a:spcPts val="800"/>
              </a:spcBef>
              <a:spcAft>
                <a:spcPts val="0"/>
              </a:spcAft>
              <a:buClr>
                <a:schemeClr val="dk2"/>
              </a:buClr>
              <a:buSzPts val="1500"/>
              <a:buChar char="•"/>
            </a:pPr>
            <a:r>
              <a:rPr lang="vi" sz="1500">
                <a:solidFill>
                  <a:schemeClr val="dk2"/>
                </a:solidFill>
                <a:latin typeface="Arial"/>
                <a:ea typeface="Arial"/>
                <a:cs typeface="Arial"/>
                <a:sym typeface="Arial"/>
              </a:rPr>
              <a:t>Admin</a:t>
            </a:r>
            <a:endParaRPr sz="1500">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xEl>
                                              <p:pRg st="0" end="0"/>
                                            </p:txEl>
                                          </p:spTgt>
                                        </p:tgtEl>
                                        <p:attrNameLst>
                                          <p:attrName>style.visibility</p:attrName>
                                        </p:attrNameLst>
                                      </p:cBhvr>
                                      <p:to>
                                        <p:strVal val="visible"/>
                                      </p:to>
                                    </p:set>
                                    <p:animEffect transition="in" filter="fade">
                                      <p:cBhvr>
                                        <p:cTn id="12" dur="500"/>
                                        <p:tgtEl>
                                          <p:spTgt spid="1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xEl>
                                              <p:pRg st="1" end="1"/>
                                            </p:txEl>
                                          </p:spTgt>
                                        </p:tgtEl>
                                        <p:attrNameLst>
                                          <p:attrName>style.visibility</p:attrName>
                                        </p:attrNameLst>
                                      </p:cBhvr>
                                      <p:to>
                                        <p:strVal val="visible"/>
                                      </p:to>
                                    </p:set>
                                    <p:animEffect transition="in" filter="fade">
                                      <p:cBhvr>
                                        <p:cTn id="17" dur="500"/>
                                        <p:tgtEl>
                                          <p:spTgt spid="1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5">
                                            <p:txEl>
                                              <p:pRg st="2" end="2"/>
                                            </p:txEl>
                                          </p:spTgt>
                                        </p:tgtEl>
                                        <p:attrNameLst>
                                          <p:attrName>style.visibility</p:attrName>
                                        </p:attrNameLst>
                                      </p:cBhvr>
                                      <p:to>
                                        <p:strVal val="visible"/>
                                      </p:to>
                                    </p:set>
                                    <p:animEffect transition="in" filter="fade">
                                      <p:cBhvr>
                                        <p:cTn id="22" dur="500"/>
                                        <p:tgtEl>
                                          <p:spTgt spid="18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5">
                                            <p:txEl>
                                              <p:pRg st="3" end="3"/>
                                            </p:txEl>
                                          </p:spTgt>
                                        </p:tgtEl>
                                        <p:attrNameLst>
                                          <p:attrName>style.visibility</p:attrName>
                                        </p:attrNameLst>
                                      </p:cBhvr>
                                      <p:to>
                                        <p:strVal val="visible"/>
                                      </p:to>
                                    </p:set>
                                    <p:animEffect transition="in" filter="fade">
                                      <p:cBhvr>
                                        <p:cTn id="27" dur="500"/>
                                        <p:tgtEl>
                                          <p:spTgt spid="18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5">
                                            <p:txEl>
                                              <p:pRg st="4" end="4"/>
                                            </p:txEl>
                                          </p:spTgt>
                                        </p:tgtEl>
                                        <p:attrNameLst>
                                          <p:attrName>style.visibility</p:attrName>
                                        </p:attrNameLst>
                                      </p:cBhvr>
                                      <p:to>
                                        <p:strVal val="visible"/>
                                      </p:to>
                                    </p:set>
                                    <p:animEffect transition="in" filter="fade">
                                      <p:cBhvr>
                                        <p:cTn id="32" dur="500"/>
                                        <p:tgtEl>
                                          <p:spTgt spid="1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9"/>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1" name="Google Shape;191;p29"/>
          <p:cNvSpPr txBox="1">
            <a:spLocks noGrp="1"/>
          </p:cNvSpPr>
          <p:nvPr>
            <p:ph type="title"/>
          </p:nvPr>
        </p:nvSpPr>
        <p:spPr>
          <a:xfrm>
            <a:off x="835357" y="2220537"/>
            <a:ext cx="3027251" cy="1790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4100"/>
              <a:buFont typeface="Calibri"/>
              <a:buNone/>
            </a:pPr>
            <a:r>
              <a:rPr lang="vi" sz="4100">
                <a:solidFill>
                  <a:schemeClr val="dk1"/>
                </a:solidFill>
                <a:latin typeface="Calibri"/>
                <a:ea typeface="Calibri"/>
                <a:cs typeface="Calibri"/>
                <a:sym typeface="Calibri"/>
              </a:rPr>
              <a:t>USER CASE - Overview</a:t>
            </a:r>
            <a:endParaRPr/>
          </a:p>
        </p:txBody>
      </p:sp>
      <p:grpSp>
        <p:nvGrpSpPr>
          <p:cNvPr id="192" name="Google Shape;192;p29"/>
          <p:cNvGrpSpPr/>
          <p:nvPr/>
        </p:nvGrpSpPr>
        <p:grpSpPr>
          <a:xfrm>
            <a:off x="0" y="2238744"/>
            <a:ext cx="548641" cy="505095"/>
            <a:chOff x="3940602" y="308034"/>
            <a:chExt cx="2116791" cy="3428999"/>
          </a:xfrm>
        </p:grpSpPr>
        <p:sp>
          <p:nvSpPr>
            <p:cNvPr id="193" name="Google Shape;193;p29"/>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4" name="Google Shape;194;p29"/>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5" name="Google Shape;195;p29"/>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96" name="Google Shape;196;p29"/>
          <p:cNvSpPr/>
          <p:nvPr/>
        </p:nvSpPr>
        <p:spPr>
          <a:xfrm flipH="1">
            <a:off x="8023253" y="0"/>
            <a:ext cx="1120748"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7" name="Google Shape;197;p29"/>
          <p:cNvSpPr/>
          <p:nvPr/>
        </p:nvSpPr>
        <p:spPr>
          <a:xfrm>
            <a:off x="4264358" y="293915"/>
            <a:ext cx="4507025" cy="451280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98" name="Google Shape;198;p29"/>
          <p:cNvPicPr preferRelativeResize="0"/>
          <p:nvPr/>
        </p:nvPicPr>
        <p:blipFill rotWithShape="1">
          <a:blip r:embed="rId3">
            <a:alphaModFix/>
          </a:blip>
          <a:srcRect/>
          <a:stretch/>
        </p:blipFill>
        <p:spPr>
          <a:xfrm>
            <a:off x="4264357" y="57821"/>
            <a:ext cx="3826616" cy="50852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30"/>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4" name="Google Shape;204;p30"/>
          <p:cNvSpPr txBox="1">
            <a:spLocks noGrp="1"/>
          </p:cNvSpPr>
          <p:nvPr>
            <p:ph type="title"/>
          </p:nvPr>
        </p:nvSpPr>
        <p:spPr>
          <a:xfrm>
            <a:off x="835357" y="2220537"/>
            <a:ext cx="3027251" cy="17907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90000"/>
              </a:lnSpc>
              <a:spcBef>
                <a:spcPts val="0"/>
              </a:spcBef>
              <a:spcAft>
                <a:spcPts val="0"/>
              </a:spcAft>
              <a:buClr>
                <a:schemeClr val="dk2"/>
              </a:buClr>
              <a:buSzPts val="2100"/>
              <a:buFont typeface="Calibri"/>
              <a:buNone/>
            </a:pPr>
            <a:r>
              <a:rPr lang="vi" sz="4100" b="1">
                <a:solidFill>
                  <a:schemeClr val="dk1"/>
                </a:solidFill>
                <a:latin typeface="Calibri"/>
                <a:ea typeface="Calibri"/>
                <a:cs typeface="Calibri"/>
                <a:sym typeface="Calibri"/>
              </a:rPr>
              <a:t>USE CASE -  Service Management</a:t>
            </a:r>
            <a:endParaRPr/>
          </a:p>
        </p:txBody>
      </p:sp>
      <p:grpSp>
        <p:nvGrpSpPr>
          <p:cNvPr id="205" name="Google Shape;205;p30"/>
          <p:cNvGrpSpPr/>
          <p:nvPr/>
        </p:nvGrpSpPr>
        <p:grpSpPr>
          <a:xfrm>
            <a:off x="0" y="2238744"/>
            <a:ext cx="548641" cy="505095"/>
            <a:chOff x="3940602" y="308034"/>
            <a:chExt cx="2116791" cy="3428999"/>
          </a:xfrm>
        </p:grpSpPr>
        <p:sp>
          <p:nvSpPr>
            <p:cNvPr id="206" name="Google Shape;206;p30"/>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7" name="Google Shape;207;p30"/>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8" name="Google Shape;208;p30"/>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09" name="Google Shape;209;p30"/>
          <p:cNvSpPr/>
          <p:nvPr/>
        </p:nvSpPr>
        <p:spPr>
          <a:xfrm flipH="1">
            <a:off x="8023253" y="0"/>
            <a:ext cx="1120748"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0" name="Google Shape;210;p30"/>
          <p:cNvSpPr/>
          <p:nvPr/>
        </p:nvSpPr>
        <p:spPr>
          <a:xfrm>
            <a:off x="4264358" y="293915"/>
            <a:ext cx="4507025" cy="451280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11" name="Google Shape;211;p30"/>
          <p:cNvPicPr preferRelativeResize="0"/>
          <p:nvPr/>
        </p:nvPicPr>
        <p:blipFill rotWithShape="1">
          <a:blip r:embed="rId3">
            <a:alphaModFix/>
          </a:blip>
          <a:srcRect/>
          <a:stretch/>
        </p:blipFill>
        <p:spPr>
          <a:xfrm>
            <a:off x="4611674" y="500046"/>
            <a:ext cx="3812390" cy="409934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Trình chiếu Trên màn hình (16:9)</PresentationFormat>
  <Paragraphs>43</Paragraphs>
  <Slides>22</Slides>
  <Notes>22</Notes>
  <HiddenSlides>0</HiddenSlides>
  <MMClips>0</MMClips>
  <ScaleCrop>false</ScaleCrop>
  <HeadingPairs>
    <vt:vector size="6" baseType="variant">
      <vt:variant>
        <vt:lpstr>Phông được Dùng</vt:lpstr>
      </vt:variant>
      <vt:variant>
        <vt:i4>5</vt:i4>
      </vt:variant>
      <vt:variant>
        <vt:lpstr>Chủ đề</vt:lpstr>
      </vt:variant>
      <vt:variant>
        <vt:i4>2</vt:i4>
      </vt:variant>
      <vt:variant>
        <vt:lpstr>Tiêu đề Bản chiếu</vt:lpstr>
      </vt:variant>
      <vt:variant>
        <vt:i4>22</vt:i4>
      </vt:variant>
    </vt:vector>
  </HeadingPairs>
  <TitlesOfParts>
    <vt:vector size="29" baseType="lpstr">
      <vt:lpstr>Federo</vt:lpstr>
      <vt:lpstr>Be Vietnam Pro</vt:lpstr>
      <vt:lpstr>Calibri</vt:lpstr>
      <vt:lpstr>Aharoni</vt:lpstr>
      <vt:lpstr>Arial</vt:lpstr>
      <vt:lpstr>Simple Light</vt:lpstr>
      <vt:lpstr>Chủ đề Office</vt:lpstr>
      <vt:lpstr>SWP391: Final Project Presentation Dental Clinic Management System (DCMS)</vt:lpstr>
      <vt:lpstr>Introduction</vt:lpstr>
      <vt:lpstr>Context diagram</vt:lpstr>
      <vt:lpstr>Application Roles/Actors</vt:lpstr>
      <vt:lpstr>Bản trình bày PowerPoint</vt:lpstr>
      <vt:lpstr>Technology</vt:lpstr>
      <vt:lpstr>Roles of project</vt:lpstr>
      <vt:lpstr>USER CASE - Overview</vt:lpstr>
      <vt:lpstr>USE CASE -  Service Management</vt:lpstr>
      <vt:lpstr>USE CASE -  Employee Management</vt:lpstr>
      <vt:lpstr>USER CASE -  Appointment Management</vt:lpstr>
      <vt:lpstr>Application Design</vt:lpstr>
      <vt:lpstr>Database schema</vt:lpstr>
      <vt:lpstr>Package diagram</vt:lpstr>
      <vt:lpstr>Class Diagram</vt:lpstr>
      <vt:lpstr>Sequence Diagram(s)</vt:lpstr>
      <vt:lpstr>UI Design</vt:lpstr>
      <vt:lpstr>Screen Flow</vt:lpstr>
      <vt:lpstr>Project Results</vt:lpstr>
      <vt:lpstr>Status of the project</vt:lpstr>
      <vt:lpstr>Lessons learned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SWP391: Final Project Presentation Dental Clinic Management System (DCMS)</dc:title>
  <cp:lastModifiedBy>Nguyễn Hữu An</cp:lastModifiedBy>
  <cp:revision>1</cp:revision>
  <dcterms:modified xsi:type="dcterms:W3CDTF">2023-08-26T06:26:54Z</dcterms:modified>
</cp:coreProperties>
</file>