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81"/>
    <p:restoredTop sz="94674"/>
  </p:normalViewPr>
  <p:slideViewPr>
    <p:cSldViewPr snapToGrid="0" snapToObjects="1">
      <p:cViewPr varScale="1">
        <p:scale>
          <a:sx n="149" d="100"/>
          <a:sy n="149"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8FAB-3010-8A40-A0EC-7BD8A1BCE658}"/>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FF79514-95DA-2344-93FF-B3042313F2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277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28FE-A34B-E948-93B5-E3CB24B58E5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9E45D3F-4233-5445-BC99-245440F4DD27}"/>
              </a:ext>
            </a:extLst>
          </p:cNvPr>
          <p:cNvSpPr>
            <a:spLocks noGrp="1"/>
          </p:cNvSpPr>
          <p:nvPr>
            <p:ph idx="1"/>
          </p:nvPr>
        </p:nvSpPr>
        <p:spPr/>
        <p:txBody>
          <a:bodyPr/>
          <a:lstStyle/>
          <a:p>
            <a:r>
              <a:rPr lang="en-US" dirty="0"/>
              <a:t>Background</a:t>
            </a:r>
          </a:p>
          <a:p>
            <a:r>
              <a:rPr lang="en-US" dirty="0"/>
              <a:t>Problem Statement</a:t>
            </a:r>
          </a:p>
          <a:p>
            <a:r>
              <a:rPr lang="en-US" dirty="0"/>
              <a:t>Dataset</a:t>
            </a:r>
          </a:p>
          <a:p>
            <a:r>
              <a:rPr lang="en-US" dirty="0"/>
              <a:t>Evaluation Metrics</a:t>
            </a:r>
          </a:p>
          <a:p>
            <a:r>
              <a:rPr lang="en-US" dirty="0"/>
              <a:t>Benchmark Model</a:t>
            </a:r>
          </a:p>
          <a:p>
            <a:r>
              <a:rPr lang="en-US" dirty="0"/>
              <a:t>Proposed Solution</a:t>
            </a:r>
          </a:p>
        </p:txBody>
      </p:sp>
    </p:spTree>
    <p:extLst>
      <p:ext uri="{BB962C8B-B14F-4D97-AF65-F5344CB8AC3E}">
        <p14:creationId xmlns:p14="http://schemas.microsoft.com/office/powerpoint/2010/main" val="88421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B6F2-1673-254E-A992-F188E2070B4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8E8FAC-E09F-174D-AAA0-82D01EED17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426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8D27-428A-6849-9C55-FBC99504FD1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21549B5-2B2C-DC41-99E8-F6C42290751E}"/>
              </a:ext>
            </a:extLst>
          </p:cNvPr>
          <p:cNvSpPr>
            <a:spLocks noGrp="1"/>
          </p:cNvSpPr>
          <p:nvPr>
            <p:ph idx="1"/>
          </p:nvPr>
        </p:nvSpPr>
        <p:spPr/>
        <p:txBody>
          <a:bodyPr/>
          <a:lstStyle/>
          <a:p>
            <a:r>
              <a:rPr lang="en-US" dirty="0"/>
              <a:t>An interactive price forecasting mechanism which addresses:</a:t>
            </a:r>
          </a:p>
          <a:p>
            <a:pPr lvl="1"/>
            <a:r>
              <a:rPr lang="en-US" dirty="0"/>
              <a:t>Specific product category</a:t>
            </a:r>
          </a:p>
          <a:p>
            <a:pPr lvl="1"/>
            <a:r>
              <a:rPr lang="en-US" dirty="0"/>
              <a:t>Specific region</a:t>
            </a:r>
          </a:p>
          <a:p>
            <a:pPr lvl="1"/>
            <a:r>
              <a:rPr lang="en-US" dirty="0"/>
              <a:t>Time range</a:t>
            </a:r>
          </a:p>
          <a:p>
            <a:endParaRPr lang="en-US" dirty="0"/>
          </a:p>
        </p:txBody>
      </p:sp>
    </p:spTree>
    <p:extLst>
      <p:ext uri="{BB962C8B-B14F-4D97-AF65-F5344CB8AC3E}">
        <p14:creationId xmlns:p14="http://schemas.microsoft.com/office/powerpoint/2010/main" val="320006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3582-075C-B74E-BF90-C996958E7A47}"/>
              </a:ext>
            </a:extLst>
          </p:cNvPr>
          <p:cNvSpPr>
            <a:spLocks noGrp="1"/>
          </p:cNvSpPr>
          <p:nvPr>
            <p:ph type="title"/>
          </p:nvPr>
        </p:nvSpPr>
        <p:spPr/>
        <p:txBody>
          <a:bodyPr/>
          <a:lstStyle/>
          <a:p>
            <a:r>
              <a:rPr lang="en-US" dirty="0"/>
              <a:t>Characteristics of Commodities</a:t>
            </a:r>
          </a:p>
        </p:txBody>
      </p:sp>
      <p:sp>
        <p:nvSpPr>
          <p:cNvPr id="3" name="Content Placeholder 2">
            <a:extLst>
              <a:ext uri="{FF2B5EF4-FFF2-40B4-BE49-F238E27FC236}">
                <a16:creationId xmlns:a16="http://schemas.microsoft.com/office/drawing/2014/main" id="{EDDD3585-1A69-B14F-A272-7A92F2A02AD9}"/>
              </a:ext>
            </a:extLst>
          </p:cNvPr>
          <p:cNvSpPr>
            <a:spLocks noGrp="1"/>
          </p:cNvSpPr>
          <p:nvPr>
            <p:ph idx="1"/>
          </p:nvPr>
        </p:nvSpPr>
        <p:spPr/>
        <p:txBody>
          <a:bodyPr>
            <a:normAutofit fontScale="55000" lnSpcReduction="20000"/>
          </a:bodyPr>
          <a:lstStyle/>
          <a:p>
            <a:r>
              <a:rPr lang="en-US" dirty="0"/>
              <a:t>One of the largest traded commodity Internationally as well as domestic.</a:t>
            </a:r>
          </a:p>
          <a:p>
            <a:r>
              <a:rPr lang="en-US" dirty="0"/>
              <a:t>Unlike other heavily traded commodities which are usually in bulk quantities (vessel loads), steel trading is rather evenly spread in container-load to full vessel quantities. </a:t>
            </a:r>
          </a:p>
          <a:p>
            <a:r>
              <a:rPr lang="en-US" dirty="0"/>
              <a:t>Multitude of categories of products/items/sizes/grades within the categories with substantial price differences.</a:t>
            </a:r>
          </a:p>
          <a:p>
            <a:r>
              <a:rPr lang="en-US" dirty="0"/>
              <a:t>Heavy items – cannot move easily.</a:t>
            </a:r>
          </a:p>
          <a:p>
            <a:r>
              <a:rPr lang="en-US" dirty="0"/>
              <a:t>Long exposure to the natural elements deteriorates quality.</a:t>
            </a:r>
          </a:p>
          <a:p>
            <a:r>
              <a:rPr lang="en-US" dirty="0"/>
              <a:t>Large number of people involved in buying-selling process – in the form of brokers, agents, traders, consumers, stock-holders, producers.</a:t>
            </a:r>
          </a:p>
          <a:p>
            <a:r>
              <a:rPr lang="en-US" dirty="0"/>
              <a:t>Very fragmented with diverse ownership.</a:t>
            </a:r>
          </a:p>
          <a:p>
            <a:r>
              <a:rPr lang="en-US" dirty="0"/>
              <a:t>Unorganized and unregulated – no need for any special license or membership is required.</a:t>
            </a:r>
          </a:p>
          <a:p>
            <a:r>
              <a:rPr lang="en-US" dirty="0"/>
              <a:t>Ownership of people involved in business: Companies, small/medium-partnerships, family-owned, &amp; individuals.</a:t>
            </a:r>
          </a:p>
          <a:p>
            <a:r>
              <a:rPr lang="en-US" dirty="0"/>
              <a:t>Change of product ownership from producer to consumer in most cases, especially in international transactions.</a:t>
            </a:r>
          </a:p>
          <a:p>
            <a:r>
              <a:rPr lang="en-US" dirty="0"/>
              <a:t>Buying methods are still very old-fashioned – ask prices from various sources and then decide</a:t>
            </a:r>
          </a:p>
          <a:p>
            <a:r>
              <a:rPr lang="en-US" dirty="0"/>
              <a:t>Highly relationship based.</a:t>
            </a:r>
          </a:p>
          <a:p>
            <a:r>
              <a:rPr lang="en-US" dirty="0"/>
              <a:t>Price intelligence – mostly through verbal communication.</a:t>
            </a:r>
          </a:p>
          <a:p>
            <a:r>
              <a:rPr lang="en-US" dirty="0"/>
              <a:t>Published journals give historical prices and informal projections but no specific price predictions.</a:t>
            </a:r>
          </a:p>
          <a:p>
            <a:r>
              <a:rPr lang="en-US" dirty="0"/>
              <a:t>Highly fragmented pricing – no standard price, which is why there is no exchange for this product, being traded at such high volumes globally. NO SET PRICE for any product, production cost differs from producer to producer. </a:t>
            </a:r>
          </a:p>
        </p:txBody>
      </p:sp>
    </p:spTree>
    <p:extLst>
      <p:ext uri="{BB962C8B-B14F-4D97-AF65-F5344CB8AC3E}">
        <p14:creationId xmlns:p14="http://schemas.microsoft.com/office/powerpoint/2010/main" val="37750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9A39-CF3C-5442-AF43-9A12ED337F3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9A48E2D-EB6B-F749-A714-4748CB5AED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118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D1BF-D044-B647-929D-607870F4039F}"/>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0815954D-8330-214D-BC12-36A19FAC39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523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0A38-6484-1D42-95E1-98A442071F68}"/>
              </a:ext>
            </a:extLst>
          </p:cNvPr>
          <p:cNvSpPr>
            <a:spLocks noGrp="1"/>
          </p:cNvSpPr>
          <p:nvPr>
            <p:ph type="title"/>
          </p:nvPr>
        </p:nvSpPr>
        <p:spPr/>
        <p:txBody>
          <a:bodyPr/>
          <a:lstStyle/>
          <a:p>
            <a:r>
              <a:rPr lang="en-US" dirty="0"/>
              <a:t>Benchmark Model</a:t>
            </a:r>
          </a:p>
        </p:txBody>
      </p:sp>
      <p:sp>
        <p:nvSpPr>
          <p:cNvPr id="3" name="Content Placeholder 2">
            <a:extLst>
              <a:ext uri="{FF2B5EF4-FFF2-40B4-BE49-F238E27FC236}">
                <a16:creationId xmlns:a16="http://schemas.microsoft.com/office/drawing/2014/main" id="{92EE7E7F-6AD8-2948-A0AC-8090271273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337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042A-17CE-ED43-AA1F-C9D68FF72780}"/>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1200E321-CE39-F843-9F76-372B212E43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47999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9</TotalTime>
  <Words>265</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Wingdings 2</vt:lpstr>
      <vt:lpstr>Dividend</vt:lpstr>
      <vt:lpstr>PowerPoint Presentation</vt:lpstr>
      <vt:lpstr>Agenda</vt:lpstr>
      <vt:lpstr>Background</vt:lpstr>
      <vt:lpstr>Problem Statement</vt:lpstr>
      <vt:lpstr>Characteristics of Commodities</vt:lpstr>
      <vt:lpstr>Dataset</vt:lpstr>
      <vt:lpstr>Evaluation Metrics</vt:lpstr>
      <vt:lpstr>Benchmark Model</vt:lpstr>
      <vt:lpstr>Proposed Solution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Vibbhav Lall</dc:creator>
  <cp:lastModifiedBy>Vibbhav Lall</cp:lastModifiedBy>
  <cp:revision>2</cp:revision>
  <dcterms:created xsi:type="dcterms:W3CDTF">2018-06-02T14:09:21Z</dcterms:created>
  <dcterms:modified xsi:type="dcterms:W3CDTF">2018-06-02T14:18:24Z</dcterms:modified>
</cp:coreProperties>
</file>