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E6C194-35CA-4AF7-9C2E-87B1AC553BDF}">
  <a:tblStyle styleId="{66E6C194-35CA-4AF7-9C2E-87B1AC553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ursera.org/learn/nlp-sequence-models/lecture/BO8PS/different-types-of-rnns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euralnetworksanddeeplearning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June 9,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Recurrent Neural Networks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unit -- unfolded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603525" y="2596938"/>
            <a:ext cx="544500" cy="169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633825" y="1573300"/>
            <a:ext cx="484200" cy="484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669975" y="271866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669975" y="372621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669975" y="3222438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Shape 229"/>
          <p:cNvCxnSpPr>
            <a:stCxn id="224" idx="0"/>
            <a:endCxn id="225" idx="4"/>
          </p:cNvCxnSpPr>
          <p:nvPr/>
        </p:nvCxnSpPr>
        <p:spPr>
          <a:xfrm flipH="1" rot="10800000">
            <a:off x="1875775" y="2057538"/>
            <a:ext cx="3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Shape 230"/>
          <p:cNvCxnSpPr>
            <a:stCxn id="225" idx="0"/>
          </p:cNvCxnSpPr>
          <p:nvPr/>
        </p:nvCxnSpPr>
        <p:spPr>
          <a:xfrm flipH="1" rot="10800000">
            <a:off x="1875925" y="1234300"/>
            <a:ext cx="120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Shape 231"/>
          <p:cNvCxnSpPr>
            <a:endCxn id="224" idx="1"/>
          </p:cNvCxnSpPr>
          <p:nvPr/>
        </p:nvCxnSpPr>
        <p:spPr>
          <a:xfrm flipH="1" rot="10800000">
            <a:off x="774325" y="3445638"/>
            <a:ext cx="829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Shape 232"/>
          <p:cNvCxnSpPr>
            <a:endCxn id="224" idx="2"/>
          </p:cNvCxnSpPr>
          <p:nvPr/>
        </p:nvCxnSpPr>
        <p:spPr>
          <a:xfrm rot="10800000">
            <a:off x="1875775" y="4294338"/>
            <a:ext cx="240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Shape 233"/>
          <p:cNvSpPr/>
          <p:nvPr/>
        </p:nvSpPr>
        <p:spPr>
          <a:xfrm>
            <a:off x="3060025" y="2597025"/>
            <a:ext cx="544500" cy="169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078188" y="1620000"/>
            <a:ext cx="484200" cy="484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126475" y="2718750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126475" y="3726300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126475" y="3222525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Shape 238"/>
          <p:cNvCxnSpPr>
            <a:stCxn id="233" idx="0"/>
            <a:endCxn id="234" idx="4"/>
          </p:cNvCxnSpPr>
          <p:nvPr/>
        </p:nvCxnSpPr>
        <p:spPr>
          <a:xfrm rot="10800000">
            <a:off x="3320275" y="2104125"/>
            <a:ext cx="120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Shape 239"/>
          <p:cNvCxnSpPr>
            <a:stCxn id="234" idx="0"/>
          </p:cNvCxnSpPr>
          <p:nvPr/>
        </p:nvCxnSpPr>
        <p:spPr>
          <a:xfrm flipH="1" rot="10800000">
            <a:off x="3320288" y="1281000"/>
            <a:ext cx="120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Shape 240"/>
          <p:cNvCxnSpPr>
            <a:endCxn id="233" idx="2"/>
          </p:cNvCxnSpPr>
          <p:nvPr/>
        </p:nvCxnSpPr>
        <p:spPr>
          <a:xfrm rot="10800000">
            <a:off x="3332275" y="4294425"/>
            <a:ext cx="240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Shape 241"/>
          <p:cNvSpPr/>
          <p:nvPr/>
        </p:nvSpPr>
        <p:spPr>
          <a:xfrm>
            <a:off x="4772750" y="2609238"/>
            <a:ext cx="544500" cy="169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794800" y="1677613"/>
            <a:ext cx="484200" cy="484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839200" y="273096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39200" y="373851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839200" y="3234738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>
            <a:stCxn id="241" idx="0"/>
            <a:endCxn id="242" idx="4"/>
          </p:cNvCxnSpPr>
          <p:nvPr/>
        </p:nvCxnSpPr>
        <p:spPr>
          <a:xfrm rot="10800000">
            <a:off x="5036900" y="2161938"/>
            <a:ext cx="81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5045000" y="1281013"/>
            <a:ext cx="120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>
            <a:stCxn id="233" idx="3"/>
            <a:endCxn id="241" idx="1"/>
          </p:cNvCxnSpPr>
          <p:nvPr/>
        </p:nvCxnSpPr>
        <p:spPr>
          <a:xfrm>
            <a:off x="3604525" y="3445725"/>
            <a:ext cx="1168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>
            <a:endCxn id="241" idx="2"/>
          </p:cNvCxnSpPr>
          <p:nvPr/>
        </p:nvCxnSpPr>
        <p:spPr>
          <a:xfrm rot="10800000">
            <a:off x="5045000" y="4306638"/>
            <a:ext cx="240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Shape 250"/>
          <p:cNvSpPr/>
          <p:nvPr/>
        </p:nvSpPr>
        <p:spPr>
          <a:xfrm>
            <a:off x="7381125" y="2609238"/>
            <a:ext cx="544500" cy="169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7411275" y="1620013"/>
            <a:ext cx="484200" cy="484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447575" y="273096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447575" y="3738513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47575" y="3234738"/>
            <a:ext cx="4116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Shape 255"/>
          <p:cNvCxnSpPr>
            <a:stCxn id="250" idx="0"/>
            <a:endCxn id="251" idx="4"/>
          </p:cNvCxnSpPr>
          <p:nvPr/>
        </p:nvCxnSpPr>
        <p:spPr>
          <a:xfrm rot="10800000">
            <a:off x="7653375" y="2104338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51" idx="0"/>
          </p:cNvCxnSpPr>
          <p:nvPr/>
        </p:nvCxnSpPr>
        <p:spPr>
          <a:xfrm flipH="1" rot="10800000">
            <a:off x="7653375" y="1281013"/>
            <a:ext cx="120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endCxn id="250" idx="1"/>
          </p:cNvCxnSpPr>
          <p:nvPr/>
        </p:nvCxnSpPr>
        <p:spPr>
          <a:xfrm flipH="1" rot="10800000">
            <a:off x="6551925" y="3457938"/>
            <a:ext cx="829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endCxn id="250" idx="2"/>
          </p:cNvCxnSpPr>
          <p:nvPr/>
        </p:nvCxnSpPr>
        <p:spPr>
          <a:xfrm rot="10800000">
            <a:off x="7653375" y="4306638"/>
            <a:ext cx="240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>
            <a:stCxn id="224" idx="3"/>
            <a:endCxn id="233" idx="1"/>
          </p:cNvCxnSpPr>
          <p:nvPr/>
        </p:nvCxnSpPr>
        <p:spPr>
          <a:xfrm>
            <a:off x="2148025" y="3445638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1916125" y="4381425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1</a:t>
            </a:r>
            <a:endParaRPr baseline="-25000" sz="2400"/>
          </a:p>
        </p:txBody>
      </p:sp>
      <p:sp>
        <p:nvSpPr>
          <p:cNvPr id="261" name="Shape 261"/>
          <p:cNvSpPr txBox="1"/>
          <p:nvPr/>
        </p:nvSpPr>
        <p:spPr>
          <a:xfrm>
            <a:off x="3200138" y="4381463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2</a:t>
            </a:r>
            <a:endParaRPr baseline="-25000" sz="2400"/>
          </a:p>
        </p:txBody>
      </p:sp>
      <p:sp>
        <p:nvSpPr>
          <p:cNvPr id="262" name="Shape 262"/>
          <p:cNvSpPr txBox="1"/>
          <p:nvPr/>
        </p:nvSpPr>
        <p:spPr>
          <a:xfrm>
            <a:off x="5045025" y="4381475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263" name="Shape 263"/>
          <p:cNvSpPr txBox="1"/>
          <p:nvPr/>
        </p:nvSpPr>
        <p:spPr>
          <a:xfrm>
            <a:off x="7758900" y="4381475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n</a:t>
            </a:r>
            <a:endParaRPr baseline="-25000" sz="2400"/>
          </a:p>
        </p:txBody>
      </p:sp>
      <p:sp>
        <p:nvSpPr>
          <p:cNvPr id="264" name="Shape 264"/>
          <p:cNvSpPr txBox="1"/>
          <p:nvPr/>
        </p:nvSpPr>
        <p:spPr>
          <a:xfrm>
            <a:off x="774325" y="2940450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0</a:t>
            </a:r>
            <a:endParaRPr baseline="-25000" sz="2400"/>
          </a:p>
        </p:txBody>
      </p:sp>
      <p:sp>
        <p:nvSpPr>
          <p:cNvPr id="265" name="Shape 265"/>
          <p:cNvSpPr txBox="1"/>
          <p:nvPr/>
        </p:nvSpPr>
        <p:spPr>
          <a:xfrm>
            <a:off x="2298550" y="2940450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1</a:t>
            </a:r>
            <a:endParaRPr baseline="-25000" sz="2400"/>
          </a:p>
        </p:txBody>
      </p:sp>
      <p:sp>
        <p:nvSpPr>
          <p:cNvPr id="266" name="Shape 266"/>
          <p:cNvSpPr txBox="1"/>
          <p:nvPr/>
        </p:nvSpPr>
        <p:spPr>
          <a:xfrm>
            <a:off x="3883150" y="2940450"/>
            <a:ext cx="62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t-1</a:t>
            </a:r>
            <a:endParaRPr baseline="-25000" sz="2400"/>
          </a:p>
        </p:txBody>
      </p:sp>
      <p:sp>
        <p:nvSpPr>
          <p:cNvPr id="267" name="Shape 267"/>
          <p:cNvSpPr txBox="1"/>
          <p:nvPr/>
        </p:nvSpPr>
        <p:spPr>
          <a:xfrm>
            <a:off x="6619975" y="2940450"/>
            <a:ext cx="69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n-1</a:t>
            </a:r>
            <a:endParaRPr baseline="-25000" sz="2400"/>
          </a:p>
        </p:txBody>
      </p:sp>
      <p:sp>
        <p:nvSpPr>
          <p:cNvPr id="268" name="Shape 268"/>
          <p:cNvSpPr txBox="1"/>
          <p:nvPr/>
        </p:nvSpPr>
        <p:spPr>
          <a:xfrm>
            <a:off x="1464450" y="1922775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1</a:t>
            </a:r>
            <a:endParaRPr baseline="-25000" sz="2400"/>
          </a:p>
        </p:txBody>
      </p:sp>
      <p:sp>
        <p:nvSpPr>
          <p:cNvPr id="269" name="Shape 269"/>
          <p:cNvSpPr txBox="1"/>
          <p:nvPr/>
        </p:nvSpPr>
        <p:spPr>
          <a:xfrm>
            <a:off x="2008950" y="1126875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baseline="-25000" lang="en" sz="2400"/>
              <a:t>1</a:t>
            </a:r>
            <a:endParaRPr baseline="-25000" sz="2400"/>
          </a:p>
        </p:txBody>
      </p:sp>
      <p:sp>
        <p:nvSpPr>
          <p:cNvPr id="270" name="Shape 270"/>
          <p:cNvSpPr txBox="1"/>
          <p:nvPr/>
        </p:nvSpPr>
        <p:spPr>
          <a:xfrm>
            <a:off x="3309250" y="1180588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baseline="-25000" lang="en" sz="2400"/>
              <a:t>2</a:t>
            </a:r>
            <a:endParaRPr baseline="-25000" sz="2400"/>
          </a:p>
        </p:txBody>
      </p:sp>
      <p:sp>
        <p:nvSpPr>
          <p:cNvPr id="271" name="Shape 271"/>
          <p:cNvSpPr txBox="1"/>
          <p:nvPr/>
        </p:nvSpPr>
        <p:spPr>
          <a:xfrm>
            <a:off x="5099538" y="1180600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272" name="Shape 272"/>
          <p:cNvSpPr txBox="1"/>
          <p:nvPr/>
        </p:nvSpPr>
        <p:spPr>
          <a:xfrm>
            <a:off x="7653375" y="1173500"/>
            <a:ext cx="5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baseline="-25000" lang="en" sz="2400"/>
              <a:t>n</a:t>
            </a:r>
            <a:endParaRPr baseline="-25000" sz="2400"/>
          </a:p>
        </p:txBody>
      </p:sp>
      <p:sp>
        <p:nvSpPr>
          <p:cNvPr id="273" name="Shape 273"/>
          <p:cNvSpPr txBox="1"/>
          <p:nvPr/>
        </p:nvSpPr>
        <p:spPr>
          <a:xfrm>
            <a:off x="7060800" y="2056975"/>
            <a:ext cx="69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n-1</a:t>
            </a:r>
            <a:endParaRPr baseline="-2500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keras.layers.GRU</a:t>
            </a:r>
            <a:endParaRPr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- Gated Recurrent Unit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371950" y="1645925"/>
            <a:ext cx="3957600" cy="2674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825425" y="2955013"/>
            <a:ext cx="665700" cy="66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811800" y="2923825"/>
            <a:ext cx="581100" cy="66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964975" y="4166500"/>
            <a:ext cx="295500" cy="309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221800" y="2055775"/>
            <a:ext cx="295500" cy="309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Shape 286"/>
          <p:cNvCxnSpPr>
            <a:stCxn id="285" idx="6"/>
            <a:endCxn id="282" idx="2"/>
          </p:cNvCxnSpPr>
          <p:nvPr/>
        </p:nvCxnSpPr>
        <p:spPr>
          <a:xfrm>
            <a:off x="2517300" y="2210575"/>
            <a:ext cx="1308000" cy="1077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84" idx="0"/>
            <a:endCxn id="282" idx="3"/>
          </p:cNvCxnSpPr>
          <p:nvPr/>
        </p:nvCxnSpPr>
        <p:spPr>
          <a:xfrm rot="-5400000">
            <a:off x="3196875" y="3440350"/>
            <a:ext cx="642000" cy="810300"/>
          </a:xfrm>
          <a:prstGeom prst="curvedConnector3">
            <a:avLst>
              <a:gd fmla="val 42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85" idx="5"/>
            <a:endCxn id="283" idx="3"/>
          </p:cNvCxnSpPr>
          <p:nvPr/>
        </p:nvCxnSpPr>
        <p:spPr>
          <a:xfrm flipH="1" rot="-5400000">
            <a:off x="3098775" y="1695285"/>
            <a:ext cx="1173300" cy="2422800"/>
          </a:xfrm>
          <a:prstGeom prst="bentConnector3">
            <a:avLst>
              <a:gd fmla="val 128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4" idx="7"/>
            <a:endCxn id="283" idx="5"/>
          </p:cNvCxnSpPr>
          <p:nvPr/>
        </p:nvCxnSpPr>
        <p:spPr>
          <a:xfrm rot="-5400000">
            <a:off x="3903300" y="2807240"/>
            <a:ext cx="718500" cy="2090700"/>
          </a:xfrm>
          <a:prstGeom prst="bentConnector3">
            <a:avLst>
              <a:gd fmla="val 463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3825425" y="3056788"/>
            <a:ext cx="714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tanh</a:t>
            </a:r>
            <a:endParaRPr sz="1800"/>
          </a:p>
        </p:txBody>
      </p:sp>
      <p:sp>
        <p:nvSpPr>
          <p:cNvPr id="291" name="Shape 291"/>
          <p:cNvSpPr txBox="1"/>
          <p:nvPr/>
        </p:nvSpPr>
        <p:spPr>
          <a:xfrm>
            <a:off x="4904500" y="2984650"/>
            <a:ext cx="527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𝜎</a:t>
            </a:r>
            <a:r>
              <a:rPr baseline="-25000" lang="en" sz="2400"/>
              <a:t>u</a:t>
            </a:r>
            <a:endParaRPr baseline="-25000" sz="2400"/>
          </a:p>
        </p:txBody>
      </p:sp>
      <p:cxnSp>
        <p:nvCxnSpPr>
          <p:cNvPr id="292" name="Shape 292"/>
          <p:cNvCxnSpPr>
            <a:endCxn id="285" idx="2"/>
          </p:cNvCxnSpPr>
          <p:nvPr/>
        </p:nvCxnSpPr>
        <p:spPr>
          <a:xfrm>
            <a:off x="1367700" y="2202475"/>
            <a:ext cx="854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Shape 293"/>
          <p:cNvCxnSpPr>
            <a:endCxn id="284" idx="4"/>
          </p:cNvCxnSpPr>
          <p:nvPr/>
        </p:nvCxnSpPr>
        <p:spPr>
          <a:xfrm rot="10800000">
            <a:off x="3112725" y="44761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Shape 294"/>
          <p:cNvSpPr/>
          <p:nvPr/>
        </p:nvSpPr>
        <p:spPr>
          <a:xfrm>
            <a:off x="4308150" y="1967775"/>
            <a:ext cx="527700" cy="59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Shape 295"/>
          <p:cNvCxnSpPr>
            <a:stCxn id="283" idx="0"/>
            <a:endCxn id="294" idx="5"/>
          </p:cNvCxnSpPr>
          <p:nvPr/>
        </p:nvCxnSpPr>
        <p:spPr>
          <a:xfrm flipH="1" rot="5400000">
            <a:off x="4706500" y="2527975"/>
            <a:ext cx="447900" cy="343800"/>
          </a:xfrm>
          <a:prstGeom prst="curvedConnector3">
            <a:avLst>
              <a:gd fmla="val 402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Shape 296"/>
          <p:cNvSpPr/>
          <p:nvPr/>
        </p:nvSpPr>
        <p:spPr>
          <a:xfrm>
            <a:off x="6167250" y="2110575"/>
            <a:ext cx="295500" cy="309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Shape 297"/>
          <p:cNvCxnSpPr>
            <a:stCxn id="294" idx="6"/>
            <a:endCxn id="296" idx="2"/>
          </p:cNvCxnSpPr>
          <p:nvPr/>
        </p:nvCxnSpPr>
        <p:spPr>
          <a:xfrm>
            <a:off x="4835850" y="2265375"/>
            <a:ext cx="13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>
            <a:stCxn id="296" idx="6"/>
          </p:cNvCxnSpPr>
          <p:nvPr/>
        </p:nvCxnSpPr>
        <p:spPr>
          <a:xfrm>
            <a:off x="6462750" y="2265375"/>
            <a:ext cx="931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1338375" y="1630250"/>
            <a:ext cx="714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t-1</a:t>
            </a:r>
            <a:endParaRPr baseline="-25000" sz="2400"/>
          </a:p>
        </p:txBody>
      </p:sp>
      <p:sp>
        <p:nvSpPr>
          <p:cNvPr id="300" name="Shape 300"/>
          <p:cNvSpPr txBox="1"/>
          <p:nvPr/>
        </p:nvSpPr>
        <p:spPr>
          <a:xfrm>
            <a:off x="6648825" y="1777225"/>
            <a:ext cx="714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301" name="Shape 301"/>
          <p:cNvSpPr txBox="1"/>
          <p:nvPr/>
        </p:nvSpPr>
        <p:spPr>
          <a:xfrm>
            <a:off x="3112725" y="4476100"/>
            <a:ext cx="714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302" name="Shape 302"/>
          <p:cNvSpPr txBox="1"/>
          <p:nvPr/>
        </p:nvSpPr>
        <p:spPr>
          <a:xfrm>
            <a:off x="3780450" y="2366250"/>
            <a:ext cx="527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c’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303" name="Shape 303"/>
          <p:cNvSpPr txBox="1"/>
          <p:nvPr/>
        </p:nvSpPr>
        <p:spPr>
          <a:xfrm>
            <a:off x="4414800" y="1861125"/>
            <a:ext cx="714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</a:t>
            </a:r>
            <a:r>
              <a:rPr baseline="-25000" lang="en" sz="2400"/>
              <a:t>t</a:t>
            </a:r>
            <a:endParaRPr baseline="-25000" sz="2400"/>
          </a:p>
        </p:txBody>
      </p:sp>
      <p:cxnSp>
        <p:nvCxnSpPr>
          <p:cNvPr id="304" name="Shape 304"/>
          <p:cNvCxnSpPr>
            <a:stCxn id="285" idx="7"/>
            <a:endCxn id="294" idx="1"/>
          </p:cNvCxnSpPr>
          <p:nvPr/>
        </p:nvCxnSpPr>
        <p:spPr>
          <a:xfrm rot="-5400000">
            <a:off x="3406575" y="1122365"/>
            <a:ext cx="46200" cy="1911300"/>
          </a:xfrm>
          <a:prstGeom prst="bentConnector3">
            <a:avLst>
              <a:gd fmla="val 804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>
            <a:off x="2623425" y="2955000"/>
            <a:ext cx="581100" cy="66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2650125" y="2959163"/>
            <a:ext cx="446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𝜎</a:t>
            </a:r>
            <a:r>
              <a:rPr baseline="-25000" lang="en" sz="2400"/>
              <a:t>r</a:t>
            </a:r>
            <a:endParaRPr baseline="-25000" sz="2400"/>
          </a:p>
        </p:txBody>
      </p:sp>
      <p:cxnSp>
        <p:nvCxnSpPr>
          <p:cNvPr id="307" name="Shape 307"/>
          <p:cNvCxnSpPr>
            <a:stCxn id="284" idx="1"/>
            <a:endCxn id="305" idx="4"/>
          </p:cNvCxnSpPr>
          <p:nvPr/>
        </p:nvCxnSpPr>
        <p:spPr>
          <a:xfrm flipH="1" rot="5400000">
            <a:off x="2666400" y="3869990"/>
            <a:ext cx="589500" cy="94200"/>
          </a:xfrm>
          <a:prstGeom prst="curvedConnector3">
            <a:avLst>
              <a:gd fmla="val 53857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85" idx="5"/>
            <a:endCxn id="306" idx="1"/>
          </p:cNvCxnSpPr>
          <p:nvPr/>
        </p:nvCxnSpPr>
        <p:spPr>
          <a:xfrm flipH="1" rot="-5400000">
            <a:off x="2130525" y="2663535"/>
            <a:ext cx="863100" cy="176100"/>
          </a:xfrm>
          <a:prstGeom prst="curvedConnector2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stCxn id="305" idx="6"/>
            <a:endCxn id="290" idx="1"/>
          </p:cNvCxnSpPr>
          <p:nvPr/>
        </p:nvCxnSpPr>
        <p:spPr>
          <a:xfrm flipH="1" rot="10800000">
            <a:off x="3204525" y="3278100"/>
            <a:ext cx="621000" cy="10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Shape 310"/>
          <p:cNvCxnSpPr>
            <a:endCxn id="294" idx="3"/>
          </p:cNvCxnSpPr>
          <p:nvPr/>
        </p:nvCxnSpPr>
        <p:spPr>
          <a:xfrm rot="-5400000">
            <a:off x="4032330" y="2601810"/>
            <a:ext cx="479100" cy="227100"/>
          </a:xfrm>
          <a:prstGeom prst="curvedConnector3">
            <a:avLst>
              <a:gd fmla="val 409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keras.layers.LSTM</a:t>
            </a:r>
            <a:endParaRPr/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(LSTM)</a:t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4" y="1474797"/>
            <a:ext cx="5676950" cy="28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1016525" y="1791150"/>
            <a:ext cx="71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</a:t>
            </a:r>
            <a:r>
              <a:rPr baseline="-25000" lang="en" sz="2400"/>
              <a:t>t-1</a:t>
            </a:r>
            <a:endParaRPr baseline="-25000" sz="2400"/>
          </a:p>
        </p:txBody>
      </p:sp>
      <p:sp>
        <p:nvSpPr>
          <p:cNvPr id="320" name="Shape 320"/>
          <p:cNvSpPr txBox="1"/>
          <p:nvPr/>
        </p:nvSpPr>
        <p:spPr>
          <a:xfrm>
            <a:off x="1016525" y="2695650"/>
            <a:ext cx="71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t-1</a:t>
            </a:r>
            <a:endParaRPr baseline="-25000" sz="2400"/>
          </a:p>
        </p:txBody>
      </p:sp>
      <p:sp>
        <p:nvSpPr>
          <p:cNvPr id="321" name="Shape 321"/>
          <p:cNvSpPr txBox="1"/>
          <p:nvPr/>
        </p:nvSpPr>
        <p:spPr>
          <a:xfrm>
            <a:off x="2289500" y="4231200"/>
            <a:ext cx="71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322" name="Shape 322"/>
          <p:cNvSpPr txBox="1"/>
          <p:nvPr/>
        </p:nvSpPr>
        <p:spPr>
          <a:xfrm>
            <a:off x="7410475" y="1848975"/>
            <a:ext cx="71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</a:t>
            </a:r>
            <a:r>
              <a:rPr baseline="-25000" lang="en" sz="2400"/>
              <a:t>t</a:t>
            </a:r>
            <a:endParaRPr baseline="-25000" sz="2400"/>
          </a:p>
        </p:txBody>
      </p:sp>
      <p:sp>
        <p:nvSpPr>
          <p:cNvPr id="323" name="Shape 323"/>
          <p:cNvSpPr txBox="1"/>
          <p:nvPr/>
        </p:nvSpPr>
        <p:spPr>
          <a:xfrm>
            <a:off x="7410475" y="2969550"/>
            <a:ext cx="71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t</a:t>
            </a:r>
            <a:endParaRPr baseline="-2500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http://karpathy.github.io/2015/05/21/rnn-effectiveness/</a:t>
            </a:r>
            <a:endParaRPr/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Architectures</a:t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875"/>
            <a:ext cx="9144001" cy="289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https://www.coursera.org/learn/nlp-sequence-models/lecture/BO8PS/different-types-of-rnns</a:t>
            </a:r>
            <a:endParaRPr sz="1400"/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63" y="1238100"/>
            <a:ext cx="7725285" cy="38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Topics</a:t>
            </a:r>
            <a:endParaRPr/>
          </a:p>
        </p:txBody>
      </p:sp>
      <p:sp>
        <p:nvSpPr>
          <p:cNvPr id="347" name="Shape 34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Bidirectional RNNs (keras.layers.Bidirectional)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Deep RNNs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45" y="1223850"/>
            <a:ext cx="6693780" cy="3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362" name="Shape 362"/>
          <p:cNvSpPr txBox="1"/>
          <p:nvPr>
            <p:ph idx="3" type="body"/>
          </p:nvPr>
        </p:nvSpPr>
        <p:spPr>
          <a:xfrm>
            <a:off x="457200" y="1452274"/>
            <a:ext cx="8229600" cy="3119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= Input(input_shape)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embedding_layer = Embedding(I.shape[1], 50)(I)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LSTM(128, return_sequences=True)(embedding_layer)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Dropout(0.5)(X)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LSTM(128)(X)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Dropout(0.5)(X)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Dense(5)(X)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 = Activation("softmax")(X)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 = Model(inputs=I, outputs=X)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architecture</a:t>
            </a:r>
            <a:endParaRPr/>
          </a:p>
        </p:txBody>
      </p:sp>
      <p:sp>
        <p:nvSpPr>
          <p:cNvPr id="370" name="Shape 37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X_input = Input(shape = input_shape)</a:t>
            </a:r>
            <a:endParaRPr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Conv1D(196, 15, strides=4)(X_input)                               </a:t>
            </a:r>
            <a:r>
              <a:rPr lang="en"/>
              <a:t># CONV1D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BatchNormalization()(X)                 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Activation("relu")(X)                         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Dropout(0.5)(X)                                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GRU(units = 128, return_sequences = True)(X)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Dropout(0.8)(X)                                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X = TimeDistributed(Dense(1, activation = "sigmoid"))(X)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 = Model(inputs = X_input, outputs = X)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83" name="Shape 383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{66E6C194-35CA-4AF7-9C2E-87B1AC553BDF}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1:00 - 2:50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Capstone Project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:50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(Proposal, Project)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projects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45225" y="205750"/>
            <a:ext cx="8907300" cy="8829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Capstone Project Presentations</a:t>
            </a:r>
            <a:endParaRPr sz="3600"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512810"/>
            <a:ext cx="8229600" cy="2511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60350" lvl="0" marL="457200" rtl="0">
              <a:spcBef>
                <a:spcPts val="0"/>
              </a:spcBef>
              <a:spcAft>
                <a:spcPts val="0"/>
              </a:spcAft>
              <a:buSzPts val="500"/>
              <a:buAutoNum type="arabicPeriod"/>
            </a:pPr>
            <a:r>
              <a:rPr lang="en"/>
              <a:t>Background/Problem Statement</a:t>
            </a:r>
            <a:endParaRPr/>
          </a:p>
          <a:p>
            <a:pPr indent="-260350" lvl="0" marL="457200" rtl="0">
              <a:spcBef>
                <a:spcPts val="0"/>
              </a:spcBef>
              <a:spcAft>
                <a:spcPts val="0"/>
              </a:spcAft>
              <a:buSzPts val="500"/>
              <a:buAutoNum type="arabicPeriod"/>
            </a:pPr>
            <a:r>
              <a:rPr lang="en"/>
              <a:t>Exploratory Data Analysis (should include one figure)</a:t>
            </a:r>
            <a:endParaRPr/>
          </a:p>
          <a:p>
            <a:pPr indent="-260350" lvl="0" marL="457200" rtl="0">
              <a:spcBef>
                <a:spcPts val="0"/>
              </a:spcBef>
              <a:spcAft>
                <a:spcPts val="0"/>
              </a:spcAft>
              <a:buSzPts val="500"/>
              <a:buAutoNum type="arabicPeriod"/>
            </a:pPr>
            <a:r>
              <a:rPr lang="en"/>
              <a:t>Preprocessing</a:t>
            </a:r>
            <a:endParaRPr/>
          </a:p>
          <a:p>
            <a:pPr indent="-260350" lvl="0" marL="457200" rtl="0">
              <a:spcBef>
                <a:spcPts val="0"/>
              </a:spcBef>
              <a:spcAft>
                <a:spcPts val="0"/>
              </a:spcAft>
              <a:buSzPts val="500"/>
              <a:buAutoNum type="arabicPeriod"/>
            </a:pPr>
            <a:r>
              <a:rPr lang="en"/>
              <a:t>Metrics and Benchmarks</a:t>
            </a:r>
            <a:endParaRPr/>
          </a:p>
          <a:p>
            <a:pPr indent="-260350" lvl="0" marL="457200">
              <a:spcBef>
                <a:spcPts val="0"/>
              </a:spcBef>
              <a:spcAft>
                <a:spcPts val="0"/>
              </a:spcAft>
              <a:buSzPts val="500"/>
              <a:buAutoNum type="arabicPeriod"/>
            </a:pPr>
            <a:r>
              <a:rPr lang="en"/>
              <a:t>Methodology and 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session</a:t>
            </a:r>
            <a:endParaRPr sz="500"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2633675"/>
            <a:ext cx="8365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Work on </a:t>
            </a:r>
            <a:r>
              <a:rPr lang="en">
                <a:solidFill>
                  <a:srgbClr val="FFFF00"/>
                </a:solidFill>
              </a:rPr>
              <a:t>Capstone project                             due       6/16/18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Capstone project presentation               in-class       6/16/18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400"/>
            <a:ext cx="8839200" cy="8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512800" y="1689400"/>
            <a:ext cx="2902200" cy="47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742750" y="278350"/>
            <a:ext cx="4647300" cy="1343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375" y="508300"/>
            <a:ext cx="4313200" cy="7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07" name="Shape 107"/>
          <p:cNvGraphicFramePr/>
          <p:nvPr/>
        </p:nvGraphicFramePr>
        <p:xfrm>
          <a:off x="469302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{66E6C194-35CA-4AF7-9C2E-87B1AC553BDF}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Project Template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Recurrent Neural Networks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/>
                        <a:t>Work on Capstone Project/Proposal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Report</a:t>
            </a:r>
            <a:endParaRPr/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57200" y="1223850"/>
            <a:ext cx="4044900" cy="3691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Domain Background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Datasets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Solution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Benchmark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Metrics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Project Design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4845425" y="1238100"/>
            <a:ext cx="4044900" cy="345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Introduction/Background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Analysis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Methodology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17" name="Shape 117"/>
          <p:cNvCxnSpPr/>
          <p:nvPr/>
        </p:nvCxnSpPr>
        <p:spPr>
          <a:xfrm>
            <a:off x="3594400" y="1645925"/>
            <a:ext cx="1307100" cy="21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3432150" y="1876000"/>
            <a:ext cx="1420800" cy="23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1718525" y="1912250"/>
            <a:ext cx="3098400" cy="188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2033200" y="2347975"/>
            <a:ext cx="2880300" cy="120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Shape 121"/>
          <p:cNvCxnSpPr/>
          <p:nvPr/>
        </p:nvCxnSpPr>
        <p:spPr>
          <a:xfrm flipH="1" rot="10800000">
            <a:off x="1832225" y="2384050"/>
            <a:ext cx="3093300" cy="52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2202625" y="2432550"/>
            <a:ext cx="2698800" cy="956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2701325" y="2723100"/>
            <a:ext cx="2272800" cy="150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Shape 124"/>
          <p:cNvSpPr/>
          <p:nvPr/>
        </p:nvSpPr>
        <p:spPr>
          <a:xfrm>
            <a:off x="326775" y="914250"/>
            <a:ext cx="4248000" cy="42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161825" y="835275"/>
            <a:ext cx="2638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highlight>
                  <a:srgbClr val="0000FF"/>
                </a:highlight>
              </a:rPr>
              <a:t>Proposal</a:t>
            </a:r>
            <a:endParaRPr sz="2400">
              <a:solidFill>
                <a:srgbClr val="C9DAF8"/>
              </a:solidFill>
              <a:highlight>
                <a:srgbClr val="0000FF"/>
              </a:highlight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816925" y="888025"/>
            <a:ext cx="4248000" cy="42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651975" y="809050"/>
            <a:ext cx="2638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highlight>
                  <a:srgbClr val="FF00FF"/>
                </a:highlight>
              </a:rPr>
              <a:t>FInal Report</a:t>
            </a:r>
            <a:endParaRPr sz="2400">
              <a:solidFill>
                <a:srgbClr val="C9DAF8"/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304800"/>
            <a:ext cx="83292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Analysis with Deep Learning</a:t>
            </a:r>
            <a:endParaRPr/>
          </a:p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What’s different?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What is a recurrent unit?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Architectures for recurrent networks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Examples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6675000" y="1108700"/>
            <a:ext cx="1245900" cy="369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414800" y="1108700"/>
            <a:ext cx="2260200" cy="3696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68900" y="1108700"/>
            <a:ext cx="1245900" cy="369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Perceptrons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8850" y="900000"/>
            <a:ext cx="6522951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94350" y="1623050"/>
            <a:ext cx="1634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Bias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Output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Hidden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580350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818600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31125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Shape 151"/>
          <p:cNvCxnSpPr>
            <a:stCxn id="148" idx="7"/>
          </p:cNvCxnSpPr>
          <p:nvPr/>
        </p:nvCxnSpPr>
        <p:spPr>
          <a:xfrm flipH="1" rot="10800000">
            <a:off x="3941403" y="1485825"/>
            <a:ext cx="824700" cy="29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>
            <a:stCxn id="148" idx="7"/>
          </p:cNvCxnSpPr>
          <p:nvPr/>
        </p:nvCxnSpPr>
        <p:spPr>
          <a:xfrm flipH="1" rot="10800000">
            <a:off x="3941403" y="2297325"/>
            <a:ext cx="825000" cy="21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>
            <a:stCxn id="148" idx="7"/>
          </p:cNvCxnSpPr>
          <p:nvPr/>
        </p:nvCxnSpPr>
        <p:spPr>
          <a:xfrm flipH="1" rot="10800000">
            <a:off x="3941403" y="3108825"/>
            <a:ext cx="825000" cy="131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>
            <a:stCxn id="148" idx="7"/>
          </p:cNvCxnSpPr>
          <p:nvPr/>
        </p:nvCxnSpPr>
        <p:spPr>
          <a:xfrm flipH="1" rot="10800000">
            <a:off x="3941403" y="3966225"/>
            <a:ext cx="847800" cy="45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Shape 155"/>
          <p:cNvCxnSpPr/>
          <p:nvPr/>
        </p:nvCxnSpPr>
        <p:spPr>
          <a:xfrm flipH="1" rot="10800000">
            <a:off x="5179653" y="1451625"/>
            <a:ext cx="718200" cy="297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Shape 156"/>
          <p:cNvCxnSpPr>
            <a:stCxn id="149" idx="7"/>
          </p:cNvCxnSpPr>
          <p:nvPr/>
        </p:nvCxnSpPr>
        <p:spPr>
          <a:xfrm flipH="1" rot="10800000">
            <a:off x="5179653" y="2263125"/>
            <a:ext cx="729600" cy="216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>
            <a:stCxn id="149" idx="7"/>
          </p:cNvCxnSpPr>
          <p:nvPr/>
        </p:nvCxnSpPr>
        <p:spPr>
          <a:xfrm flipH="1" rot="10800000">
            <a:off x="5179653" y="3108825"/>
            <a:ext cx="752400" cy="131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Shape 158"/>
          <p:cNvCxnSpPr>
            <a:stCxn id="149" idx="7"/>
          </p:cNvCxnSpPr>
          <p:nvPr/>
        </p:nvCxnSpPr>
        <p:spPr>
          <a:xfrm flipH="1" rot="10800000">
            <a:off x="5179653" y="3977625"/>
            <a:ext cx="7410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Shape 159"/>
          <p:cNvCxnSpPr>
            <a:stCxn id="150" idx="7"/>
          </p:cNvCxnSpPr>
          <p:nvPr/>
        </p:nvCxnSpPr>
        <p:spPr>
          <a:xfrm flipH="1" rot="10800000">
            <a:off x="6292178" y="2297325"/>
            <a:ext cx="851700" cy="21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Shape 160"/>
          <p:cNvCxnSpPr>
            <a:stCxn id="150" idx="7"/>
          </p:cNvCxnSpPr>
          <p:nvPr/>
        </p:nvCxnSpPr>
        <p:spPr>
          <a:xfrm flipH="1" rot="10800000">
            <a:off x="6292178" y="3131925"/>
            <a:ext cx="851700" cy="129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3627900" y="4355700"/>
            <a:ext cx="261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843338" y="4397550"/>
            <a:ext cx="37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931125" y="4355700"/>
            <a:ext cx="42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http://neuralnetworksanddeeplearning.com/</a:t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Perceptron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680300" y="2448300"/>
            <a:ext cx="859500" cy="88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372000" y="2424750"/>
            <a:ext cx="859500" cy="9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>
            <a:endCxn id="171" idx="1"/>
          </p:cNvCxnSpPr>
          <p:nvPr/>
        </p:nvCxnSpPr>
        <p:spPr>
          <a:xfrm>
            <a:off x="1116771" y="1874873"/>
            <a:ext cx="689400" cy="70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Shape 174"/>
          <p:cNvCxnSpPr>
            <a:endCxn id="171" idx="2"/>
          </p:cNvCxnSpPr>
          <p:nvPr/>
        </p:nvCxnSpPr>
        <p:spPr>
          <a:xfrm flipH="1" rot="10800000">
            <a:off x="1077300" y="2890350"/>
            <a:ext cx="603000" cy="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>
            <a:endCxn id="171" idx="3"/>
          </p:cNvCxnSpPr>
          <p:nvPr/>
        </p:nvCxnSpPr>
        <p:spPr>
          <a:xfrm flipH="1" rot="10800000">
            <a:off x="1039071" y="3202927"/>
            <a:ext cx="767100" cy="69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1680300" y="2657475"/>
            <a:ext cx="859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Shape 177"/>
          <p:cNvCxnSpPr>
            <a:stCxn id="171" idx="6"/>
            <a:endCxn id="172" idx="2"/>
          </p:cNvCxnSpPr>
          <p:nvPr/>
        </p:nvCxnSpPr>
        <p:spPr>
          <a:xfrm flipH="1" rot="10800000">
            <a:off x="2539800" y="2884050"/>
            <a:ext cx="8322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3361013" y="2559300"/>
            <a:ext cx="957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8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9" name="Shape 179"/>
          <p:cNvCxnSpPr>
            <a:stCxn id="172" idx="6"/>
          </p:cNvCxnSpPr>
          <p:nvPr/>
        </p:nvCxnSpPr>
        <p:spPr>
          <a:xfrm>
            <a:off x="4231500" y="2883900"/>
            <a:ext cx="1078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756775" y="16161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366375" y="1741763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61050" y="2746450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56775" y="3724350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67300" y="28370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366375" y="349412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475975" y="2573925"/>
            <a:ext cx="859500" cy="8841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>
            <a:endCxn id="186" idx="1"/>
          </p:cNvCxnSpPr>
          <p:nvPr/>
        </p:nvCxnSpPr>
        <p:spPr>
          <a:xfrm>
            <a:off x="5912446" y="2000498"/>
            <a:ext cx="689400" cy="70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Shape 188"/>
          <p:cNvCxnSpPr>
            <a:endCxn id="186" idx="2"/>
          </p:cNvCxnSpPr>
          <p:nvPr/>
        </p:nvCxnSpPr>
        <p:spPr>
          <a:xfrm flipH="1" rot="10800000">
            <a:off x="5872975" y="3015975"/>
            <a:ext cx="603000" cy="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Shape 189"/>
          <p:cNvCxnSpPr>
            <a:endCxn id="186" idx="3"/>
          </p:cNvCxnSpPr>
          <p:nvPr/>
        </p:nvCxnSpPr>
        <p:spPr>
          <a:xfrm flipH="1" rot="10800000">
            <a:off x="5834746" y="3328552"/>
            <a:ext cx="767100" cy="69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Shape 190"/>
          <p:cNvCxnSpPr>
            <a:stCxn id="191" idx="6"/>
          </p:cNvCxnSpPr>
          <p:nvPr/>
        </p:nvCxnSpPr>
        <p:spPr>
          <a:xfrm>
            <a:off x="7360513" y="3035950"/>
            <a:ext cx="1078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5552450" y="17417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162050" y="1867388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456725" y="2872075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552450" y="3849975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962975" y="29626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6162050" y="36197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Unit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677238" y="1961638"/>
            <a:ext cx="859500" cy="88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47713" y="1944538"/>
            <a:ext cx="859500" cy="9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Shape 207"/>
          <p:cNvCxnSpPr>
            <a:stCxn id="208" idx="3"/>
            <a:endCxn id="205" idx="2"/>
          </p:cNvCxnSpPr>
          <p:nvPr/>
        </p:nvCxnSpPr>
        <p:spPr>
          <a:xfrm flipH="1" rot="10800000">
            <a:off x="2566088" y="2403688"/>
            <a:ext cx="1111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3677238" y="2170813"/>
            <a:ext cx="859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aseline="-25000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536725" y="2079100"/>
            <a:ext cx="1078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8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Shape 211"/>
          <p:cNvCxnSpPr>
            <a:stCxn id="206" idx="6"/>
          </p:cNvCxnSpPr>
          <p:nvPr/>
        </p:nvCxnSpPr>
        <p:spPr>
          <a:xfrm>
            <a:off x="5407213" y="2403688"/>
            <a:ext cx="1078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2149688" y="2212288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164238" y="2350388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aseline="-25000"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Shape 213"/>
          <p:cNvCxnSpPr>
            <a:stCxn id="210" idx="3"/>
            <a:endCxn id="212" idx="3"/>
          </p:cNvCxnSpPr>
          <p:nvPr/>
        </p:nvCxnSpPr>
        <p:spPr>
          <a:xfrm flipH="1">
            <a:off x="3677225" y="2427250"/>
            <a:ext cx="1938300" cy="122100"/>
          </a:xfrm>
          <a:prstGeom prst="curvedConnector5">
            <a:avLst>
              <a:gd fmla="val -6243" name="adj1"/>
              <a:gd fmla="val 896417" name="adj2"/>
              <a:gd fmla="val 10302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Shape 214"/>
          <p:cNvSpPr/>
          <p:nvPr/>
        </p:nvSpPr>
        <p:spPr>
          <a:xfrm>
            <a:off x="6485938" y="1944538"/>
            <a:ext cx="859500" cy="9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6474950" y="2079100"/>
            <a:ext cx="10788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𝜎(..)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7345438" y="2396188"/>
            <a:ext cx="1078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