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622499-73F2-4ECA-9C83-0374C7823BC6}">
  <a:tblStyle styleId="{2B622499-73F2-4ECA-9C83-0374C7823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eras.io/preprocessing/imag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231n.github.io/understanding-cn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May 12,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 - CNN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Augmentation and Transfer Learning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padding=’same’</a:t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57200" y="1714500"/>
            <a:ext cx="54558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5400" lvl="0" marL="1143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Sequential()				</a:t>
            </a:r>
            <a:r>
              <a:rPr lang="en"/>
              <a:t>input_shape=(32, 32, 3)</a:t>
            </a:r>
            <a:endParaRPr/>
          </a:p>
          <a:p>
            <a:pPr indent="-25400" lvl="0" marL="1143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.add(Conv2D(filters=16, kernel_size=2,,..)                         </a:t>
            </a:r>
            <a:endParaRPr/>
          </a:p>
          <a:p>
            <a:pPr indent="0" lvl="0" marL="889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.add(Conv2D(filters=32, kernel_size=2, ..))</a:t>
            </a:r>
            <a:endParaRPr/>
          </a:p>
          <a:p>
            <a:pPr indent="0" lvl="0" marL="889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.add(MaxPooling2D(pool_size=2))</a:t>
            </a:r>
            <a:endParaRPr/>
          </a:p>
          <a:p>
            <a:pPr indent="0" lvl="0" marL="889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.add(Conv2D(filters=64, kernel_size=2, ..))</a:t>
            </a:r>
            <a:endParaRPr/>
          </a:p>
          <a:p>
            <a:pPr indent="0" lvl="0" marL="8890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.add(MaxPooling2D(pool_size=2))</a:t>
            </a:r>
            <a:endParaRPr/>
          </a:p>
          <a:p>
            <a:pPr indent="-25400" lvl="0" marL="1143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836150" y="1462250"/>
            <a:ext cx="31299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(32, 32, 16) 		  208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(32, 32, 32) 		2080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(16, 16, 32)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(8, 8, 64)			8256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(4, 4, 64)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pic"/>
          </p:nvPr>
        </p:nvSpPr>
        <p:spPr>
          <a:xfrm>
            <a:off x="0" y="1231350"/>
            <a:ext cx="9144000" cy="3912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20320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</a:rPr>
              <a:t>from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keras.preprocessing.image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92672"/>
                </a:solidFill>
              </a:rPr>
              <a:t>import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ImageDataGenerator</a:t>
            </a:r>
            <a:br>
              <a:rPr lang="en">
                <a:solidFill>
                  <a:srgbClr val="FCFCFC"/>
                </a:solidFill>
              </a:rPr>
            </a:b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8F8F2"/>
                </a:solidFill>
              </a:rPr>
              <a:t>datagen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ImageDataGenerator(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rotation_range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40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width_shift_range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height_shift_range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rescale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1.</a:t>
            </a:r>
            <a:r>
              <a:rPr lang="en">
                <a:solidFill>
                  <a:srgbClr val="F92672"/>
                </a:solidFill>
              </a:rPr>
              <a:t>/</a:t>
            </a:r>
            <a:r>
              <a:rPr lang="en">
                <a:solidFill>
                  <a:srgbClr val="AE81FF"/>
                </a:solidFill>
              </a:rPr>
              <a:t>255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shear_range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zoom_range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horizontal_flip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F8F8F2"/>
                </a:solidFill>
              </a:rPr>
              <a:t>True,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fill_mode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E6DB74"/>
                </a:solidFill>
              </a:rPr>
              <a:t>'nearest'</a:t>
            </a:r>
            <a:r>
              <a:rPr lang="en"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5650" y="256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sz="3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1300" y="538725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https://keras.io/preprocessing/image/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0" y="1154400"/>
            <a:ext cx="4503300" cy="3989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60350" lvl="0" marL="45720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create training set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500"/>
              <a:buChar char="●"/>
            </a:pPr>
            <a:r>
              <a:rPr lang="en">
                <a:solidFill>
                  <a:srgbClr val="9FC5E8"/>
                </a:solidFill>
              </a:rPr>
              <a:t>X_train = .. </a:t>
            </a:r>
            <a:endParaRPr>
              <a:solidFill>
                <a:srgbClr val="9FC5E8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[ create validation set ]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 = Sequential().add( .. )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model.compile( .. )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model.fit(..)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model.predict( .. )</a:t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5650" y="256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Training with </a:t>
            </a:r>
            <a:r>
              <a:rPr lang="en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sz="3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82925" y="765800"/>
            <a:ext cx="286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Normal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181600" y="765800"/>
            <a:ext cx="286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/>
          <p:nvPr>
            <p:ph idx="2" type="pic"/>
          </p:nvPr>
        </p:nvSpPr>
        <p:spPr>
          <a:xfrm>
            <a:off x="4640700" y="1154400"/>
            <a:ext cx="4503300" cy="3989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60350" lvl="0" marL="45720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create </a:t>
            </a:r>
            <a:r>
              <a:rPr lang="en">
                <a:solidFill>
                  <a:srgbClr val="FFFF00"/>
                </a:solidFill>
              </a:rPr>
              <a:t>training set generator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500"/>
              <a:buChar char="●"/>
            </a:pPr>
            <a:r>
              <a:rPr lang="en">
                <a:solidFill>
                  <a:srgbClr val="A4C2F4"/>
                </a:solidFill>
              </a:rPr>
              <a:t>gen_train = ImageDataGenerator..</a:t>
            </a:r>
            <a:endParaRPr>
              <a:solidFill>
                <a:srgbClr val="A4C2F4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500"/>
              <a:buChar char="●"/>
            </a:pPr>
            <a:r>
              <a:rPr lang="en">
                <a:solidFill>
                  <a:srgbClr val="A4C2F4"/>
                </a:solidFill>
              </a:rPr>
              <a:t>gen_train.fit(X_train)</a:t>
            </a:r>
            <a:endParaRPr>
              <a:solidFill>
                <a:srgbClr val="A4C2F4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[ create validation set generator ]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 = Sequential().add( .. )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model.compile( .. )</a:t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00"/>
              <a:buChar char="●"/>
            </a:pPr>
            <a:r>
              <a:rPr lang="en">
                <a:solidFill>
                  <a:srgbClr val="FF9900"/>
                </a:solidFill>
              </a:rPr>
              <a:t>model.fit_generator(datagen_train.flow(..), ..)</a:t>
            </a:r>
            <a:endParaRPr>
              <a:solidFill>
                <a:srgbClr val="FF99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260350" lvl="0" marL="457200" marR="20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model.predict( .. )</a:t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marR="20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0" y="1295500"/>
            <a:ext cx="9144000" cy="3847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Layer activations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Visualize weights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Deconvolutional Networks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8475" y="705475"/>
            <a:ext cx="9030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http://cs231n.github.io/understanding-cnn/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1300" y="38475"/>
            <a:ext cx="9017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VISUALIZING CNN FILTERS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295400"/>
            <a:ext cx="8229600" cy="33351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zkhundkar/ConnectIntensive/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cifar10/CNN Visualization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cifar10/CNN Augmentation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91" name="Shape 191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{2B622499-73F2-4ECA-9C83-0374C7823BC6}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Transfer Learning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:00 - 2:30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:30 - 2:50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Review/Proposal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(P4 or P5)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4325" cy="4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the end of the neural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 data set,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6785350" y="1949650"/>
            <a:ext cx="0" cy="215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 rot="-5400000">
            <a:off x="6262450" y="109330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401000" y="1436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most of the pre-trained layers near the beginning of the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to the remaining pre-trained layers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20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Shape 257"/>
          <p:cNvCxnSpPr/>
          <p:nvPr/>
        </p:nvCxnSpPr>
        <p:spPr>
          <a:xfrm>
            <a:off x="5643775" y="2167700"/>
            <a:ext cx="0" cy="215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Shape 258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 rot="-5400000">
            <a:off x="5120875" y="131135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259425" y="165465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NOT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Shape 262"/>
          <p:cNvCxnSpPr>
            <a:endCxn id="258" idx="1"/>
          </p:cNvCxnSpPr>
          <p:nvPr/>
        </p:nvCxnSpPr>
        <p:spPr>
          <a:xfrm>
            <a:off x="5900413" y="3116825"/>
            <a:ext cx="1293900" cy="12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remove the last fully connected layer and replace with a layer matching the number of classes in the new data set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randomly initialize the weights in the new fully connected layer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initialize the rest of the weights using the pre-trained weights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re-train the entire neural network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6" name="Shape 276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938000" y="4053225"/>
            <a:ext cx="3231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 full network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Large 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69350" y="1436600"/>
            <a:ext cx="66714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Same architecture, use pre-computed weights as initial values 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Shape 285"/>
          <p:cNvSpPr txBox="1"/>
          <p:nvPr/>
        </p:nvSpPr>
        <p:spPr>
          <a:xfrm rot="-5400000">
            <a:off x="5975725" y="1345300"/>
            <a:ext cx="2592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Random Init weights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Udacity/machine-learning/projects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/practice_projects/cnn/transfer-learning</a:t>
            </a:r>
            <a:endParaRPr sz="3000">
              <a:solidFill>
                <a:srgbClr val="FFFF00"/>
              </a:solidFill>
              <a:highlight>
                <a:srgbClr val="3C78D8"/>
              </a:highlight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/bottleneck_features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/transfer_learning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2633674"/>
            <a:ext cx="8229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(P4)    due  4/28/18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Submit/complete </a:t>
            </a:r>
            <a:r>
              <a:rPr lang="en">
                <a:solidFill>
                  <a:srgbClr val="FFFF00"/>
                </a:solidFill>
              </a:rPr>
              <a:t>Dog Breed Project (P5)     due  5/19/18 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Research ideas for capstone project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{2B622499-73F2-4ECA-9C83-0374C7823BC6}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Augmentation and CNN Visualizations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Discussion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793"/>
            <a:ext cx="9144000" cy="173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112225" y="2848300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12150" y="2537700"/>
            <a:ext cx="5156400" cy="9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3" y="3514500"/>
            <a:ext cx="9031775" cy="84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8" y="901313"/>
            <a:ext cx="8793650" cy="33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41100" y="115450"/>
            <a:ext cx="5553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RELU ( SUM ( W * x ) 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5" y="909375"/>
            <a:ext cx="8795250" cy="3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pic"/>
          </p:nvPr>
        </p:nvSpPr>
        <p:spPr>
          <a:xfrm>
            <a:off x="0" y="0"/>
            <a:ext cx="9144000" cy="2719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20675" y="1115925"/>
            <a:ext cx="86451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Kernel Size 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Very commonly 3x3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Stride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How many pixels to shift (typically 1)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Padding (dealing with edges)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“Valid”		- 	stay within original image boundaries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“Same”	- 	pad with zeros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475" y="51300"/>
            <a:ext cx="9105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Convolutional Filter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00" y="295012"/>
            <a:ext cx="5677800" cy="4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