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A0E9D63-82CA-4038-A740-B0AD12B0C06E}">
  <a:tblStyle styleId="{BA0E9D63-82CA-4038-A740-B0AD12B0C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April 7, 2018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Unsupervised Learning </a:t>
            </a:r>
            <a:endParaRPr/>
          </a:p>
          <a:p>
            <a:pPr indent="45720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- Feature Selection</a:t>
            </a:r>
            <a:endParaRPr/>
          </a:p>
          <a:p>
            <a:pPr indent="45720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- Feature Transformation (PCA)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github.com/zkhundkar/ConnectIntensive/06..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Single-Linkage Clustering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90812"/>
            <a:ext cx="3330999" cy="33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4293325" y="4293331"/>
            <a:ext cx="510000" cy="4404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4293300" y="42933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</a:t>
            </a:r>
            <a:endParaRPr sz="2000"/>
          </a:p>
        </p:txBody>
      </p:sp>
      <p:sp>
        <p:nvSpPr>
          <p:cNvPr id="159" name="Shape 159"/>
          <p:cNvSpPr/>
          <p:nvPr/>
        </p:nvSpPr>
        <p:spPr>
          <a:xfrm>
            <a:off x="4984150" y="4293331"/>
            <a:ext cx="510000" cy="4404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674975" y="4293331"/>
            <a:ext cx="510000" cy="4404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36675" y="4293331"/>
            <a:ext cx="510000" cy="4404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750975" y="4293331"/>
            <a:ext cx="510000" cy="4404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056625" y="4293331"/>
            <a:ext cx="510000" cy="4404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4984150" y="43101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</a:t>
            </a:r>
            <a:endParaRPr sz="2000"/>
          </a:p>
        </p:txBody>
      </p:sp>
      <p:sp>
        <p:nvSpPr>
          <p:cNvPr id="165" name="Shape 165"/>
          <p:cNvSpPr txBox="1"/>
          <p:nvPr/>
        </p:nvSpPr>
        <p:spPr>
          <a:xfrm>
            <a:off x="5674963" y="43101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</a:t>
            </a:r>
            <a:endParaRPr sz="2000"/>
          </a:p>
        </p:txBody>
      </p:sp>
      <p:sp>
        <p:nvSpPr>
          <p:cNvPr id="166" name="Shape 166"/>
          <p:cNvSpPr txBox="1"/>
          <p:nvPr/>
        </p:nvSpPr>
        <p:spPr>
          <a:xfrm>
            <a:off x="6436675" y="43101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</a:t>
            </a:r>
            <a:endParaRPr sz="2000"/>
          </a:p>
        </p:txBody>
      </p:sp>
      <p:sp>
        <p:nvSpPr>
          <p:cNvPr id="167" name="Shape 167"/>
          <p:cNvSpPr txBox="1"/>
          <p:nvPr/>
        </p:nvSpPr>
        <p:spPr>
          <a:xfrm>
            <a:off x="7056625" y="43101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</a:t>
            </a:r>
            <a:endParaRPr sz="2000"/>
          </a:p>
        </p:txBody>
      </p:sp>
      <p:sp>
        <p:nvSpPr>
          <p:cNvPr id="168" name="Shape 168"/>
          <p:cNvSpPr txBox="1"/>
          <p:nvPr/>
        </p:nvSpPr>
        <p:spPr>
          <a:xfrm>
            <a:off x="7750975" y="42933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endParaRPr sz="2000"/>
          </a:p>
        </p:txBody>
      </p:sp>
      <p:sp>
        <p:nvSpPr>
          <p:cNvPr id="169" name="Shape 169"/>
          <p:cNvSpPr/>
          <p:nvPr/>
        </p:nvSpPr>
        <p:spPr>
          <a:xfrm>
            <a:off x="5256850" y="4026231"/>
            <a:ext cx="710269" cy="309607"/>
          </a:xfrm>
          <a:custGeom>
            <a:pathLst>
              <a:path extrusionOk="0" h="10768" w="27772">
                <a:moveTo>
                  <a:pt x="0" y="10768"/>
                </a:moveTo>
                <a:lnTo>
                  <a:pt x="567" y="0"/>
                </a:lnTo>
                <a:lnTo>
                  <a:pt x="27772" y="1700"/>
                </a:lnTo>
                <a:lnTo>
                  <a:pt x="27772" y="1020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/>
          <p:nvPr/>
        </p:nvSpPr>
        <p:spPr>
          <a:xfrm>
            <a:off x="6656175" y="3852927"/>
            <a:ext cx="710269" cy="440411"/>
          </a:xfrm>
          <a:custGeom>
            <a:pathLst>
              <a:path extrusionOk="0" h="10768" w="27772">
                <a:moveTo>
                  <a:pt x="0" y="10768"/>
                </a:moveTo>
                <a:lnTo>
                  <a:pt x="567" y="0"/>
                </a:lnTo>
                <a:lnTo>
                  <a:pt x="27772" y="1700"/>
                </a:lnTo>
                <a:lnTo>
                  <a:pt x="27772" y="1020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/>
          <p:nvPr/>
        </p:nvSpPr>
        <p:spPr>
          <a:xfrm>
            <a:off x="7013875" y="3613206"/>
            <a:ext cx="977675" cy="708475"/>
          </a:xfrm>
          <a:custGeom>
            <a:pathLst>
              <a:path extrusionOk="0" h="28339" w="39107">
                <a:moveTo>
                  <a:pt x="0" y="11335"/>
                </a:moveTo>
                <a:lnTo>
                  <a:pt x="0" y="0"/>
                </a:lnTo>
                <a:lnTo>
                  <a:pt x="39107" y="1700"/>
                </a:lnTo>
                <a:lnTo>
                  <a:pt x="39107" y="28339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/>
          <p:nvPr/>
        </p:nvSpPr>
        <p:spPr>
          <a:xfrm>
            <a:off x="5674975" y="2933081"/>
            <a:ext cx="1863243" cy="1093138"/>
          </a:xfrm>
          <a:custGeom>
            <a:pathLst>
              <a:path extrusionOk="0" h="47042" w="74814">
                <a:moveTo>
                  <a:pt x="0" y="47042"/>
                </a:moveTo>
                <a:lnTo>
                  <a:pt x="1700" y="0"/>
                </a:lnTo>
                <a:lnTo>
                  <a:pt x="73681" y="566"/>
                </a:lnTo>
                <a:lnTo>
                  <a:pt x="74814" y="2947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/>
          <p:nvPr/>
        </p:nvSpPr>
        <p:spPr>
          <a:xfrm>
            <a:off x="4548375" y="1700331"/>
            <a:ext cx="1997900" cy="2621350"/>
          </a:xfrm>
          <a:custGeom>
            <a:pathLst>
              <a:path extrusionOk="0" h="104854" w="79916">
                <a:moveTo>
                  <a:pt x="0" y="104854"/>
                </a:moveTo>
                <a:lnTo>
                  <a:pt x="0" y="0"/>
                </a:lnTo>
                <a:lnTo>
                  <a:pt x="77649" y="0"/>
                </a:lnTo>
                <a:lnTo>
                  <a:pt x="79916" y="5044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 - Advantages</a:t>
            </a:r>
            <a:endParaRPr/>
          </a:p>
        </p:txBody>
      </p:sp>
      <p:sp>
        <p:nvSpPr>
          <p:cNvPr id="181" name="Shape 18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Hierarchical representation contains richer information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Dendrogram provides good visualization of cluster relationships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Consistent - “always” results in the same clusters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 - Disadvantages</a:t>
            </a:r>
            <a:endParaRPr/>
          </a:p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Sensitive to noise (outliers)</a:t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Computationally intensive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Sensitive to metric and linkage criterion</a:t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DENSTY-BASED SPATIAL CLUSTERING OF APPLICATIONS WITH NOISE</a:t>
            </a:r>
            <a:endParaRPr/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</a:t>
            </a:r>
            <a:r>
              <a:rPr lang="en"/>
              <a:t>Clustering</a:t>
            </a:r>
            <a:endParaRPr/>
          </a:p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7200" y="1361913"/>
            <a:ext cx="8526300" cy="3455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55600" lvl="0" marL="9017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Start with arguments </a:t>
            </a:r>
            <a:r>
              <a:rPr lang="en" sz="2000">
                <a:solidFill>
                  <a:srgbClr val="000000"/>
                </a:solidFill>
              </a:rPr>
              <a:t>ε and minPts</a:t>
            </a:r>
            <a:endParaRPr sz="2000">
              <a:solidFill>
                <a:srgbClr val="222222"/>
              </a:solidFill>
            </a:endParaRPr>
          </a:p>
          <a:p>
            <a:pPr indent="-355600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Select a point and find its neighbors (</a:t>
            </a:r>
            <a:r>
              <a:rPr lang="en" sz="2000">
                <a:solidFill>
                  <a:srgbClr val="000000"/>
                </a:solidFill>
              </a:rPr>
              <a:t>ε)</a:t>
            </a:r>
            <a:endParaRPr sz="2000">
              <a:solidFill>
                <a:srgbClr val="222222"/>
              </a:solidFill>
            </a:endParaRPr>
          </a:p>
          <a:p>
            <a:pPr indent="-355600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If count of neighbors &lt; minPts mark as outlier</a:t>
            </a:r>
            <a:endParaRPr sz="2000">
              <a:solidFill>
                <a:srgbClr val="222222"/>
              </a:solidFill>
            </a:endParaRPr>
          </a:p>
          <a:p>
            <a:pPr indent="-355600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Otherwise, mark point as core point and all neighbors as border points</a:t>
            </a:r>
            <a:endParaRPr sz="2000">
              <a:solidFill>
                <a:srgbClr val="222222"/>
              </a:solidFill>
            </a:endParaRPr>
          </a:p>
          <a:p>
            <a:pPr indent="-355600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Examine all neighbors (repeat from step 3)</a:t>
            </a:r>
            <a:endParaRPr sz="2000">
              <a:solidFill>
                <a:srgbClr val="222222"/>
              </a:solidFill>
            </a:endParaRPr>
          </a:p>
          <a:p>
            <a:pPr indent="-355600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A core point and all other points reachable from it form a cluster</a:t>
            </a:r>
            <a:endParaRPr sz="2000">
              <a:solidFill>
                <a:srgbClr val="222222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188" y="811525"/>
            <a:ext cx="5217636" cy="375098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457200" y="1006025"/>
            <a:ext cx="187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minPts = 4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Clustering - Advantages</a:t>
            </a:r>
            <a:endParaRPr/>
          </a:p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457200" y="1714500"/>
            <a:ext cx="85263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55600" lvl="0" marL="9017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Does not require </a:t>
            </a:r>
            <a:r>
              <a:rPr i="1" lang="en" sz="2000">
                <a:solidFill>
                  <a:srgbClr val="222222"/>
                </a:solidFill>
              </a:rPr>
              <a:t>a priori</a:t>
            </a:r>
            <a:r>
              <a:rPr lang="en" sz="2000">
                <a:solidFill>
                  <a:srgbClr val="222222"/>
                </a:solidFill>
              </a:rPr>
              <a:t> knowledge of the number of clusters</a:t>
            </a:r>
            <a:endParaRPr sz="2000">
              <a:solidFill>
                <a:srgbClr val="222222"/>
              </a:solidFill>
            </a:endParaRPr>
          </a:p>
          <a:p>
            <a:pPr indent="-355600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Can find arbitrarily shaped clusters. </a:t>
            </a:r>
            <a:endParaRPr sz="2000">
              <a:solidFill>
                <a:srgbClr val="222222"/>
              </a:solidFill>
            </a:endParaRPr>
          </a:p>
          <a:p>
            <a:pPr indent="-355600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Robust to outliers or noise</a:t>
            </a:r>
            <a:endParaRPr sz="2000">
              <a:solidFill>
                <a:srgbClr val="222222"/>
              </a:solidFill>
            </a:endParaRPr>
          </a:p>
          <a:p>
            <a:pPr indent="-355600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Requires just two parameters ( </a:t>
            </a:r>
            <a:r>
              <a:rPr lang="en" sz="2400">
                <a:solidFill>
                  <a:srgbClr val="000000"/>
                </a:solidFill>
              </a:rPr>
              <a:t>ε </a:t>
            </a:r>
            <a:r>
              <a:rPr lang="en" sz="2000">
                <a:solidFill>
                  <a:srgbClr val="222222"/>
                </a:solidFill>
              </a:rPr>
              <a:t>neighborhood size and minimum cluster size)</a:t>
            </a:r>
            <a:endParaRPr sz="2000">
              <a:solidFill>
                <a:srgbClr val="222222"/>
              </a:solidFill>
            </a:endParaRPr>
          </a:p>
          <a:p>
            <a:pPr indent="-355600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Mostly insensitive to the ordering of the points in the dataset</a:t>
            </a:r>
            <a:endParaRPr sz="2000">
              <a:solidFill>
                <a:srgbClr val="222222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Clustering</a:t>
            </a:r>
            <a:endParaRPr/>
          </a:p>
        </p:txBody>
      </p:sp>
      <p:sp>
        <p:nvSpPr>
          <p:cNvPr id="221" name="Shape 22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Clusters can depend on the order points are processed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Depends on distance measure.	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Cannot properly cluster datasets with large differences in densities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Need domain knowledge to pick ε and min pts</a:t>
            </a:r>
            <a:endParaRPr sz="2400">
              <a:solidFill>
                <a:srgbClr val="000000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CLUSTERS</a:t>
            </a:r>
            <a:endParaRPr/>
          </a:p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Mixed Models</a:t>
            </a:r>
            <a:endParaRPr/>
          </a:p>
        </p:txBody>
      </p:sp>
      <p:sp>
        <p:nvSpPr>
          <p:cNvPr id="229" name="Shape 229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Assume samples are derived from one or more overlapping normal distributions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“Derived” implies randomly selected from iid gaussians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Deduce the parameters of the underlying distributions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NORMAL DISTRIBUTION</a:t>
            </a:r>
            <a:endParaRPr/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Function in 1-D</a:t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75" y="1223850"/>
            <a:ext cx="6305334" cy="34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399500" y="1897600"/>
            <a:ext cx="37203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g(x) = (</a:t>
            </a:r>
            <a:r>
              <a:rPr lang="en" sz="1800"/>
              <a:t>1/√(2𝝅𝜎</a:t>
            </a:r>
            <a:r>
              <a:rPr baseline="30000" lang="en" sz="1800"/>
              <a:t>2</a:t>
            </a:r>
            <a:r>
              <a:rPr lang="en" sz="1800"/>
              <a:t>)) exp(-(x-𝜇)</a:t>
            </a:r>
            <a:r>
              <a:rPr baseline="30000" lang="en" sz="1800"/>
              <a:t>2</a:t>
            </a:r>
            <a:r>
              <a:rPr lang="en" sz="1800"/>
              <a:t>/2𝜎</a:t>
            </a:r>
            <a:r>
              <a:rPr baseline="30000" lang="en" sz="1800"/>
              <a:t>2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in 2 dimensions</a:t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600" y="1238100"/>
            <a:ext cx="5969123" cy="39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175" y="219625"/>
            <a:ext cx="4813650" cy="47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GMMs in 2-D</a:t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19375"/>
            <a:ext cx="4279225" cy="3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200" y="1140959"/>
            <a:ext cx="3957600" cy="379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- Observations</a:t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200" y="1285100"/>
            <a:ext cx="3957600" cy="356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- Expectation Maximization	</a:t>
            </a:r>
            <a:endParaRPr/>
          </a:p>
        </p:txBody>
      </p:sp>
      <p:sp>
        <p:nvSpPr>
          <p:cNvPr id="276" name="Shape 276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Initialize (guess) the </a:t>
            </a:r>
            <a:r>
              <a:rPr i="1" lang="en" sz="2400"/>
              <a:t>k</a:t>
            </a:r>
            <a:r>
              <a:rPr lang="en" sz="2400"/>
              <a:t> Gaussian distributions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Calculate soft-cluster assignment probabilities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Re-estimate the </a:t>
            </a:r>
            <a:r>
              <a:rPr i="1" lang="en" sz="2400"/>
              <a:t>k</a:t>
            </a:r>
            <a:r>
              <a:rPr lang="en" sz="2400"/>
              <a:t> Gausssians (make a better guess)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Evaluate log-likelihood for model (check for convergence)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Iterate from step 2 until no meaningful change in log likelihood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- Soft cluster expectation</a:t>
            </a:r>
            <a:endParaRPr/>
          </a:p>
        </p:txBody>
      </p:sp>
      <p:sp>
        <p:nvSpPr>
          <p:cNvPr id="284" name="Shape 284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E[Z</a:t>
            </a:r>
            <a:r>
              <a:rPr baseline="-25000" lang="en" sz="2400"/>
              <a:t>i,A</a:t>
            </a:r>
            <a:r>
              <a:rPr lang="en" sz="2400"/>
              <a:t>]</a:t>
            </a:r>
            <a:r>
              <a:rPr lang="en" sz="2400"/>
              <a:t> = N</a:t>
            </a:r>
            <a:r>
              <a:rPr baseline="-25000" lang="en" sz="2400"/>
              <a:t>A</a:t>
            </a:r>
            <a:r>
              <a:rPr lang="en" sz="2400"/>
              <a:t>(X|𝞵</a:t>
            </a:r>
            <a:r>
              <a:rPr baseline="-25000" lang="en" sz="2400"/>
              <a:t>A</a:t>
            </a:r>
            <a:r>
              <a:rPr lang="en" sz="2400"/>
              <a:t>, 𝜎</a:t>
            </a:r>
            <a:r>
              <a:rPr baseline="-25000" lang="en" sz="2400"/>
              <a:t>A</a:t>
            </a:r>
            <a:r>
              <a:rPr baseline="30000" lang="en" sz="2400"/>
              <a:t>2</a:t>
            </a:r>
            <a:r>
              <a:rPr lang="en" sz="2400"/>
              <a:t>) / (N</a:t>
            </a:r>
            <a:r>
              <a:rPr baseline="-25000" lang="en" sz="2400"/>
              <a:t>A</a:t>
            </a:r>
            <a:r>
              <a:rPr lang="en" sz="2400"/>
              <a:t>(X|</a:t>
            </a:r>
            <a:r>
              <a:rPr lang="en" sz="2400"/>
              <a:t>𝞵</a:t>
            </a:r>
            <a:r>
              <a:rPr baseline="-25000" lang="en" sz="2400"/>
              <a:t>A</a:t>
            </a:r>
            <a:r>
              <a:rPr lang="en" sz="2400"/>
              <a:t>, 𝜎</a:t>
            </a:r>
            <a:r>
              <a:rPr baseline="-25000" lang="en" sz="2400"/>
              <a:t>A</a:t>
            </a:r>
            <a:r>
              <a:rPr baseline="30000" lang="en" sz="2400"/>
              <a:t>2</a:t>
            </a:r>
            <a:r>
              <a:rPr lang="en" sz="2400"/>
              <a:t> </a:t>
            </a:r>
            <a:r>
              <a:rPr lang="en" sz="2400"/>
              <a:t>) + N</a:t>
            </a:r>
            <a:r>
              <a:rPr baseline="-25000" lang="en" sz="2400"/>
              <a:t>B</a:t>
            </a:r>
            <a:r>
              <a:rPr lang="en" sz="2400"/>
              <a:t>(X|</a:t>
            </a:r>
            <a:r>
              <a:rPr lang="en" sz="2400"/>
              <a:t>𝞵</a:t>
            </a:r>
            <a:r>
              <a:rPr baseline="-25000" lang="en" sz="2400"/>
              <a:t>B</a:t>
            </a:r>
            <a:r>
              <a:rPr lang="en" sz="2400"/>
              <a:t>, 𝜎</a:t>
            </a:r>
            <a:r>
              <a:rPr baseline="-25000" lang="en" sz="2400"/>
              <a:t>B</a:t>
            </a:r>
            <a:r>
              <a:rPr baseline="30000" lang="en" sz="2400"/>
              <a:t>2</a:t>
            </a:r>
            <a:r>
              <a:rPr lang="en" sz="2400"/>
              <a:t>))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E[Z</a:t>
            </a:r>
            <a:r>
              <a:rPr baseline="-25000" lang="en" sz="2400"/>
              <a:t>i,B</a:t>
            </a:r>
            <a:r>
              <a:rPr lang="en" sz="2400"/>
              <a:t>] = N</a:t>
            </a:r>
            <a:r>
              <a:rPr baseline="-25000" lang="en" sz="2400"/>
              <a:t>B</a:t>
            </a:r>
            <a:r>
              <a:rPr lang="en" sz="2400"/>
              <a:t>(X|𝞵</a:t>
            </a:r>
            <a:r>
              <a:rPr baseline="-25000" lang="en" sz="2400"/>
              <a:t>B</a:t>
            </a:r>
            <a:r>
              <a:rPr lang="en" sz="2400"/>
              <a:t>, 𝜎</a:t>
            </a:r>
            <a:r>
              <a:rPr baseline="-25000" lang="en" sz="2400"/>
              <a:t>B</a:t>
            </a:r>
            <a:r>
              <a:rPr baseline="30000" lang="en" sz="2400"/>
              <a:t>2</a:t>
            </a:r>
            <a:r>
              <a:rPr lang="en" sz="2400"/>
              <a:t>) / (N</a:t>
            </a:r>
            <a:r>
              <a:rPr baseline="-25000" lang="en" sz="2400"/>
              <a:t>A</a:t>
            </a:r>
            <a:r>
              <a:rPr lang="en" sz="2400"/>
              <a:t>(X|𝞵</a:t>
            </a:r>
            <a:r>
              <a:rPr baseline="-25000" lang="en" sz="2400"/>
              <a:t>A</a:t>
            </a:r>
            <a:r>
              <a:rPr lang="en" sz="2400"/>
              <a:t>, 𝜎</a:t>
            </a:r>
            <a:r>
              <a:rPr baseline="-25000" lang="en" sz="2400"/>
              <a:t>A</a:t>
            </a:r>
            <a:r>
              <a:rPr baseline="30000" lang="en" sz="2400"/>
              <a:t>2</a:t>
            </a:r>
            <a:r>
              <a:rPr lang="en" sz="2400"/>
              <a:t> ) + N</a:t>
            </a:r>
            <a:r>
              <a:rPr baseline="-25000" lang="en" sz="2400"/>
              <a:t>B</a:t>
            </a:r>
            <a:r>
              <a:rPr lang="en" sz="2400"/>
              <a:t>(X|𝞵</a:t>
            </a:r>
            <a:r>
              <a:rPr baseline="-25000" lang="en" sz="2400"/>
              <a:t>B</a:t>
            </a:r>
            <a:r>
              <a:rPr lang="en" sz="2400"/>
              <a:t>, 𝜎</a:t>
            </a:r>
            <a:r>
              <a:rPr baseline="-25000" lang="en" sz="2400"/>
              <a:t>B</a:t>
            </a:r>
            <a:r>
              <a:rPr baseline="30000" lang="en" sz="2400"/>
              <a:t>2</a:t>
            </a:r>
            <a:r>
              <a:rPr lang="en" sz="2400"/>
              <a:t>))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Re-estimate Gaussians</a:t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35433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3754900" y="1376250"/>
            <a:ext cx="53892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𝞵</a:t>
            </a:r>
            <a:r>
              <a:rPr baseline="-25000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30000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(new)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" sz="3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𝝨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E[Z</a:t>
            </a:r>
            <a:r>
              <a:rPr baseline="-25000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i,A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]X</a:t>
            </a:r>
            <a:r>
              <a:rPr baseline="-25000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" sz="3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𝝨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E[Z</a:t>
            </a:r>
            <a:r>
              <a:rPr baseline="-25000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i,A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] </a:t>
            </a:r>
            <a:endParaRPr sz="24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𝜎</a:t>
            </a:r>
            <a:r>
              <a:rPr baseline="-25000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30000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2 (new)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 =  </a:t>
            </a:r>
            <a:r>
              <a:rPr lang="en" sz="3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𝝨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E[Z</a:t>
            </a:r>
            <a:r>
              <a:rPr baseline="-25000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i,A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](X</a:t>
            </a:r>
            <a:r>
              <a:rPr baseline="-25000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- 𝞵</a:t>
            </a:r>
            <a:r>
              <a:rPr baseline="-25000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aseline="30000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en" sz="3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𝝨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E[Z</a:t>
            </a:r>
            <a:r>
              <a:rPr baseline="-25000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i,A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MIXED MODEL</a:t>
            </a:r>
            <a:endParaRPr/>
          </a:p>
        </p:txBody>
      </p:sp>
      <p:sp>
        <p:nvSpPr>
          <p:cNvPr id="299" name="Shape 29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</a:t>
            </a:r>
            <a:r>
              <a:rPr lang="en"/>
              <a:t> Clustering - Advantages</a:t>
            </a:r>
            <a:endParaRPr/>
          </a:p>
        </p:txBody>
      </p:sp>
      <p:sp>
        <p:nvSpPr>
          <p:cNvPr id="301" name="Shape 30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Soft clustering (only one of the ones we discussed)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Can handle clusters of different geometries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MIXED MODEL</a:t>
            </a:r>
            <a:endParaRPr/>
          </a:p>
        </p:txBody>
      </p:sp>
      <p:sp>
        <p:nvSpPr>
          <p:cNvPr id="307" name="Shape 30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Clustering - Disadvantages</a:t>
            </a:r>
            <a:endParaRPr/>
          </a:p>
        </p:txBody>
      </p:sp>
      <p:sp>
        <p:nvSpPr>
          <p:cNvPr id="309" name="Shape 309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Have to “guess” N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Clusters could depend on initial guess (not consistent)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Could converge to a local minimum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Convergane can be slow</a:t>
            </a:r>
            <a:endParaRPr sz="2400">
              <a:solidFill>
                <a:srgbClr val="000000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07a Clustering HAC, DBSCAN and GMM</a:t>
            </a:r>
            <a:endParaRPr sz="2400"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conda install -n mlnd scipy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457200" y="12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{BA0E9D63-82CA-4038-A740-B0AD12B0C06E}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Housekeeping, Review 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5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Other </a:t>
                      </a:r>
                      <a:r>
                        <a:rPr lang="en" sz="2400"/>
                        <a:t>Clustering Algorithms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11:00 - 11:45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11:45 - noon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Review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26" name="Shape 32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328" name="Shape 328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{BA0E9D63-82CA-4038-A740-B0AD12B0C06E}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Feature Selection/Transformation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1:30 - 2:00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Principal Component Analysis  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r>
                        <a:rPr lang="en" sz="2400"/>
                        <a:t>:00 - 2:45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PCA mini-project (notebook)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2:45</a:t>
                      </a:r>
                      <a:r>
                        <a:rPr lang="en" sz="2400"/>
                        <a:t> - 3:00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P3 review and work on P3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36" name="Shape 336"/>
          <p:cNvSpPr txBox="1"/>
          <p:nvPr>
            <p:ph idx="3" type="body"/>
          </p:nvPr>
        </p:nvSpPr>
        <p:spPr>
          <a:xfrm>
            <a:off x="457200" y="1223850"/>
            <a:ext cx="8229600" cy="3348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Interpretability - explain our results</a:t>
            </a:r>
            <a:endParaRPr sz="2400"/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Curse of dimensionality  </a:t>
            </a:r>
            <a:endParaRPr sz="2400"/>
          </a:p>
          <a:p>
            <a:pPr indent="36830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# samples needed grows exponentially with number of dimensions</a:t>
            </a:r>
            <a:endParaRPr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 Essential compromise</a:t>
            </a:r>
            <a:endParaRPr sz="2400"/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&lt;100% Explained variance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425" y="2961901"/>
            <a:ext cx="2236952" cy="18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45" name="Shape 345"/>
          <p:cNvSpPr txBox="1"/>
          <p:nvPr>
            <p:ph idx="3" type="body"/>
          </p:nvPr>
        </p:nvSpPr>
        <p:spPr>
          <a:xfrm>
            <a:off x="457200" y="1348300"/>
            <a:ext cx="4511400" cy="322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Goal - pick </a:t>
            </a:r>
            <a:r>
              <a:rPr i="1" lang="en"/>
              <a:t>best </a:t>
            </a:r>
            <a:r>
              <a:rPr lang="en"/>
              <a:t>subset of features </a:t>
            </a:r>
            <a:endParaRPr/>
          </a:p>
          <a:p>
            <a:pPr indent="-25400" lvl="0" marL="5715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	Filtering</a:t>
            </a:r>
            <a:endParaRPr/>
          </a:p>
          <a:p>
            <a:pPr indent="-25400" lvl="0" marL="5715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Can be fast</a:t>
            </a:r>
            <a:endParaRPr/>
          </a:p>
          <a:p>
            <a:pPr indent="-25400" lvl="0" marL="5715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Look at features in isolation </a:t>
            </a:r>
            <a:endParaRPr/>
          </a:p>
          <a:p>
            <a:pPr indent="-25400" lvl="0" marL="5715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No reference to learner</a:t>
            </a:r>
            <a:endParaRPr/>
          </a:p>
          <a:p>
            <a:pPr indent="-25400" lvl="0" marL="5715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5715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	Wrapping</a:t>
            </a:r>
            <a:endParaRPr/>
          </a:p>
          <a:p>
            <a:pPr indent="-25400" lvl="0" marL="5715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Slow</a:t>
            </a:r>
            <a:endParaRPr/>
          </a:p>
          <a:p>
            <a:pPr indent="-25400" lvl="0" marL="5715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Uses feedback from learner</a:t>
            </a:r>
            <a:endParaRPr/>
          </a:p>
        </p:txBody>
      </p:sp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100" y="1348301"/>
            <a:ext cx="38576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54" name="Shape 354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  <a:p>
            <a:pPr indent="-25400" lvl="0" marL="5715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External criteria for selection</a:t>
            </a:r>
            <a:endParaRPr/>
          </a:p>
          <a:p>
            <a:pPr indent="-25400" lvl="0" marL="10287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Information Gain, Entropy, “usefulness”, independence</a:t>
            </a:r>
            <a:endParaRPr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Wrapping</a:t>
            </a:r>
            <a:endParaRPr/>
          </a:p>
          <a:p>
            <a:pPr indent="45720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Hill-climbing/Randomized optimization</a:t>
            </a:r>
            <a:endParaRPr/>
          </a:p>
          <a:p>
            <a:pPr indent="45720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Forward Search/Backwards search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Usefulness vs Relevance</a:t>
            </a:r>
            <a:endParaRPr/>
          </a:p>
        </p:txBody>
      </p:sp>
      <p:sp>
        <p:nvSpPr>
          <p:cNvPr id="362" name="Shape 36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Relevance =&gt; formal</a:t>
            </a:r>
            <a:endParaRPr/>
          </a:p>
          <a:p>
            <a:pPr indent="-317500" lvl="0" marL="457200" rtl="0"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Bayesian Optimal Learner (not a specific model)</a:t>
            </a:r>
            <a:endParaRPr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Usefulness =&gt; practical</a:t>
            </a:r>
            <a:endParaRPr/>
          </a:p>
          <a:p>
            <a:pPr indent="-317500" lvl="0" marL="457200"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Error for a given model (classifier)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914249"/>
            <a:ext cx="8229600" cy="534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module-sklearn.feature_selection</a:t>
            </a:r>
            <a:endParaRPr sz="2400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Selectors</a:t>
            </a:r>
            <a:endParaRPr/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10402" l="0" r="0" t="0"/>
          <a:stretch/>
        </p:blipFill>
        <p:spPr>
          <a:xfrm>
            <a:off x="0" y="1462500"/>
            <a:ext cx="9144001" cy="38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Transformation</a:t>
            </a:r>
            <a:endParaRPr/>
          </a:p>
        </p:txBody>
      </p:sp>
      <p:sp>
        <p:nvSpPr>
          <p:cNvPr id="378" name="Shape 378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Observable variables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	Measurable, not necessarily knowledge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Latent (hidden) variables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	Not measurable, true influencer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Transformations</a:t>
            </a:r>
            <a:endParaRPr/>
          </a:p>
        </p:txBody>
      </p:sp>
      <p:sp>
        <p:nvSpPr>
          <p:cNvPr id="386" name="Shape 386"/>
          <p:cNvSpPr txBox="1"/>
          <p:nvPr>
            <p:ph idx="3" type="body"/>
          </p:nvPr>
        </p:nvSpPr>
        <p:spPr>
          <a:xfrm>
            <a:off x="457200" y="1714500"/>
            <a:ext cx="8229600" cy="10071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Estimate the hidden variables</a:t>
            </a:r>
            <a:endParaRPr sz="2400"/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Linear combinations of measurable variables</a:t>
            </a:r>
            <a:endParaRPr sz="2400"/>
          </a:p>
        </p:txBody>
      </p:sp>
      <p:graphicFrame>
        <p:nvGraphicFramePr>
          <p:cNvPr id="387" name="Shape 387"/>
          <p:cNvGraphicFramePr/>
          <p:nvPr/>
        </p:nvGraphicFramePr>
        <p:xfrm>
          <a:off x="952500" y="31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{BA0E9D63-82CA-4038-A740-B0AD12B0C06E}</a:tableStyleId>
              </a:tblPr>
              <a:tblGrid>
                <a:gridCol w="4468425"/>
                <a:gridCol w="2770575"/>
              </a:tblGrid>
              <a:tr h="2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PCA - Principal Components Analysis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variance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2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ICA  - Independent Components Analysis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independence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and Selection</a:t>
            </a:r>
            <a:endParaRPr/>
          </a:p>
        </p:txBody>
      </p:sp>
      <p:sp>
        <p:nvSpPr>
          <p:cNvPr id="395" name="Shape 395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How does this help with choosing a model?</a:t>
            </a:r>
            <a:endParaRPr sz="2400"/>
          </a:p>
          <a:p>
            <a:pPr indent="-25400" lvl="0" marL="5715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Need fewer features if they are the latent variables</a:t>
            </a:r>
            <a:endParaRPr sz="2400"/>
          </a:p>
          <a:p>
            <a:pPr indent="-25400" lvl="0" marL="5715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Find it an equally good fit with simpler model</a:t>
            </a:r>
            <a:endParaRPr sz="2400"/>
          </a:p>
          <a:p>
            <a:pPr indent="-25400" lvl="0" marL="5715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More generalizable?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https://www.youtube.com/watch?v=T-B8muDvzu0</a:t>
            </a:r>
            <a:endParaRPr/>
          </a:p>
        </p:txBody>
      </p:sp>
      <p:sp>
        <p:nvSpPr>
          <p:cNvPr id="401" name="Shape 40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400" y="1384851"/>
            <a:ext cx="4969200" cy="3015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Shape 404"/>
          <p:cNvCxnSpPr/>
          <p:nvPr/>
        </p:nvCxnSpPr>
        <p:spPr>
          <a:xfrm rot="10800000">
            <a:off x="4771900" y="1246800"/>
            <a:ext cx="9600" cy="366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Shape 405"/>
          <p:cNvCxnSpPr/>
          <p:nvPr/>
        </p:nvCxnSpPr>
        <p:spPr>
          <a:xfrm flipH="1" rot="10800000">
            <a:off x="2858950" y="1993525"/>
            <a:ext cx="3570600" cy="26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 rot="10800000">
            <a:off x="4781425" y="2143275"/>
            <a:ext cx="1173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Shape 407"/>
          <p:cNvCxnSpPr/>
          <p:nvPr/>
        </p:nvCxnSpPr>
        <p:spPr>
          <a:xfrm rot="10800000">
            <a:off x="4819000" y="2867375"/>
            <a:ext cx="449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Shape 408"/>
          <p:cNvCxnSpPr/>
          <p:nvPr/>
        </p:nvCxnSpPr>
        <p:spPr>
          <a:xfrm flipH="1" rot="10800000">
            <a:off x="3221100" y="4278318"/>
            <a:ext cx="15729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Shape 409"/>
          <p:cNvSpPr txBox="1"/>
          <p:nvPr/>
        </p:nvSpPr>
        <p:spPr>
          <a:xfrm>
            <a:off x="4683100" y="3098450"/>
            <a:ext cx="187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10" name="Shape 410"/>
          <p:cNvSpPr txBox="1"/>
          <p:nvPr/>
        </p:nvSpPr>
        <p:spPr>
          <a:xfrm rot="-2160038">
            <a:off x="2808227" y="3106902"/>
            <a:ext cx="3875846" cy="309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O               O                                                  O            O         O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0" y="569000"/>
            <a:ext cx="8823601" cy="400550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414800" y="174775"/>
            <a:ext cx="4729200" cy="217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0525" y="3402425"/>
            <a:ext cx="1187100" cy="5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-2302064">
            <a:off x="2540900" y="2352085"/>
            <a:ext cx="2297705" cy="60374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07b PCA miniproject</a:t>
            </a:r>
            <a:endParaRPr sz="2400"/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2633681"/>
            <a:ext cx="82296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Submit Customer segments </a:t>
            </a: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Project (P3) this week!! 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Reinforcement</a:t>
            </a:r>
            <a:r>
              <a:rPr lang="en"/>
              <a:t> Learning - Lessons 1 - 3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b="0" l="10346" r="0" t="0"/>
          <a:stretch/>
        </p:blipFill>
        <p:spPr>
          <a:xfrm>
            <a:off x="137350" y="1575600"/>
            <a:ext cx="8925875" cy="23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/>
          <p:nvPr/>
        </p:nvSpPr>
        <p:spPr>
          <a:xfrm>
            <a:off x="2858875" y="1575600"/>
            <a:ext cx="6079800" cy="233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3751525" y="3395700"/>
            <a:ext cx="4843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Reinforcement Learning</a:t>
            </a:r>
            <a:endParaRPr b="1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436" name="Shape 43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CLUSTERING REVIEW</a:t>
            </a:r>
            <a:endParaRPr sz="500"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Review</a:t>
            </a:r>
            <a:endParaRPr sz="500"/>
          </a:p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b="1" lang="en" sz="2200"/>
              <a:t>S</a:t>
            </a:r>
            <a:r>
              <a:rPr b="1" lang="en" sz="2200"/>
              <a:t>ystem gets unlabeled data and tries to group (</a:t>
            </a:r>
            <a:r>
              <a:rPr b="1" i="1" lang="en" sz="2200"/>
              <a:t>cluster</a:t>
            </a:r>
            <a:r>
              <a:rPr b="1" lang="en" sz="2200"/>
              <a:t>) them in some way </a:t>
            </a:r>
            <a:br>
              <a:rPr b="1" lang="en" sz="2200"/>
            </a:br>
            <a:r>
              <a:rPr b="1" lang="en" sz="2200"/>
              <a:t>	- 	Similar vs. dissimilar (</a:t>
            </a:r>
            <a:r>
              <a:rPr b="1" i="1" lang="en" sz="2200"/>
              <a:t>distance</a:t>
            </a:r>
            <a:r>
              <a:rPr b="1" lang="en" sz="2200"/>
              <a:t>)</a:t>
            </a:r>
            <a:endParaRPr b="1" sz="2200"/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-	Goal is to discover hidden “structure”</a:t>
            </a:r>
            <a:endParaRPr b="1" sz="2200"/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-	“Hard” vs. “soft” clusters</a:t>
            </a:r>
            <a:endParaRPr b="1" sz="22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Algorithms</a:t>
            </a:r>
            <a:endParaRPr/>
          </a:p>
        </p:txBody>
      </p:sp>
      <p:sp>
        <p:nvSpPr>
          <p:cNvPr id="124" name="Shape 124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17500" lvl="0" marL="457200" rtl="0"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Centroid-based - K-means (KNN)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Heirarchical </a:t>
            </a:r>
            <a:r>
              <a:rPr lang="en"/>
              <a:t>Agglomerative </a:t>
            </a:r>
            <a:r>
              <a:rPr lang="en"/>
              <a:t>Clustering (SLC, ALC, CLC, Ward)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Density-based - DBSCAN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Gaussian Mixed Models (GMM)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31" name="Shape 131"/>
          <p:cNvSpPr txBox="1"/>
          <p:nvPr>
            <p:ph idx="3" type="body"/>
          </p:nvPr>
        </p:nvSpPr>
        <p:spPr>
          <a:xfrm>
            <a:off x="457200" y="1023700"/>
            <a:ext cx="8229600" cy="3891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</a:rPr>
              <a:t>Advantages</a:t>
            </a:r>
            <a:endParaRPr sz="2400">
              <a:solidFill>
                <a:srgbClr val="4A86E8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Easy to understand and implement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F22"/>
                </a:solidFill>
              </a:rPr>
              <a:t>General-purpose</a:t>
            </a:r>
            <a:endParaRPr sz="2400">
              <a:solidFill>
                <a:srgbClr val="1D1F22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F22"/>
                </a:solidFill>
              </a:rPr>
              <a:t>Fast</a:t>
            </a:r>
            <a:endParaRPr sz="2400">
              <a:solidFill>
                <a:srgbClr val="1D1F22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F22"/>
                </a:solidFill>
              </a:rPr>
              <a:t>Handles large samples well (parallelizable)</a:t>
            </a:r>
            <a:endParaRPr sz="2400">
              <a:solidFill>
                <a:srgbClr val="1D1F2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D1F2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</a:rPr>
              <a:t>Disadvantages</a:t>
            </a:r>
            <a:br>
              <a:rPr lang="en" sz="2400">
                <a:solidFill>
                  <a:srgbClr val="1D1F22"/>
                </a:solidFill>
              </a:rPr>
            </a:br>
            <a:r>
              <a:rPr lang="en" sz="2400">
                <a:solidFill>
                  <a:srgbClr val="1D1F22"/>
                </a:solidFill>
              </a:rPr>
              <a:t>	Have to “guess” N</a:t>
            </a:r>
            <a:br>
              <a:rPr lang="en" sz="2400">
                <a:solidFill>
                  <a:srgbClr val="1D1F22"/>
                </a:solidFill>
              </a:rPr>
            </a:br>
            <a:r>
              <a:rPr lang="en" sz="2400">
                <a:solidFill>
                  <a:srgbClr val="1D1F22"/>
                </a:solidFill>
              </a:rPr>
              <a:t>	Clusters could depend on initial guess (not consistent)</a:t>
            </a:r>
            <a:br>
              <a:rPr lang="en" sz="2400">
                <a:solidFill>
                  <a:srgbClr val="1D1F22"/>
                </a:solidFill>
              </a:rPr>
            </a:br>
            <a:r>
              <a:rPr lang="en" sz="2400">
                <a:solidFill>
                  <a:srgbClr val="1D1F22"/>
                </a:solidFill>
              </a:rPr>
              <a:t>	Hard clusters - one point is assigned to one cluster</a:t>
            </a:r>
            <a:br>
              <a:rPr lang="en" sz="2400">
                <a:solidFill>
                  <a:srgbClr val="1D1F22"/>
                </a:solidFill>
              </a:rPr>
            </a:br>
            <a:endParaRPr sz="2400">
              <a:solidFill>
                <a:srgbClr val="1D1F22"/>
              </a:solidFill>
            </a:endParaRPr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</a:t>
            </a:r>
            <a:r>
              <a:rPr lang="en"/>
              <a:t> Agglomerative Clustering</a:t>
            </a:r>
            <a:endParaRPr/>
          </a:p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Start with all points as separate clusters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Merge “nearest” points or clusters into one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Repeat until we have merged all points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Select a “cutoff” height to choose the number of clusters</a:t>
            </a:r>
            <a:endParaRPr sz="2400">
              <a:solidFill>
                <a:srgbClr val="000000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 - Linkage Criteria</a:t>
            </a:r>
            <a:endParaRPr/>
          </a:p>
        </p:txBody>
      </p:sp>
      <p:graphicFrame>
        <p:nvGraphicFramePr>
          <p:cNvPr id="146" name="Shape 146"/>
          <p:cNvGraphicFramePr/>
          <p:nvPr/>
        </p:nvGraphicFramePr>
        <p:xfrm>
          <a:off x="485539" y="1238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{BA0E9D63-82CA-4038-A740-B0AD12B0C06E}</a:tableStyleId>
              </a:tblPr>
              <a:tblGrid>
                <a:gridCol w="3874750"/>
                <a:gridCol w="4496650"/>
              </a:tblGrid>
              <a:tr h="587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Name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Distance metric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591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Single-Link Clustering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Min </a:t>
                      </a:r>
                      <a:r>
                        <a:rPr lang="en" sz="2400"/>
                        <a:t>{ </a:t>
                      </a:r>
                      <a:r>
                        <a:rPr i="1" lang="en" sz="2400"/>
                        <a:t>d(a,b)</a:t>
                      </a:r>
                      <a:r>
                        <a:rPr lang="en" sz="2400"/>
                        <a:t> : </a:t>
                      </a:r>
                      <a:r>
                        <a:rPr i="1" lang="en" sz="2400"/>
                        <a:t>a</a:t>
                      </a:r>
                      <a:r>
                        <a:rPr lang="en" sz="2400"/>
                        <a:t> 𝜖 </a:t>
                      </a:r>
                      <a:r>
                        <a:rPr i="1" lang="en" sz="2400"/>
                        <a:t>A</a:t>
                      </a:r>
                      <a:r>
                        <a:rPr lang="en" sz="2400"/>
                        <a:t>, </a:t>
                      </a:r>
                      <a:r>
                        <a:rPr i="1" lang="en" sz="2400"/>
                        <a:t>b</a:t>
                      </a:r>
                      <a:r>
                        <a:rPr lang="en" sz="2400"/>
                        <a:t> 𝜖 </a:t>
                      </a:r>
                      <a:r>
                        <a:rPr i="1" lang="en" sz="2400"/>
                        <a:t>B</a:t>
                      </a:r>
                      <a:r>
                        <a:rPr lang="en" sz="2400"/>
                        <a:t> }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591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Complete-Link Clustering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Max </a:t>
                      </a:r>
                      <a:r>
                        <a:rPr lang="en" sz="2400"/>
                        <a:t>{ </a:t>
                      </a:r>
                      <a:r>
                        <a:rPr i="1" lang="en" sz="2400"/>
                        <a:t>d(a,b)</a:t>
                      </a:r>
                      <a:r>
                        <a:rPr lang="en" sz="2400"/>
                        <a:t> : </a:t>
                      </a:r>
                      <a:r>
                        <a:rPr i="1" lang="en" sz="2400"/>
                        <a:t>a</a:t>
                      </a:r>
                      <a:r>
                        <a:rPr lang="en" sz="2400"/>
                        <a:t> 𝜖 </a:t>
                      </a:r>
                      <a:r>
                        <a:rPr i="1" lang="en" sz="2400"/>
                        <a:t>A</a:t>
                      </a:r>
                      <a:r>
                        <a:rPr lang="en" sz="2400"/>
                        <a:t>, </a:t>
                      </a:r>
                      <a:r>
                        <a:rPr i="1" lang="en" sz="2400"/>
                        <a:t>b</a:t>
                      </a:r>
                      <a:r>
                        <a:rPr lang="en" sz="2400"/>
                        <a:t> 𝜖 </a:t>
                      </a:r>
                      <a:r>
                        <a:rPr i="1" lang="en" sz="2400"/>
                        <a:t>B</a:t>
                      </a:r>
                      <a:r>
                        <a:rPr lang="en" sz="2400"/>
                        <a:t> }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590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Average-Link Clustering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{ </a:t>
                      </a:r>
                      <a:r>
                        <a:rPr i="1" lang="en" sz="2400"/>
                        <a:t>d(a,b)</a:t>
                      </a:r>
                      <a:r>
                        <a:rPr lang="en" sz="2400"/>
                        <a:t> : </a:t>
                      </a:r>
                      <a:r>
                        <a:rPr i="1" lang="en" sz="2400"/>
                        <a:t>a</a:t>
                      </a:r>
                      <a:r>
                        <a:rPr lang="en" sz="2400"/>
                        <a:t> 𝜖 </a:t>
                      </a:r>
                      <a:r>
                        <a:rPr i="1" lang="en" sz="2400"/>
                        <a:t>A</a:t>
                      </a:r>
                      <a:r>
                        <a:rPr lang="en" sz="2400"/>
                        <a:t>, </a:t>
                      </a:r>
                      <a:r>
                        <a:rPr i="1" lang="en" sz="2400"/>
                        <a:t>b</a:t>
                      </a:r>
                      <a:r>
                        <a:rPr lang="en" sz="2400"/>
                        <a:t> </a:t>
                      </a:r>
                      <a:r>
                        <a:rPr lang="en" sz="2400"/>
                        <a:t>𝜖 </a:t>
                      </a:r>
                      <a:r>
                        <a:rPr i="1" lang="en" sz="2400"/>
                        <a:t>B</a:t>
                      </a:r>
                      <a:r>
                        <a:rPr lang="en" sz="2400"/>
                        <a:t> }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1369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Ward minimal variance</a:t>
                      </a:r>
                      <a:endParaRPr sz="24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800" y="3813824"/>
            <a:ext cx="4340623" cy="4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300" y="4298975"/>
            <a:ext cx="3693735" cy="5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