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046448-CBC1-4CE0-A9E7-A284AB10FEF6}">
  <a:tblStyle styleId="{04046448-CBC1-4CE0-A9E7-A284AB10FE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8"/>
    <p:restoredTop sz="81468"/>
  </p:normalViewPr>
  <p:slideViewPr>
    <p:cSldViewPr snapToGrid="0" snapToObjects="1">
      <p:cViewPr varScale="1">
        <p:scale>
          <a:sx n="157" d="100"/>
          <a:sy n="157" d="100"/>
        </p:scale>
        <p:origin x="4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Q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self.Q</a:t>
            </a:r>
            <a:r>
              <a:rPr lang="en-US" dirty="0"/>
              <a:t>[&lt;state&gt;]</a:t>
            </a:r>
            <a:r>
              <a:rPr lang="en-US" baseline="0" dirty="0"/>
              <a:t> = {&lt;action&gt;:U, &lt;action&gt;:U,</a:t>
            </a:r>
            <a:r>
              <a:rPr lang="mr-IN" baseline="0" dirty="0"/>
              <a:t>…</a:t>
            </a:r>
            <a:r>
              <a:rPr lang="en-US" baseline="0" dirty="0"/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err="1"/>
              <a:t>self.Q</a:t>
            </a:r>
            <a:r>
              <a:rPr lang="en-US" baseline="0" dirty="0"/>
              <a:t>[&lt;state&gt;][&lt;action&gt;]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architecture, it is important to note that every node is connected to every other node in next layer &amp; and there are no connections between one to the next layer node (depth =1)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0" name="Shape 60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65" name="Shape 65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0" name="Shape 7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75" name="Shape 75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E3D49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834726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2195511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912874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4"/>
          </p:nvPr>
        </p:nvSpPr>
        <p:spPr>
          <a:xfrm>
            <a:off x="4662487" y="1714499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3"/>
          </p:nvPr>
        </p:nvSpPr>
        <p:spPr>
          <a:xfrm>
            <a:off x="457200" y="1715876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623352" y="4914900"/>
            <a:ext cx="1269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bg>
      <p:bgPr>
        <a:solidFill>
          <a:srgbClr val="2E3D49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796400" y="3548547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>
  <p:cSld name="Segue">
    <p:bg>
      <p:bgPr>
        <a:solidFill>
          <a:srgbClr val="2E3D49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bg>
      <p:bgPr>
        <a:solidFill>
          <a:srgbClr val="2E3D49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2633661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667977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bg>
      <p:bgPr>
        <a:solidFill>
          <a:srgbClr val="2E3D49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96400" y="3548874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7" y="1370724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bg>
      <p:bgPr>
        <a:solidFill>
          <a:srgbClr val="2E3D49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7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489755" y="4825998"/>
            <a:ext cx="81645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96400" y="3082943"/>
            <a:ext cx="1551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1" y="2221258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B3E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888235" y="4953000"/>
            <a:ext cx="14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599" cy="13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Udacity Connect Session</a:t>
            </a:r>
            <a:endParaRPr sz="50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2331525"/>
            <a:ext cx="7038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April 28, 2018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Learning 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 - Greedy Policy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3"/>
          </p:nvPr>
        </p:nvSpPr>
        <p:spPr>
          <a:xfrm>
            <a:off x="457200" y="1317750"/>
            <a:ext cx="8229600" cy="1629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based on max Q(s,a) estimate </a:t>
            </a:r>
            <a:r>
              <a:rPr lang="en" sz="2400" i="1"/>
              <a:t>some</a:t>
            </a:r>
            <a:r>
              <a:rPr lang="en" sz="2400"/>
              <a:t> of the time  (1- ε)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Choose action randomly the rest (ε) of the time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0 &lt; ε &lt; 1</a:t>
            </a:r>
            <a:endParaRPr sz="2400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00" y="3041238"/>
            <a:ext cx="8203404" cy="125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97763"/>
            <a:ext cx="8991600" cy="4547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6092100" y="297775"/>
            <a:ext cx="2975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</a:rPr>
              <a:t>Q - Learning</a:t>
            </a:r>
            <a:endParaRPr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LearningAgent.update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state = </a:t>
            </a:r>
            <a:r>
              <a:rPr lang="en" sz="18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build_state</a:t>
            </a: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()    # Get current state</a:t>
            </a: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createQ</a:t>
            </a: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(state)           # Create 'state' in Q-table</a:t>
            </a: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8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" sz="1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choose_action</a:t>
            </a: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(state)  # Choose an action</a:t>
            </a: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reward = </a:t>
            </a:r>
            <a:r>
              <a:rPr lang="en" sz="18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self.env.act</a:t>
            </a: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(self, action) # Receive a reward</a:t>
            </a: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learn</a:t>
            </a:r>
            <a:r>
              <a:rPr lang="en" sz="1800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(state, action, reward)   # Q-learn</a:t>
            </a: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6237000" y="1231350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3F3F3"/>
                </a:solidFill>
                <a:highlight>
                  <a:srgbClr val="0B5394"/>
                </a:highlight>
              </a:rPr>
              <a:t>OBSERVE</a:t>
            </a:r>
            <a:endParaRPr sz="3000" dirty="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323550" y="2551000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highlight>
                  <a:srgbClr val="0B5394"/>
                </a:highlight>
              </a:rPr>
              <a:t>ACT</a:t>
            </a:r>
            <a:endParaRPr sz="300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6323550" y="3232350"/>
            <a:ext cx="2449800" cy="595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highlight>
                  <a:srgbClr val="0B5394"/>
                </a:highlight>
              </a:rPr>
              <a:t>LEARN</a:t>
            </a:r>
            <a:endParaRPr sz="3000">
              <a:solidFill>
                <a:srgbClr val="F3F3F3"/>
              </a:solidFill>
              <a:highlight>
                <a:srgbClr val="0B5394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LearningAgent.build_state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waypoint = self.planner.next_waypoint()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inputs = self.env.sense(self)         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deadline = self.env.get_deadline(self)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state = None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this should be a tuple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state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LearningAgent.choose_action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self.state = state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self.next_waypoint = self.planner.next_waypoint()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action = None</a:t>
            </a: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changes should go below the TODO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implement and use the maxQ function to find the action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    with the maximum Q(s,a) value for current state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return action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LearningAgent.learn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implement Q-Learning update here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project says to set gamma = 0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LearningAgent.reset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 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 TO DO ##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Update epsilon using a decay function of your choice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Update additional class parameters as needed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If 'testing' is True, set epsilon and alpha to 0</a:t>
            </a: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Controlling the # trials (learning)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457200" y="1231350"/>
            <a:ext cx="84573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##############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Run the simulator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Flags: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  tolerance  - epsilon tolerance before beginning testing, #                default is 0.05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#   n_test     - discrete number of testing trials to               #					perform, default is 0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sim.run(n_test=20, tolerance)</a:t>
            </a: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4125" y="115450"/>
            <a:ext cx="90798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Implementation Milestones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218050" y="1000475"/>
            <a:ext cx="88377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choose_action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with random policy 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(use </a:t>
            </a:r>
            <a:r>
              <a:rPr lang="en-US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random.choice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build_state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createQ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and simple epsilon decay </a:t>
            </a:r>
            <a:r>
              <a:rPr lang="en-US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(need to know what variables)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Run simulation with no 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Should update state on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pygame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screen, agent should move around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maxQ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, update 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choose_action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 to implement e-greedy policy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Implement learn  and run simulations with learning=True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Should be able to pull in the second set of visuals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sim_default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-learning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Update the reset function with a “better” epsilon decay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Run simulations with optimized=True, learning=True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Should be able to pull in the third set of visuals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" sz="1800" dirty="0" err="1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sim_improved</a:t>
            </a:r>
            <a:r>
              <a:rPr lang="en" sz="1800" dirty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-learning</a:t>
            </a: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P4 - next milestone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Welcome back!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Lunch Break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Afternoon Session</a:t>
            </a:r>
            <a:endParaRPr sz="500"/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21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310" name="Shape 310"/>
          <p:cNvGraphicFramePr/>
          <p:nvPr/>
        </p:nvGraphicFramePr>
        <p:xfrm>
          <a:off x="955588" y="900010"/>
          <a:ext cx="7232825" cy="3230450"/>
        </p:xfrm>
        <a:graphic>
          <a:graphicData uri="http://schemas.openxmlformats.org/drawingml/2006/table">
            <a:tbl>
              <a:tblPr>
                <a:noFill/>
                <a:tableStyleId>{04046448-CBC1-4CE0-A9E7-A284AB10FEF6}</a:tableStyleId>
              </a:tblPr>
              <a:tblGrid>
                <a:gridCol w="20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1:00 - 1:30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Perceptrons and Neural Networks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1:30 - 2:00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Gradient Descent and BackProp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2:00 - 2:50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Keras/TF - Notebook session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2:50 - 3:00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Recap, Lookahead and Feedback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3:00 - 5:00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Projects (P3 or P4)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        </a:t>
            </a:r>
            <a:endParaRPr/>
          </a:p>
        </p:txBody>
      </p:sp>
      <p:sp>
        <p:nvSpPr>
          <p:cNvPr id="316" name="Shape 3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Boundary</a:t>
            </a: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body" idx="3"/>
          </p:nvPr>
        </p:nvSpPr>
        <p:spPr>
          <a:xfrm>
            <a:off x="4228550" y="1481150"/>
            <a:ext cx="4510500" cy="32982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2B3E4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2B3E4"/>
                </a:solidFill>
              </a:rPr>
              <a:t> y = w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2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x</a:t>
            </a:r>
            <a:r>
              <a:rPr lang="en" sz="2400" b="1" baseline="-25000">
                <a:solidFill>
                  <a:srgbClr val="02B3E4"/>
                </a:solidFill>
              </a:rPr>
              <a:t>1</a:t>
            </a:r>
            <a:r>
              <a:rPr lang="en" sz="2400" b="1">
                <a:solidFill>
                  <a:srgbClr val="02B3E4"/>
                </a:solidFill>
              </a:rPr>
              <a:t> + w</a:t>
            </a:r>
            <a:r>
              <a:rPr lang="en" sz="2400" b="1" baseline="-25000">
                <a:solidFill>
                  <a:srgbClr val="02B3E4"/>
                </a:solidFill>
              </a:rPr>
              <a:t>0</a:t>
            </a:r>
            <a:endParaRPr sz="2400" b="1" baseline="-25000">
              <a:solidFill>
                <a:srgbClr val="02B3E4"/>
              </a:solidFill>
            </a:endParaRPr>
          </a:p>
          <a:p>
            <a:pPr marL="457200" lvl="0" indent="-381000" rtl="0">
              <a:spcBef>
                <a:spcPts val="7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Weights define a line that best separates the classes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Doesn’t work when class distributions are not linearly separable</a:t>
            </a:r>
            <a:endParaRPr sz="2400" i="1"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249"/>
            <a:ext cx="3957600" cy="340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275" y="848925"/>
            <a:ext cx="6180725" cy="119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Shape 321"/>
          <p:cNvCxnSpPr/>
          <p:nvPr/>
        </p:nvCxnSpPr>
        <p:spPr>
          <a:xfrm>
            <a:off x="1011225" y="2297100"/>
            <a:ext cx="1722900" cy="1672800"/>
          </a:xfrm>
          <a:prstGeom prst="straightConnector1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57200" y="914250"/>
            <a:ext cx="8229600" cy="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Ng  https://www.youtube.com/watch?v=-la3q9d7AKQ</a:t>
            </a: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638425"/>
            <a:ext cx="4953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611725" y="1685375"/>
            <a:ext cx="3957600" cy="28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Sigmoid or logistic function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0 &lt; output &lt; 1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Nonlinear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 as probability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Threshold for classification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http://neuralnetworksanddeeplearning.com/</a:t>
            </a: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Perceptron</a:t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680300" y="2448300"/>
            <a:ext cx="859500" cy="8841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3372000" y="2424750"/>
            <a:ext cx="859500" cy="918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Shape 340"/>
          <p:cNvCxnSpPr>
            <a:endCxn id="338" idx="1"/>
          </p:cNvCxnSpPr>
          <p:nvPr/>
        </p:nvCxnSpPr>
        <p:spPr>
          <a:xfrm>
            <a:off x="1116771" y="1874873"/>
            <a:ext cx="689400" cy="7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41" name="Shape 341"/>
          <p:cNvCxnSpPr>
            <a:endCxn id="338" idx="2"/>
          </p:cNvCxnSpPr>
          <p:nvPr/>
        </p:nvCxnSpPr>
        <p:spPr>
          <a:xfrm rot="10800000" flipH="1">
            <a:off x="1077300" y="2890350"/>
            <a:ext cx="603000" cy="2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Shape 342"/>
          <p:cNvCxnSpPr>
            <a:endCxn id="338" idx="3"/>
          </p:cNvCxnSpPr>
          <p:nvPr/>
        </p:nvCxnSpPr>
        <p:spPr>
          <a:xfrm rot="10800000" flipH="1">
            <a:off x="1039071" y="3202927"/>
            <a:ext cx="767100" cy="6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Shape 343"/>
          <p:cNvSpPr txBox="1"/>
          <p:nvPr/>
        </p:nvSpPr>
        <p:spPr>
          <a:xfrm>
            <a:off x="1680300" y="2657475"/>
            <a:ext cx="859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2400" baseline="300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Shape 344"/>
          <p:cNvCxnSpPr>
            <a:stCxn id="338" idx="6"/>
            <a:endCxn id="339" idx="2"/>
          </p:cNvCxnSpPr>
          <p:nvPr/>
        </p:nvCxnSpPr>
        <p:spPr>
          <a:xfrm rot="10800000" flipH="1">
            <a:off x="2539800" y="2884050"/>
            <a:ext cx="832200" cy="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Shape 345"/>
          <p:cNvSpPr txBox="1"/>
          <p:nvPr/>
        </p:nvSpPr>
        <p:spPr>
          <a:xfrm>
            <a:off x="3361013" y="2559300"/>
            <a:ext cx="9570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300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6" name="Shape 346"/>
          <p:cNvCxnSpPr>
            <a:stCxn id="339" idx="6"/>
          </p:cNvCxnSpPr>
          <p:nvPr/>
        </p:nvCxnSpPr>
        <p:spPr>
          <a:xfrm>
            <a:off x="4231500" y="2883900"/>
            <a:ext cx="10788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Shape 347"/>
          <p:cNvSpPr txBox="1"/>
          <p:nvPr/>
        </p:nvSpPr>
        <p:spPr>
          <a:xfrm>
            <a:off x="756775" y="16161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366375" y="1741763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661050" y="2746450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756775" y="3724350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67300" y="28370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1366375" y="349412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475975" y="2573925"/>
            <a:ext cx="859500" cy="8841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Shape 354"/>
          <p:cNvCxnSpPr>
            <a:endCxn id="353" idx="1"/>
          </p:cNvCxnSpPr>
          <p:nvPr/>
        </p:nvCxnSpPr>
        <p:spPr>
          <a:xfrm>
            <a:off x="5912446" y="2000498"/>
            <a:ext cx="689400" cy="70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5" name="Shape 355"/>
          <p:cNvCxnSpPr>
            <a:endCxn id="353" idx="2"/>
          </p:cNvCxnSpPr>
          <p:nvPr/>
        </p:nvCxnSpPr>
        <p:spPr>
          <a:xfrm rot="10800000" flipH="1">
            <a:off x="5872975" y="3015975"/>
            <a:ext cx="603000" cy="2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Shape 356"/>
          <p:cNvCxnSpPr>
            <a:endCxn id="353" idx="3"/>
          </p:cNvCxnSpPr>
          <p:nvPr/>
        </p:nvCxnSpPr>
        <p:spPr>
          <a:xfrm rot="10800000" flipH="1">
            <a:off x="5834746" y="3328552"/>
            <a:ext cx="767100" cy="69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Shape 357"/>
          <p:cNvCxnSpPr>
            <a:stCxn id="358" idx="6"/>
          </p:cNvCxnSpPr>
          <p:nvPr/>
        </p:nvCxnSpPr>
        <p:spPr>
          <a:xfrm>
            <a:off x="7360513" y="3035950"/>
            <a:ext cx="1078800" cy="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5552450" y="17417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6162050" y="1867388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5456725" y="2872075"/>
            <a:ext cx="41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5552450" y="3849975"/>
            <a:ext cx="4164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5962975" y="2962675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6162050" y="3619750"/>
            <a:ext cx="513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" sz="1800" baseline="-25000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aseline="-25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184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Linear or Nonlinear</a:t>
            </a:r>
            <a:endParaRPr sz="24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Possible input values 		</a:t>
            </a:r>
            <a:r>
              <a:rPr lang="en" sz="2400" i="1"/>
              <a:t>float</a:t>
            </a:r>
            <a:r>
              <a:rPr lang="en" sz="2400"/>
              <a:t>		-∞ ≤  x ≤ ∞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Range (output) 				</a:t>
            </a:r>
            <a:r>
              <a:rPr lang="en" sz="2400" i="1"/>
              <a:t>float</a:t>
            </a:r>
            <a:r>
              <a:rPr lang="en" sz="2400"/>
              <a:t>		0 ≤ a(x) ≤ 1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88900" lvl="0" indent="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/>
        </p:nvSpPr>
        <p:spPr>
          <a:xfrm>
            <a:off x="6675000" y="1108700"/>
            <a:ext cx="1245900" cy="3696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414800" y="1108700"/>
            <a:ext cx="2260200" cy="3696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168900" y="1108700"/>
            <a:ext cx="1245900" cy="3696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Perceptrons</a:t>
            </a:r>
            <a:endParaRPr/>
          </a:p>
        </p:txBody>
      </p:sp>
      <p:pic>
        <p:nvPicPr>
          <p:cNvPr id="383" name="Shape 38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228850" y="900000"/>
            <a:ext cx="6522951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594350" y="1623050"/>
            <a:ext cx="1634400" cy="24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Bias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Output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Hidden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358035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818600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5931125" y="4355700"/>
            <a:ext cx="423000" cy="468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Shape 388"/>
          <p:cNvCxnSpPr>
            <a:stCxn id="385" idx="7"/>
          </p:cNvCxnSpPr>
          <p:nvPr/>
        </p:nvCxnSpPr>
        <p:spPr>
          <a:xfrm rot="10800000" flipH="1">
            <a:off x="3941403" y="1485825"/>
            <a:ext cx="824700" cy="2938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Shape 389"/>
          <p:cNvCxnSpPr>
            <a:stCxn id="385" idx="7"/>
          </p:cNvCxnSpPr>
          <p:nvPr/>
        </p:nvCxnSpPr>
        <p:spPr>
          <a:xfrm rot="10800000" flipH="1">
            <a:off x="3941403" y="2297325"/>
            <a:ext cx="8250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Shape 390"/>
          <p:cNvCxnSpPr>
            <a:stCxn id="385" idx="7"/>
          </p:cNvCxnSpPr>
          <p:nvPr/>
        </p:nvCxnSpPr>
        <p:spPr>
          <a:xfrm rot="10800000" flipH="1">
            <a:off x="3941403" y="3108825"/>
            <a:ext cx="8250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Shape 391"/>
          <p:cNvCxnSpPr>
            <a:stCxn id="385" idx="7"/>
          </p:cNvCxnSpPr>
          <p:nvPr/>
        </p:nvCxnSpPr>
        <p:spPr>
          <a:xfrm rot="10800000" flipH="1">
            <a:off x="3941403" y="3966225"/>
            <a:ext cx="847800" cy="45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Shape 392"/>
          <p:cNvCxnSpPr/>
          <p:nvPr/>
        </p:nvCxnSpPr>
        <p:spPr>
          <a:xfrm rot="10800000" flipH="1">
            <a:off x="5179653" y="1451625"/>
            <a:ext cx="718200" cy="2972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Shape 393"/>
          <p:cNvCxnSpPr>
            <a:stCxn id="386" idx="7"/>
          </p:cNvCxnSpPr>
          <p:nvPr/>
        </p:nvCxnSpPr>
        <p:spPr>
          <a:xfrm rot="10800000" flipH="1">
            <a:off x="5179653" y="2263125"/>
            <a:ext cx="729600" cy="216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Shape 394"/>
          <p:cNvCxnSpPr>
            <a:stCxn id="386" idx="7"/>
          </p:cNvCxnSpPr>
          <p:nvPr/>
        </p:nvCxnSpPr>
        <p:spPr>
          <a:xfrm rot="10800000" flipH="1">
            <a:off x="5179653" y="3108825"/>
            <a:ext cx="752400" cy="131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Shape 395"/>
          <p:cNvCxnSpPr>
            <a:stCxn id="386" idx="7"/>
          </p:cNvCxnSpPr>
          <p:nvPr/>
        </p:nvCxnSpPr>
        <p:spPr>
          <a:xfrm rot="10800000" flipH="1">
            <a:off x="5179653" y="3977625"/>
            <a:ext cx="741000" cy="44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Shape 396"/>
          <p:cNvCxnSpPr>
            <a:stCxn id="387" idx="7"/>
          </p:cNvCxnSpPr>
          <p:nvPr/>
        </p:nvCxnSpPr>
        <p:spPr>
          <a:xfrm rot="10800000" flipH="1">
            <a:off x="6292178" y="2297325"/>
            <a:ext cx="851700" cy="212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Shape 397"/>
          <p:cNvCxnSpPr>
            <a:stCxn id="387" idx="7"/>
          </p:cNvCxnSpPr>
          <p:nvPr/>
        </p:nvCxnSpPr>
        <p:spPr>
          <a:xfrm rot="10800000" flipH="1">
            <a:off x="6292178" y="3131925"/>
            <a:ext cx="851700" cy="129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8" name="Shape 398"/>
          <p:cNvSpPr txBox="1"/>
          <p:nvPr/>
        </p:nvSpPr>
        <p:spPr>
          <a:xfrm>
            <a:off x="3627900" y="4355700"/>
            <a:ext cx="2610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2400"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4843338" y="4397550"/>
            <a:ext cx="373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400" name="Shape 400"/>
          <p:cNvSpPr txBox="1"/>
          <p:nvPr/>
        </p:nvSpPr>
        <p:spPr>
          <a:xfrm>
            <a:off x="5931125" y="4355700"/>
            <a:ext cx="423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408" name="Shape 40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1783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		w</a:t>
            </a:r>
            <a:r>
              <a:rPr lang="en" baseline="-25000"/>
              <a:t>1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2</a:t>
            </a:r>
            <a:r>
              <a:rPr lang="en"/>
              <a:t>		w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409" name="Shape 409"/>
          <p:cNvSpPr/>
          <p:nvPr/>
        </p:nvSpPr>
        <p:spPr>
          <a:xfrm>
            <a:off x="6480800" y="18859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6480800" y="32911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7871450" y="254805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6610400" y="201165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1</a:t>
            </a:r>
            <a:endParaRPr sz="1800" baseline="-25000"/>
          </a:p>
        </p:txBody>
      </p:sp>
      <p:sp>
        <p:nvSpPr>
          <p:cNvPr id="413" name="Shape 413"/>
          <p:cNvSpPr txBox="1"/>
          <p:nvPr/>
        </p:nvSpPr>
        <p:spPr>
          <a:xfrm>
            <a:off x="6610400" y="341685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2</a:t>
            </a:r>
            <a:endParaRPr sz="1800" baseline="-25000"/>
          </a:p>
        </p:txBody>
      </p:sp>
      <p:sp>
        <p:nvSpPr>
          <p:cNvPr id="414" name="Shape 414"/>
          <p:cNvSpPr txBox="1"/>
          <p:nvPr/>
        </p:nvSpPr>
        <p:spPr>
          <a:xfrm>
            <a:off x="8001050" y="26737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cxnSp>
        <p:nvCxnSpPr>
          <p:cNvPr id="415" name="Shape 415"/>
          <p:cNvCxnSpPr>
            <a:endCxn id="411" idx="2"/>
          </p:cNvCxnSpPr>
          <p:nvPr/>
        </p:nvCxnSpPr>
        <p:spPr>
          <a:xfrm>
            <a:off x="7048250" y="2257500"/>
            <a:ext cx="8232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Shape 416"/>
          <p:cNvCxnSpPr>
            <a:stCxn id="410" idx="6"/>
            <a:endCxn id="411" idx="2"/>
          </p:cNvCxnSpPr>
          <p:nvPr/>
        </p:nvCxnSpPr>
        <p:spPr>
          <a:xfrm rot="10800000" flipH="1">
            <a:off x="7178000" y="2919600"/>
            <a:ext cx="6936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Shape 417"/>
          <p:cNvSpPr txBox="1"/>
          <p:nvPr/>
        </p:nvSpPr>
        <p:spPr>
          <a:xfrm>
            <a:off x="2423175" y="3291150"/>
            <a:ext cx="12459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/>
              <a:t>W</a:t>
            </a:r>
            <a:r>
              <a:rPr lang="en" sz="2400" b="1" i="1" baseline="30000"/>
              <a:t>T</a:t>
            </a:r>
            <a:r>
              <a:rPr lang="en" sz="2400" b="1" i="1"/>
              <a:t>x</a:t>
            </a:r>
            <a:endParaRPr sz="2400" b="1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</a:t>
            </a:r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24690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11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12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 baseline="-25000"/>
              <a:t>21</a:t>
            </a: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 + w</a:t>
            </a:r>
            <a:r>
              <a:rPr lang="en" baseline="-25000"/>
              <a:t>22</a:t>
            </a: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 baseline="-25000"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r>
              <a:rPr lang="en"/>
              <a:t>		w</a:t>
            </a:r>
            <a:r>
              <a:rPr lang="en" baseline="-25000"/>
              <a:t>11</a:t>
            </a:r>
            <a:r>
              <a:rPr lang="en"/>
              <a:t>		w</a:t>
            </a:r>
            <a:r>
              <a:rPr lang="en" baseline="-25000"/>
              <a:t>12</a:t>
            </a:r>
            <a:r>
              <a:rPr lang="en"/>
              <a:t>	</a:t>
            </a: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2</a:t>
            </a:r>
            <a:r>
              <a:rPr lang="en"/>
              <a:t>		w</a:t>
            </a:r>
            <a:r>
              <a:rPr lang="en" baseline="-25000"/>
              <a:t>21		</a:t>
            </a:r>
            <a:r>
              <a:rPr lang="en"/>
              <a:t>w</a:t>
            </a:r>
            <a:r>
              <a:rPr lang="en" baseline="-25000"/>
              <a:t>22</a:t>
            </a:r>
            <a:endParaRPr baseline="-25000"/>
          </a:p>
        </p:txBody>
      </p:sp>
      <p:sp>
        <p:nvSpPr>
          <p:cNvPr id="426" name="Shape 426"/>
          <p:cNvSpPr/>
          <p:nvPr/>
        </p:nvSpPr>
        <p:spPr>
          <a:xfrm>
            <a:off x="4960600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960600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7574250" y="25709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Shape 429"/>
          <p:cNvSpPr txBox="1"/>
          <p:nvPr/>
        </p:nvSpPr>
        <p:spPr>
          <a:xfrm>
            <a:off x="5090200" y="20345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1</a:t>
            </a:r>
            <a:endParaRPr sz="1800" baseline="-25000"/>
          </a:p>
        </p:txBody>
      </p:sp>
      <p:sp>
        <p:nvSpPr>
          <p:cNvPr id="430" name="Shape 430"/>
          <p:cNvSpPr txBox="1"/>
          <p:nvPr/>
        </p:nvSpPr>
        <p:spPr>
          <a:xfrm>
            <a:off x="5090200" y="3439700"/>
            <a:ext cx="438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 baseline="-25000"/>
              <a:t>2</a:t>
            </a:r>
            <a:endParaRPr sz="1800" baseline="-25000"/>
          </a:p>
        </p:txBody>
      </p:sp>
      <p:sp>
        <p:nvSpPr>
          <p:cNvPr id="431" name="Shape 431"/>
          <p:cNvSpPr txBox="1"/>
          <p:nvPr/>
        </p:nvSpPr>
        <p:spPr>
          <a:xfrm>
            <a:off x="7703850" y="26966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(2)</a:t>
            </a:r>
            <a:endParaRPr sz="1800" baseline="30000"/>
          </a:p>
        </p:txBody>
      </p:sp>
      <p:cxnSp>
        <p:nvCxnSpPr>
          <p:cNvPr id="432" name="Shape 432"/>
          <p:cNvCxnSpPr>
            <a:stCxn id="426" idx="6"/>
            <a:endCxn id="433" idx="2"/>
          </p:cNvCxnSpPr>
          <p:nvPr/>
        </p:nvCxnSpPr>
        <p:spPr>
          <a:xfrm>
            <a:off x="5657800" y="22803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Shape 434"/>
          <p:cNvCxnSpPr>
            <a:stCxn id="427" idx="6"/>
            <a:endCxn id="435" idx="2"/>
          </p:cNvCxnSpPr>
          <p:nvPr/>
        </p:nvCxnSpPr>
        <p:spPr>
          <a:xfrm>
            <a:off x="5657800" y="3685550"/>
            <a:ext cx="6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Shape 436"/>
          <p:cNvSpPr txBox="1"/>
          <p:nvPr/>
        </p:nvSpPr>
        <p:spPr>
          <a:xfrm>
            <a:off x="2377475" y="2034500"/>
            <a:ext cx="1291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1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W</a:t>
            </a:r>
            <a:r>
              <a:rPr lang="en" sz="1800" b="1" i="1" baseline="-25000"/>
              <a:t>2</a:t>
            </a:r>
            <a:r>
              <a:rPr lang="en" sz="1800" b="1" i="1" baseline="30000"/>
              <a:t>T</a:t>
            </a:r>
            <a:r>
              <a:rPr lang="en" sz="1800" b="1" i="1"/>
              <a:t>x</a:t>
            </a:r>
            <a:endParaRPr sz="1800" b="1" i="1"/>
          </a:p>
        </p:txBody>
      </p:sp>
      <p:sp>
        <p:nvSpPr>
          <p:cNvPr id="433" name="Shape 433"/>
          <p:cNvSpPr/>
          <p:nvPr/>
        </p:nvSpPr>
        <p:spPr>
          <a:xfrm>
            <a:off x="6332225" y="19088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332225" y="3314000"/>
            <a:ext cx="697200" cy="743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7" name="Shape 437"/>
          <p:cNvCxnSpPr>
            <a:stCxn id="427" idx="6"/>
            <a:endCxn id="433" idx="2"/>
          </p:cNvCxnSpPr>
          <p:nvPr/>
        </p:nvCxnSpPr>
        <p:spPr>
          <a:xfrm rot="10800000" flipH="1"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Shape 438"/>
          <p:cNvCxnSpPr>
            <a:stCxn id="426" idx="6"/>
            <a:endCxn id="435" idx="2"/>
          </p:cNvCxnSpPr>
          <p:nvPr/>
        </p:nvCxnSpPr>
        <p:spPr>
          <a:xfrm>
            <a:off x="5657800" y="2280350"/>
            <a:ext cx="674400" cy="14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Shape 439"/>
          <p:cNvSpPr txBox="1"/>
          <p:nvPr/>
        </p:nvSpPr>
        <p:spPr>
          <a:xfrm>
            <a:off x="5711213" y="1783075"/>
            <a:ext cx="567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11</a:t>
            </a:r>
            <a:endParaRPr sz="1800" baseline="-25000"/>
          </a:p>
        </p:txBody>
      </p:sp>
      <p:sp>
        <p:nvSpPr>
          <p:cNvPr id="440" name="Shape 440"/>
          <p:cNvSpPr txBox="1"/>
          <p:nvPr/>
        </p:nvSpPr>
        <p:spPr>
          <a:xfrm>
            <a:off x="5989350" y="255830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 baseline="-25000"/>
              <a:t>21</a:t>
            </a:r>
            <a:endParaRPr sz="1800" baseline="-25000"/>
          </a:p>
        </p:txBody>
      </p:sp>
      <p:sp>
        <p:nvSpPr>
          <p:cNvPr id="441" name="Shape 441"/>
          <p:cNvSpPr txBox="1"/>
          <p:nvPr/>
        </p:nvSpPr>
        <p:spPr>
          <a:xfrm>
            <a:off x="2994675" y="3638525"/>
            <a:ext cx="12915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/>
              <a:t>W</a:t>
            </a:r>
            <a:r>
              <a:rPr lang="en" sz="2400" b="1" i="1" baseline="30000"/>
              <a:t>(1)T</a:t>
            </a:r>
            <a:r>
              <a:rPr lang="en" sz="2400" b="1" i="1"/>
              <a:t>x</a:t>
            </a:r>
            <a:endParaRPr sz="2400" b="1" i="1"/>
          </a:p>
        </p:txBody>
      </p:sp>
      <p:sp>
        <p:nvSpPr>
          <p:cNvPr id="442" name="Shape 442"/>
          <p:cNvSpPr txBox="1"/>
          <p:nvPr/>
        </p:nvSpPr>
        <p:spPr>
          <a:xfrm>
            <a:off x="6397025" y="1999825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sp>
        <p:nvSpPr>
          <p:cNvPr id="443" name="Shape 443"/>
          <p:cNvSpPr txBox="1"/>
          <p:nvPr/>
        </p:nvSpPr>
        <p:spPr>
          <a:xfrm>
            <a:off x="6397025" y="3416450"/>
            <a:ext cx="5676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 baseline="30000"/>
              <a:t>(1)</a:t>
            </a:r>
            <a:endParaRPr sz="1800" baseline="30000"/>
          </a:p>
        </p:txBody>
      </p:sp>
      <p:cxnSp>
        <p:nvCxnSpPr>
          <p:cNvPr id="444" name="Shape 444"/>
          <p:cNvCxnSpPr>
            <a:endCxn id="428" idx="2"/>
          </p:cNvCxnSpPr>
          <p:nvPr/>
        </p:nvCxnSpPr>
        <p:spPr>
          <a:xfrm>
            <a:off x="7029450" y="2280350"/>
            <a:ext cx="544800" cy="6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Shape 445"/>
          <p:cNvCxnSpPr>
            <a:stCxn id="435" idx="6"/>
            <a:endCxn id="428" idx="2"/>
          </p:cNvCxnSpPr>
          <p:nvPr/>
        </p:nvCxnSpPr>
        <p:spPr>
          <a:xfrm rot="10800000" flipH="1">
            <a:off x="7029425" y="2942450"/>
            <a:ext cx="544800" cy="7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Shape 446"/>
          <p:cNvSpPr txBox="1"/>
          <p:nvPr/>
        </p:nvSpPr>
        <p:spPr>
          <a:xfrm>
            <a:off x="4526275" y="4322800"/>
            <a:ext cx="4284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(2)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a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 W</a:t>
            </a:r>
            <a:r>
              <a:rPr lang="en" sz="2400" b="1" baseline="30000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(1)</a:t>
            </a:r>
            <a:r>
              <a:rPr lang="en" sz="2400" b="1">
                <a:solidFill>
                  <a:srgbClr val="FFFF00"/>
                </a:solidFill>
                <a:highlight>
                  <a:srgbClr val="0000FF"/>
                </a:highlight>
                <a:latin typeface="Open Sans"/>
                <a:ea typeface="Open Sans"/>
                <a:cs typeface="Open Sans"/>
                <a:sym typeface="Open Sans"/>
              </a:rPr>
              <a:t> ⊗ x</a:t>
            </a:r>
            <a:endParaRPr sz="2400" b="1">
              <a:solidFill>
                <a:srgbClr val="FFFF00"/>
              </a:solidFill>
              <a:highlight>
                <a:srgbClr val="0000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RULES</a:t>
            </a:r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Dimensions</a:t>
            </a:r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3"/>
          </p:nvPr>
        </p:nvSpPr>
        <p:spPr>
          <a:xfrm>
            <a:off x="457200" y="1383025"/>
            <a:ext cx="8229600" cy="3189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W</a:t>
            </a:r>
            <a:r>
              <a:rPr lang="en" sz="2400" baseline="-25000"/>
              <a:t>ij</a:t>
            </a:r>
            <a:r>
              <a:rPr lang="en" sz="2400"/>
              <a:t> x W</a:t>
            </a:r>
            <a:r>
              <a:rPr lang="en" sz="2400" baseline="-25000"/>
              <a:t>jk	</a:t>
            </a:r>
            <a:r>
              <a:rPr lang="en" sz="2400"/>
              <a:t>-&gt;	W</a:t>
            </a:r>
            <a:r>
              <a:rPr lang="en" sz="2400" baseline="-25000"/>
              <a:t>ik</a:t>
            </a: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2400" baseline="-250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First index 		- number of units in the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Second index 	- number of outputs in the next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units = number of perceptrons (features) + bias unit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Number of parameters 	-	ij + jk + 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Morning Schedule</a:t>
            </a:r>
            <a:endParaRPr sz="500"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929292"/>
              </a:solidFill>
            </a:endParaRPr>
          </a:p>
        </p:txBody>
      </p:sp>
      <p:graphicFrame>
        <p:nvGraphicFramePr>
          <p:cNvPr id="173" name="Shape 173"/>
          <p:cNvGraphicFramePr/>
          <p:nvPr/>
        </p:nvGraphicFramePr>
        <p:xfrm>
          <a:off x="457200" y="1221200"/>
          <a:ext cx="8229600" cy="3007825"/>
        </p:xfrm>
        <a:graphic>
          <a:graphicData uri="http://schemas.openxmlformats.org/drawingml/2006/table">
            <a:tbl>
              <a:tblPr>
                <a:noFill/>
                <a:tableStyleId>{04046448-CBC1-4CE0-A9E7-A284AB10FEF6}</a:tableStyleId>
              </a:tblPr>
              <a:tblGrid>
                <a:gridCol w="237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10:00 - 10:30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Housekeeping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6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10:30 - 11:00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RL Recap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11:00 - 11:30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P4 breakdown and roadmap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11:30 - noon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Work on P4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and Cross-Entropy</a:t>
            </a:r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3"/>
          </p:nvPr>
        </p:nvSpPr>
        <p:spPr>
          <a:xfrm>
            <a:off x="457200" y="1267250"/>
            <a:ext cx="8229600" cy="3304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Output layer activation Softmax  = e</a:t>
            </a:r>
            <a:r>
              <a:rPr lang="en" baseline="30000"/>
              <a:t>x</a:t>
            </a:r>
            <a:r>
              <a:rPr lang="en"/>
              <a:t>/(1+e</a:t>
            </a:r>
            <a:r>
              <a:rPr lang="en" baseline="30000"/>
              <a:t>x</a:t>
            </a:r>
            <a:r>
              <a:rPr lang="en"/>
              <a:t>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Single class cross-entropy:  </a:t>
            </a:r>
            <a:r>
              <a:rPr lang="en" sz="3000"/>
              <a:t>𝝨</a:t>
            </a:r>
            <a:r>
              <a:rPr lang="en" sz="2400" baseline="-25000"/>
              <a:t>i</a:t>
            </a:r>
            <a:r>
              <a:rPr lang="en"/>
              <a:t>   -p</a:t>
            </a:r>
            <a:r>
              <a:rPr lang="en" baseline="-25000"/>
              <a:t>i</a:t>
            </a:r>
            <a:r>
              <a:rPr lang="en"/>
              <a:t>log(p</a:t>
            </a:r>
            <a:r>
              <a:rPr lang="en" baseline="-25000"/>
              <a:t>i</a:t>
            </a:r>
            <a:r>
              <a:rPr lang="en"/>
              <a:t>)  - (1-p</a:t>
            </a:r>
            <a:r>
              <a:rPr lang="en" baseline="-25000"/>
              <a:t>i</a:t>
            </a:r>
            <a:r>
              <a:rPr lang="en"/>
              <a:t>)log(1-p</a:t>
            </a:r>
            <a:r>
              <a:rPr lang="en" baseline="-25000"/>
              <a:t>i</a:t>
            </a:r>
            <a:r>
              <a:rPr lang="en"/>
              <a:t>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Multi-class cross-entropy:   </a:t>
            </a:r>
            <a:r>
              <a:rPr lang="en" sz="3000"/>
              <a:t>𝝨</a:t>
            </a:r>
            <a:r>
              <a:rPr lang="en" sz="2400" baseline="-25000"/>
              <a:t>k </a:t>
            </a:r>
            <a:r>
              <a:rPr lang="en" sz="3000"/>
              <a:t>𝝨</a:t>
            </a:r>
            <a:r>
              <a:rPr lang="en" sz="2400" baseline="-25000"/>
              <a:t>i</a:t>
            </a:r>
            <a:r>
              <a:rPr lang="en"/>
              <a:t>   -p</a:t>
            </a:r>
            <a:r>
              <a:rPr lang="en" baseline="-25000"/>
              <a:t>ik</a:t>
            </a:r>
            <a:r>
              <a:rPr lang="en"/>
              <a:t>log(p</a:t>
            </a:r>
            <a:r>
              <a:rPr lang="en" baseline="-25000"/>
              <a:t>ik</a:t>
            </a:r>
            <a:r>
              <a:rPr lang="en"/>
              <a:t>)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i = count over all examples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k = count over all classes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CROSS-ENTROPY</a:t>
            </a:r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</a:t>
            </a:r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body" idx="3"/>
          </p:nvPr>
        </p:nvSpPr>
        <p:spPr>
          <a:xfrm>
            <a:off x="457200" y="1278675"/>
            <a:ext cx="8229600" cy="3293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Chain rule of differentiation -- changes function composition into products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g(f(x))  -&gt;  g’(f)f’(x)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Choose weights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predictions (probabilities)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Calculate the  error function --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Find the gradient (derivative) of the cross-entropy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Adjust weights (learning rate) in the direction of steepest descent</a:t>
            </a:r>
            <a:endParaRPr/>
          </a:p>
          <a:p>
            <a:pPr marL="5715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Repeat until convergence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Large datasets may not fit in memory		-	stochastic gradient descent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Isn’t guaranteed to converge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Gradients can get very small 		-	vanishing gradient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Lots of parameters in a complex network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	Overfitting?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SUBTRACT, MULTIPLY, derivatives</a:t>
            </a:r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Tensors</a:t>
            </a: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High-dimensional arrays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Each additional dimension is an array of lower-dimensional objects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0-dimensional tensor 	- 	“scalar”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1-dimensional tensor	-	“vector” 		array of scalars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2-dimensional tensor	-	“matrix”		array of vectors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3-dimensional tensor	-				array of matrices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4-dimensional tensor	-				matrix of matrices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Shape 49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3"/>
          </p:nvPr>
        </p:nvSpPr>
        <p:spPr>
          <a:xfrm>
            <a:off x="457200" y="1383026"/>
            <a:ext cx="8229600" cy="31890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Library for tensor math and manipulation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Put out by Google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Define a series of operations -- build a graph of operations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Compute the graph (“run”)</a:t>
            </a:r>
            <a:endParaRPr/>
          </a:p>
          <a:p>
            <a:pPr marL="5715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Can run on CUDA compatible GPUs with no additional effort</a:t>
            </a:r>
            <a:endParaRPr/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Similar to TF, contributed by Facebook 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Wrapper for tensor manipulation libraries - Theano and Tensorflow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More intuitive	- 	Layers for defining NN layer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sklearn - like interface</a:t>
            </a:r>
            <a:endParaRPr/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Model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		Fit</a:t>
            </a:r>
            <a:endParaRPr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Makes it very easy to build and use NN architectures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37206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Activate your </a:t>
            </a:r>
            <a:r>
              <a:rPr lang="en" sz="3000" dirty="0">
                <a:solidFill>
                  <a:srgbClr val="FFFF00"/>
                </a:solidFill>
                <a:highlight>
                  <a:srgbClr val="0B5394"/>
                </a:highlight>
              </a:rPr>
              <a:t>python 3</a:t>
            </a:r>
            <a:r>
              <a:rPr lang="en" sz="3000" dirty="0">
                <a:solidFill>
                  <a:srgbClr val="FFFF00"/>
                </a:solidFill>
              </a:rPr>
              <a:t> environment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 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err="1">
                <a:solidFill>
                  <a:srgbClr val="FFFF00"/>
                </a:solidFill>
              </a:rPr>
              <a:t>conda</a:t>
            </a:r>
            <a:r>
              <a:rPr lang="en" sz="3000" dirty="0">
                <a:solidFill>
                  <a:srgbClr val="FFFF00"/>
                </a:solidFill>
              </a:rPr>
              <a:t> install </a:t>
            </a:r>
            <a:r>
              <a:rPr lang="en" sz="3000" dirty="0" err="1">
                <a:solidFill>
                  <a:srgbClr val="FFFF00"/>
                </a:solidFill>
              </a:rPr>
              <a:t>keras</a:t>
            </a:r>
            <a:r>
              <a:rPr lang="en" sz="3000" dirty="0">
                <a:solidFill>
                  <a:srgbClr val="FFFF00"/>
                </a:solidFill>
              </a:rPr>
              <a:t>, </a:t>
            </a:r>
            <a:r>
              <a:rPr lang="en" sz="3000" dirty="0" err="1">
                <a:solidFill>
                  <a:srgbClr val="FFFF00"/>
                </a:solidFill>
              </a:rPr>
              <a:t>tensorflow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May need to install them separately</a:t>
            </a:r>
            <a:endParaRPr sz="3000" dirty="0">
              <a:solidFill>
                <a:srgbClr val="FFFF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00"/>
                </a:solidFill>
              </a:rPr>
              <a:t>Start your </a:t>
            </a:r>
            <a:r>
              <a:rPr lang="en" sz="3000" dirty="0" err="1">
                <a:solidFill>
                  <a:srgbClr val="FFFF00"/>
                </a:solidFill>
              </a:rPr>
              <a:t>jupyter</a:t>
            </a:r>
            <a:r>
              <a:rPr lang="en" sz="3000" dirty="0">
                <a:solidFill>
                  <a:srgbClr val="FFFF00"/>
                </a:solidFill>
              </a:rPr>
              <a:t> session</a:t>
            </a:r>
            <a:endParaRPr sz="3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4294967295"/>
          </p:nvPr>
        </p:nvSpPr>
        <p:spPr>
          <a:xfrm>
            <a:off x="313650" y="1912875"/>
            <a:ext cx="8516700" cy="2857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github.com/Udacity/machine-learning/projects</a:t>
            </a:r>
            <a:endParaRPr sz="3000">
              <a:solidFill>
                <a:srgbClr val="FFFFFF"/>
              </a:solidFill>
            </a:endParaRPr>
          </a:p>
          <a:p>
            <a:pPr marL="0" lvl="0" indent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/practice_projects/imdb/Student_Admissions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599" cy="139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Prep for next week</a:t>
            </a:r>
            <a:endParaRPr sz="500"/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2633681"/>
            <a:ext cx="8229600" cy="2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>
                <a:solidFill>
                  <a:srgbClr val="FF0000"/>
                </a:solidFill>
                <a:highlight>
                  <a:srgbClr val="F1C232"/>
                </a:highlight>
              </a:rPr>
              <a:t>Complete Smartcab Project (P4)    due  4/28/18 </a:t>
            </a:r>
            <a:endParaRPr>
              <a:solidFill>
                <a:srgbClr val="FF0000"/>
              </a:solidFill>
              <a:highlight>
                <a:srgbClr val="F1C232"/>
              </a:highlight>
            </a:endParaRPr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Deep Neural Networks (Lesson 1) - complete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Convolutional Neural Networks  (Lesson 2) pts 1-17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We will do the mini-project in class next weel</a:t>
            </a: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Shape 523"/>
          <p:cNvPicPr preferRelativeResize="0"/>
          <p:nvPr/>
        </p:nvPicPr>
        <p:blipFill rotWithShape="1">
          <a:blip r:embed="rId3">
            <a:alphaModFix/>
          </a:blip>
          <a:srcRect l="17430"/>
          <a:stretch/>
        </p:blipFill>
        <p:spPr>
          <a:xfrm>
            <a:off x="256525" y="1333950"/>
            <a:ext cx="8756051" cy="26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3771050" y="1242125"/>
            <a:ext cx="5156400" cy="260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l="16282"/>
          <a:stretch/>
        </p:blipFill>
        <p:spPr>
          <a:xfrm>
            <a:off x="118600" y="1742350"/>
            <a:ext cx="8906796" cy="14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3360600" y="1575600"/>
            <a:ext cx="5578200" cy="1695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35750" y="2572150"/>
            <a:ext cx="1187100" cy="59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 All rights reserved.</a:t>
            </a:r>
            <a:endParaRPr sz="500"/>
          </a:p>
        </p:txBody>
      </p:sp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We really need your Feedback!</a:t>
            </a:r>
            <a:endParaRPr sz="500"/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40</a:t>
            </a:fld>
            <a:endParaRPr>
              <a:solidFill>
                <a:srgbClr val="929292"/>
              </a:solidFill>
            </a:endParaRPr>
          </a:p>
        </p:txBody>
      </p:sp>
      <p:pic>
        <p:nvPicPr>
          <p:cNvPr id="533" name="Shape 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995158"/>
            <a:ext cx="7415299" cy="33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 Agents - Minimalist</a:t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993" y="1227539"/>
            <a:ext cx="4638008" cy="33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3"/>
          </p:nvPr>
        </p:nvSpPr>
        <p:spPr>
          <a:xfrm>
            <a:off x="457200" y="1700325"/>
            <a:ext cx="23232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STATES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ACTIONS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REWARDS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3"/>
          </p:nvPr>
        </p:nvSpPr>
        <p:spPr>
          <a:xfrm>
            <a:off x="2960625" y="1700325"/>
            <a:ext cx="27729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VALUE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UTILITY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POLICY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5374375" y="1700325"/>
            <a:ext cx="33123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VALUE ITERATION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i="1">
                <a:solidFill>
                  <a:srgbClr val="000000"/>
                </a:solidFill>
              </a:rPr>
              <a:t>DP/MONTE CARLO</a:t>
            </a:r>
            <a:endParaRPr sz="2400" i="1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TD LEARNING</a:t>
            </a:r>
            <a:endParaRPr sz="2400">
              <a:solidFill>
                <a:srgbClr val="000000"/>
              </a:solidFill>
            </a:endParaRPr>
          </a:p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41604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State-value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457200" y="1379975"/>
            <a:ext cx="40590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V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79525" y="24985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s,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body" idx="3"/>
          </p:nvPr>
        </p:nvSpPr>
        <p:spPr>
          <a:xfrm>
            <a:off x="4414800" y="1379975"/>
            <a:ext cx="4554900" cy="107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q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(s,a) = E</a:t>
            </a:r>
            <a:r>
              <a:rPr lang="en" sz="3000" baseline="-25000">
                <a:solidFill>
                  <a:srgbClr val="FFFFFF"/>
                </a:solidFill>
              </a:rPr>
              <a:t>𝜋</a:t>
            </a:r>
            <a:r>
              <a:rPr lang="en" sz="3000">
                <a:solidFill>
                  <a:srgbClr val="FFFFFF"/>
                </a:solidFill>
              </a:rPr>
              <a:t>[G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|S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=s, a</a:t>
            </a:r>
            <a:r>
              <a:rPr lang="en" sz="3000" baseline="-25000">
                <a:solidFill>
                  <a:srgbClr val="FFFFFF"/>
                </a:solidFill>
              </a:rPr>
              <a:t>t</a:t>
            </a:r>
            <a:r>
              <a:rPr lang="en" sz="3000">
                <a:solidFill>
                  <a:srgbClr val="FFFFFF"/>
                </a:solidFill>
              </a:rPr>
              <a:t>=a]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4700000" y="2456675"/>
            <a:ext cx="3836700" cy="22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For each state s and action a,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Expected return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If agent starts in state s</a:t>
            </a:r>
            <a:endParaRPr sz="1800">
              <a:solidFill>
                <a:srgbClr val="CFE2F3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then chooses action a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And Uses the policy 𝜋</a:t>
            </a:r>
            <a:endParaRPr sz="1800">
              <a:solidFill>
                <a:srgbClr val="CFE2F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</a:rPr>
              <a:t>To choose actions for all time steps</a:t>
            </a:r>
            <a:endParaRPr sz="1800">
              <a:solidFill>
                <a:srgbClr val="CFE2F3"/>
              </a:solidFill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38150" y="304800"/>
            <a:ext cx="41604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Action-value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don’t know MDP?</a:t>
            </a: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Sample a number of episodes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Estimate V(s) or Q(s,a) from these samples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Choose a policy based on V(s) or Q(s,a)</a:t>
            </a:r>
            <a:endParaRPr sz="2400"/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/>
              <a:t>Repeat until convergence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69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TD Learning       -             Q Learning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457200" y="900000"/>
            <a:ext cx="8441100" cy="38043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rgbClr val="FFFFFF"/>
                </a:solidFill>
              </a:rPr>
              <a:t>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 ← 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 +  𝛼(R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 + 𝛾Q(S</a:t>
            </a:r>
            <a:r>
              <a:rPr lang="en" sz="3000" i="1" baseline="-25000">
                <a:solidFill>
                  <a:srgbClr val="FFFFFF"/>
                </a:solidFill>
              </a:rPr>
              <a:t>t+1</a:t>
            </a:r>
            <a:r>
              <a:rPr lang="en" sz="3000" i="1">
                <a:solidFill>
                  <a:srgbClr val="FFFFFF"/>
                </a:solidFill>
              </a:rPr>
              <a:t>,A</a:t>
            </a:r>
            <a:r>
              <a:rPr lang="en" sz="3000" i="1" baseline="-25000">
                <a:solidFill>
                  <a:srgbClr val="FFFFFF"/>
                </a:solidFill>
              </a:rPr>
              <a:t>t+1</a:t>
            </a:r>
            <a:r>
              <a:rPr lang="en" sz="3000" i="1">
                <a:solidFill>
                  <a:srgbClr val="FFFFFF"/>
                </a:solidFill>
              </a:rPr>
              <a:t>) - Q(S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, A</a:t>
            </a:r>
            <a:r>
              <a:rPr lang="en" sz="3000" i="1" baseline="-25000">
                <a:solidFill>
                  <a:srgbClr val="FFFFFF"/>
                </a:solidFill>
              </a:rPr>
              <a:t>t</a:t>
            </a:r>
            <a:r>
              <a:rPr lang="en" sz="3000" i="1">
                <a:solidFill>
                  <a:srgbClr val="FFFFFF"/>
                </a:solidFill>
              </a:rPr>
              <a:t>))</a:t>
            </a:r>
            <a:endParaRPr sz="30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 - Learning Rate: </a:t>
            </a:r>
            <a:endParaRPr sz="2400">
              <a:solidFill>
                <a:srgbClr val="FFFFFF"/>
              </a:solidFill>
            </a:endParaRPr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𝛼=0 retain memory forever - (never learns)</a:t>
            </a:r>
            <a:endParaRPr sz="2400">
              <a:solidFill>
                <a:srgbClr val="FFFFFF"/>
              </a:solidFill>
            </a:endParaRPr>
          </a:p>
          <a:p>
            <a:pPr marL="0" lvl="0" indent="45720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𝛼=1 remember only immediate reward </a:t>
            </a:r>
            <a:endParaRPr sz="2400">
              <a:solidFill>
                <a:srgbClr val="FFFFFF"/>
              </a:solidFill>
            </a:endParaRPr>
          </a:p>
          <a:p>
            <a:pPr marL="114300" lvl="0" indent="-2540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𝛾	- Discount Rate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𝛾=0 only consider current state and no history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	𝛾=1 retain all future “reward”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Udacity Template 16x9">
      <a:dk1>
        <a:srgbClr val="2E3D49"/>
      </a:dk1>
      <a:lt1>
        <a:srgbClr val="2E3D49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5127</TotalTime>
  <Words>1136</Words>
  <Application>Microsoft Macintosh PowerPoint</Application>
  <PresentationFormat>On-screen Show (16:9)</PresentationFormat>
  <Paragraphs>307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Cabin</vt:lpstr>
      <vt:lpstr>Courier New</vt:lpstr>
      <vt:lpstr>Open Sans</vt:lpstr>
      <vt:lpstr>Udacity Template 16x9</vt:lpstr>
      <vt:lpstr>Udacity Template 16x9</vt:lpstr>
      <vt:lpstr>Udacity Connect Session</vt:lpstr>
      <vt:lpstr>Welcome back!</vt:lpstr>
      <vt:lpstr>Morning Schedule</vt:lpstr>
      <vt:lpstr>PowerPoint Presentation</vt:lpstr>
      <vt:lpstr>Intelligent Agents - Minimalist</vt:lpstr>
      <vt:lpstr>Terminology</vt:lpstr>
      <vt:lpstr>State-value</vt:lpstr>
      <vt:lpstr>What if we don’t know MDP?</vt:lpstr>
      <vt:lpstr>TD Learning       -             Q Learning</vt:lpstr>
      <vt:lpstr>ε - Greedy Policy</vt:lpstr>
      <vt:lpstr>PowerPoint Presentation</vt:lpstr>
      <vt:lpstr>LearningAgent.update</vt:lpstr>
      <vt:lpstr>LearningAgent.build_state</vt:lpstr>
      <vt:lpstr>LearningAgent.choose_action</vt:lpstr>
      <vt:lpstr>LearningAgent.learn</vt:lpstr>
      <vt:lpstr>LearningAgent.reset</vt:lpstr>
      <vt:lpstr>Controlling the # trials (learning)</vt:lpstr>
      <vt:lpstr>PowerPoint Presentation</vt:lpstr>
      <vt:lpstr>Work on P4 - next milestone</vt:lpstr>
      <vt:lpstr>Lunch Break </vt:lpstr>
      <vt:lpstr>Afternoon Session</vt:lpstr>
      <vt:lpstr>Decision Boundary</vt:lpstr>
      <vt:lpstr>Logistic Regression</vt:lpstr>
      <vt:lpstr>Structure of a Perceptron</vt:lpstr>
      <vt:lpstr>Activation Functions</vt:lpstr>
      <vt:lpstr>Network of Perceptrons</vt:lpstr>
      <vt:lpstr>Notation</vt:lpstr>
      <vt:lpstr>Notation</vt:lpstr>
      <vt:lpstr>Matrix Dimensions</vt:lpstr>
      <vt:lpstr>Predictions and Cross-Entropy</vt:lpstr>
      <vt:lpstr>Gradient Descent </vt:lpstr>
      <vt:lpstr>Considerations</vt:lpstr>
      <vt:lpstr>Tensors</vt:lpstr>
      <vt:lpstr>TENSORFLOW</vt:lpstr>
      <vt:lpstr>Keras</vt:lpstr>
      <vt:lpstr>Activate your python 3 environment   conda install keras, tensorflow May need to install them separately Start your jupyter session</vt:lpstr>
      <vt:lpstr>PowerPoint Presentation</vt:lpstr>
      <vt:lpstr>Prep for next week</vt:lpstr>
      <vt:lpstr>PowerPoint Presentation</vt:lpstr>
      <vt:lpstr>We really need your Feedback!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Connect Session</dc:title>
  <cp:lastModifiedBy>Vibbhav Lall</cp:lastModifiedBy>
  <cp:revision>7</cp:revision>
  <dcterms:modified xsi:type="dcterms:W3CDTF">2018-05-07T06:48:16Z</dcterms:modified>
</cp:coreProperties>
</file>