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22499-73F2-4ECA-9C83-0374C7823BC6}">
  <a:tblStyle styleId="{2B622499-73F2-4ECA-9C83-0374C7823B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73592"/>
  </p:normalViewPr>
  <p:slideViewPr>
    <p:cSldViewPr snapToGrid="0" snapToObjects="1">
      <p:cViewPr varScale="1">
        <p:scale>
          <a:sx n="151" d="100"/>
          <a:sy n="151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Quiz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.add(Conv2D(filters=16, </a:t>
            </a:r>
            <a:r>
              <a:rPr lang="en" dirty="0" err="1"/>
              <a:t>kernel_size</a:t>
            </a:r>
            <a:r>
              <a:rPr lang="en" dirty="0"/>
              <a:t>=2,,..)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= 32 x 32 x 16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(1+4x3)x16 = 208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.add(Conv2D(filters=32, </a:t>
            </a:r>
            <a:r>
              <a:rPr lang="en-US" dirty="0" err="1"/>
              <a:t>kernel_size</a:t>
            </a:r>
            <a:r>
              <a:rPr lang="en-US" dirty="0"/>
              <a:t>=2, ..))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Output = 32 x 32 x 32 (fillers)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/>
              <a:t>Weights = (1+4x16)x32 = 2080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.add(MaxPooling2D(</a:t>
            </a:r>
            <a:r>
              <a:rPr lang="en-US" dirty="0" err="1"/>
              <a:t>pool_size</a:t>
            </a:r>
            <a:r>
              <a:rPr lang="en-US" dirty="0"/>
              <a:t>=2))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.add(Conv2D(filters=64, </a:t>
            </a:r>
            <a:r>
              <a:rPr lang="en-US" dirty="0" err="1"/>
              <a:t>kernel_size</a:t>
            </a:r>
            <a:r>
              <a:rPr lang="en-US" dirty="0"/>
              <a:t>=2, ..))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.add(MaxPooling2D(</a:t>
            </a:r>
            <a:r>
              <a:rPr lang="en-US" dirty="0" err="1"/>
              <a:t>pool_size</a:t>
            </a:r>
            <a:r>
              <a:rPr lang="en-US" dirty="0"/>
              <a:t>=2))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preprocessing/imag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understanding-cn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May 12,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Learning - CNN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Augmentation and Transfer Learning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padding=’same’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5455800" cy="2857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14300" lvl="0" indent="-25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Sequential()				</a:t>
            </a:r>
            <a:r>
              <a:rPr lang="en" dirty="0" err="1"/>
              <a:t>input_shape</a:t>
            </a:r>
            <a:r>
              <a:rPr lang="en" dirty="0"/>
              <a:t>=(32, 32, 3)</a:t>
            </a:r>
            <a:endParaRPr dirty="0"/>
          </a:p>
          <a:p>
            <a:pPr marL="114300" lvl="0" indent="-25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.add(Conv2D(filters=16, </a:t>
            </a:r>
            <a:r>
              <a:rPr lang="en" dirty="0" err="1"/>
              <a:t>kernel_size</a:t>
            </a:r>
            <a:r>
              <a:rPr lang="en" dirty="0"/>
              <a:t>=2,,..)                         </a:t>
            </a:r>
            <a:endParaRPr dirty="0"/>
          </a:p>
          <a:p>
            <a:pPr marL="88900" lvl="0" indent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.add(Conv2D(filters=32, </a:t>
            </a:r>
            <a:r>
              <a:rPr lang="en" dirty="0" err="1"/>
              <a:t>kernel_size</a:t>
            </a:r>
            <a:r>
              <a:rPr lang="en" dirty="0"/>
              <a:t>=2, ..))</a:t>
            </a:r>
            <a:endParaRPr dirty="0"/>
          </a:p>
          <a:p>
            <a:pPr marL="88900" lvl="0" indent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.add(MaxPooling2D(</a:t>
            </a:r>
            <a:r>
              <a:rPr lang="en" dirty="0" err="1"/>
              <a:t>pool_size</a:t>
            </a:r>
            <a:r>
              <a:rPr lang="en" dirty="0"/>
              <a:t>=2))</a:t>
            </a:r>
            <a:endParaRPr dirty="0"/>
          </a:p>
          <a:p>
            <a:pPr marL="88900" lvl="0" indent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.add(Conv2D(filters=64, </a:t>
            </a:r>
            <a:r>
              <a:rPr lang="en" dirty="0" err="1"/>
              <a:t>kernel_size</a:t>
            </a:r>
            <a:r>
              <a:rPr lang="en" dirty="0"/>
              <a:t>=2, ..))</a:t>
            </a:r>
            <a:endParaRPr dirty="0"/>
          </a:p>
          <a:p>
            <a:pPr marL="88900" lvl="0" indent="0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.add(MaxPooling2D(</a:t>
            </a:r>
            <a:r>
              <a:rPr lang="en" dirty="0" err="1"/>
              <a:t>pool_size</a:t>
            </a:r>
            <a:r>
              <a:rPr lang="en" dirty="0"/>
              <a:t>=2))</a:t>
            </a:r>
            <a:endParaRPr dirty="0"/>
          </a:p>
          <a:p>
            <a:pPr marL="114300" lvl="0" indent="-2540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Shape 150"/>
          <p:cNvSpPr txBox="1"/>
          <p:nvPr/>
        </p:nvSpPr>
        <p:spPr>
          <a:xfrm>
            <a:off x="5198533" y="1862666"/>
            <a:ext cx="3767517" cy="265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(32, 32, 16) 		  208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(32, 32, 32) 		2080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(16, 16, 32)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(8, 8, 64)			8256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(4, 4, 64)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pic" idx="2"/>
          </p:nvPr>
        </p:nvSpPr>
        <p:spPr>
          <a:xfrm>
            <a:off x="0" y="1231350"/>
            <a:ext cx="9144000" cy="39120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20320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2672"/>
                </a:solidFill>
              </a:rPr>
              <a:t>from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8F8F2"/>
                </a:solidFill>
              </a:rPr>
              <a:t>keras.preprocessing.image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92672"/>
                </a:solidFill>
              </a:rPr>
              <a:t>import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8F8F2"/>
                </a:solidFill>
              </a:rPr>
              <a:t>ImageDataGenerator</a:t>
            </a:r>
            <a:br>
              <a:rPr lang="en">
                <a:solidFill>
                  <a:srgbClr val="FCFCFC"/>
                </a:solidFill>
              </a:rPr>
            </a:b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8F8F2"/>
                </a:solidFill>
              </a:rPr>
              <a:t>datagen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FCFCFC"/>
                </a:solidFill>
              </a:rPr>
              <a:t> </a:t>
            </a:r>
            <a:r>
              <a:rPr lang="en">
                <a:solidFill>
                  <a:srgbClr val="F8F8F2"/>
                </a:solidFill>
              </a:rPr>
              <a:t>ImageDataGenerator(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rotation_range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40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width_shift_range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height_shift_range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rescale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1.</a:t>
            </a:r>
            <a:r>
              <a:rPr lang="en">
                <a:solidFill>
                  <a:srgbClr val="F92672"/>
                </a:solidFill>
              </a:rPr>
              <a:t>/</a:t>
            </a:r>
            <a:r>
              <a:rPr lang="en">
                <a:solidFill>
                  <a:srgbClr val="AE81FF"/>
                </a:solidFill>
              </a:rPr>
              <a:t>255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shear_range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zoom_range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AE81FF"/>
                </a:solidFill>
              </a:rPr>
              <a:t>0.2</a:t>
            </a:r>
            <a:r>
              <a:rPr lang="en">
                <a:solidFill>
                  <a:srgbClr val="F8F8F2"/>
                </a:solidFill>
              </a:rPr>
              <a:t>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horizontal_flip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F8F8F2"/>
                </a:solidFill>
              </a:rPr>
              <a:t>True,</a:t>
            </a:r>
            <a:br>
              <a:rPr lang="en">
                <a:solidFill>
                  <a:srgbClr val="FCFCFC"/>
                </a:solidFill>
              </a:rPr>
            </a:br>
            <a:r>
              <a:rPr lang="en">
                <a:solidFill>
                  <a:srgbClr val="FCFCFC"/>
                </a:solidFill>
              </a:rPr>
              <a:t>        </a:t>
            </a:r>
            <a:r>
              <a:rPr lang="en">
                <a:solidFill>
                  <a:srgbClr val="F8F8F2"/>
                </a:solidFill>
              </a:rPr>
              <a:t>fill_mode</a:t>
            </a:r>
            <a:r>
              <a:rPr lang="en">
                <a:solidFill>
                  <a:srgbClr val="F92672"/>
                </a:solidFill>
              </a:rPr>
              <a:t>=</a:t>
            </a:r>
            <a:r>
              <a:rPr lang="en">
                <a:solidFill>
                  <a:srgbClr val="E6DB74"/>
                </a:solidFill>
              </a:rPr>
              <a:t>'nearest'</a:t>
            </a:r>
            <a:r>
              <a:rPr lang="en">
                <a:solidFill>
                  <a:srgbClr val="F8F8F2"/>
                </a:solidFill>
              </a:rPr>
              <a:t>)</a:t>
            </a:r>
            <a:endParaRPr>
              <a:solidFill>
                <a:srgbClr val="F8F8F2"/>
              </a:solidFill>
            </a:endParaRPr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25650" y="256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Augmentation</a:t>
            </a:r>
            <a:endParaRPr sz="3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51300" y="538725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https://keras.io/preprocessing/image/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0" y="1154400"/>
            <a:ext cx="4503300" cy="3989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203200" lvl="0" indent="-2603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create training set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500"/>
              <a:buChar char="●"/>
            </a:pPr>
            <a:r>
              <a:rPr lang="en">
                <a:solidFill>
                  <a:srgbClr val="9FC5E8"/>
                </a:solidFill>
              </a:rPr>
              <a:t>X_train = .. </a:t>
            </a:r>
            <a:endParaRPr>
              <a:solidFill>
                <a:srgbClr val="9FC5E8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[ create validation set ]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 = Sequential().add( .. )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model.compile( .. )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model.fit(..)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model.predict( .. )</a:t>
            </a: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	</a:t>
            </a: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25650" y="2565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Training with Augmentation</a:t>
            </a:r>
            <a:endParaRPr sz="36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582925" y="765800"/>
            <a:ext cx="2868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Normal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181600" y="765800"/>
            <a:ext cx="2868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Augmentation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Shape 166"/>
          <p:cNvSpPr>
            <a:spLocks noGrp="1"/>
          </p:cNvSpPr>
          <p:nvPr>
            <p:ph type="pic" idx="2"/>
          </p:nvPr>
        </p:nvSpPr>
        <p:spPr>
          <a:xfrm>
            <a:off x="4640700" y="1154400"/>
            <a:ext cx="4503300" cy="39891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marR="203200" lvl="0" indent="-2603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create training set generator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500"/>
              <a:buChar char="●"/>
            </a:pPr>
            <a:r>
              <a:rPr lang="en">
                <a:solidFill>
                  <a:srgbClr val="A4C2F4"/>
                </a:solidFill>
              </a:rPr>
              <a:t>gen_train = ImageDataGenerator..</a:t>
            </a:r>
            <a:endParaRPr>
              <a:solidFill>
                <a:srgbClr val="A4C2F4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500"/>
              <a:buChar char="●"/>
            </a:pPr>
            <a:r>
              <a:rPr lang="en">
                <a:solidFill>
                  <a:srgbClr val="A4C2F4"/>
                </a:solidFill>
              </a:rPr>
              <a:t>gen_train.fit(X_train)</a:t>
            </a:r>
            <a:endParaRPr>
              <a:solidFill>
                <a:srgbClr val="A4C2F4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[ create validation set generator ]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 = Sequential().add( .. )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model.compile( .. )</a:t>
            </a: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500"/>
              <a:buChar char="●"/>
            </a:pPr>
            <a:r>
              <a:rPr lang="en">
                <a:solidFill>
                  <a:srgbClr val="FF9900"/>
                </a:solidFill>
              </a:rPr>
              <a:t>model.fit_generator(datagen_train.flow(..), ..)</a:t>
            </a:r>
            <a:endParaRPr>
              <a:solidFill>
                <a:srgbClr val="FF99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endParaRPr>
              <a:solidFill>
                <a:srgbClr val="FFFF00"/>
              </a:solidFill>
            </a:endParaRPr>
          </a:p>
          <a:p>
            <a:pPr marL="457200" marR="203200" lvl="0" indent="-260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00"/>
              <a:buChar char="●"/>
            </a:pPr>
            <a:r>
              <a:rPr lang="en">
                <a:solidFill>
                  <a:srgbClr val="FFFF00"/>
                </a:solidFill>
              </a:rPr>
              <a:t>model.predict( .. )</a:t>
            </a: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	</a:t>
            </a: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marR="203200" lvl="0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0" y="1295500"/>
            <a:ext cx="9144000" cy="3847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Clr>
                <a:srgbClr val="FFFF00"/>
              </a:buClr>
              <a:buSzPts val="2400"/>
              <a:buChar char="-"/>
            </a:pPr>
            <a:r>
              <a:rPr lang="en" sz="2400">
                <a:solidFill>
                  <a:srgbClr val="FFFF00"/>
                </a:solidFill>
              </a:rPr>
              <a:t>Layer activations</a:t>
            </a:r>
            <a:endParaRPr sz="2400">
              <a:solidFill>
                <a:srgbClr val="FFFF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-"/>
            </a:pPr>
            <a:r>
              <a:rPr lang="en" sz="2400">
                <a:solidFill>
                  <a:srgbClr val="FFFF00"/>
                </a:solidFill>
              </a:rPr>
              <a:t>Visualize weights</a:t>
            </a:r>
            <a:endParaRPr sz="2400">
              <a:solidFill>
                <a:srgbClr val="FFFF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Char char="-"/>
            </a:pPr>
            <a:r>
              <a:rPr lang="en" sz="2400">
                <a:solidFill>
                  <a:srgbClr val="FFFF00"/>
                </a:solidFill>
              </a:rPr>
              <a:t>Deconvolutional Networks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38475" y="705475"/>
            <a:ext cx="90300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http://cs231n.github.io/understanding-cnn/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51300" y="38475"/>
            <a:ext cx="90171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VISUALIZING CNN FILTERS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33351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zkhundkar/ConnectIntensive/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cifar10/CNN Visualization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cifar10/CNN Augmentation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91" name="Shape 191"/>
          <p:cNvGraphicFramePr/>
          <p:nvPr/>
        </p:nvGraphicFramePr>
        <p:xfrm>
          <a:off x="955588" y="900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{2B622499-73F2-4ECA-9C83-0374C7823BC6}</a:tableStyleId>
              </a:tblPr>
              <a:tblGrid>
                <a:gridCol w="20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1:00 - 2:00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Transfer Learning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2:00 - 2:30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2:30 - 2:50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Review/Proposal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2:50 - 3:00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(P4 or P5)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4325" cy="4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slice off the end of the neural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add a new fully connected layer that matches the number of classes in the new data set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randomize the weights of the new fully connected layer; freeze all the weights from the pre-trained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train the network to update the weights of the new fully connected layer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 data set,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4" name="Shape 234"/>
          <p:cNvCxnSpPr/>
          <p:nvPr/>
        </p:nvCxnSpPr>
        <p:spPr>
          <a:xfrm>
            <a:off x="6785350" y="1949650"/>
            <a:ext cx="0" cy="2154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Shape 235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 txBox="1"/>
          <p:nvPr/>
        </p:nvSpPr>
        <p:spPr>
          <a:xfrm rot="-5400000">
            <a:off x="6262450" y="1093300"/>
            <a:ext cx="11868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Extract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7401000" y="1436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Small dataset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slice off most of the pre-trained layers near the beginning of the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add to the remaining pre-trained layers a new fully connected layer that matches the number of classes in the new data set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randomize the weights of the new fully connected layer; freeze all the weights from the pre-trained network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train the network to update the weights of the new fully connected layer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 data set, not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20"/>
            <a:ext cx="9144000" cy="50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7" name="Shape 257"/>
          <p:cNvCxnSpPr/>
          <p:nvPr/>
        </p:nvCxnSpPr>
        <p:spPr>
          <a:xfrm>
            <a:off x="5643775" y="2167700"/>
            <a:ext cx="0" cy="2154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Shape 258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 txBox="1"/>
          <p:nvPr/>
        </p:nvSpPr>
        <p:spPr>
          <a:xfrm rot="-5400000">
            <a:off x="5120875" y="1311350"/>
            <a:ext cx="11868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Extract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6259425" y="165465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Small dataset NOT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" name="Shape 262"/>
          <p:cNvCxnSpPr>
            <a:endCxn id="258" idx="1"/>
          </p:cNvCxnSpPr>
          <p:nvPr/>
        </p:nvCxnSpPr>
        <p:spPr>
          <a:xfrm>
            <a:off x="5900413" y="3116825"/>
            <a:ext cx="1293900" cy="129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89775" y="1244200"/>
            <a:ext cx="9054300" cy="29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remove the last fully connected layer and replace with a layer matching the number of classes in the new data set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randomly initialize the weights in the new fully connected layer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initialize the rest of the weights using the pre-trained weights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re-train the entire neural network</a:t>
            </a:r>
            <a:endParaRPr sz="24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8475" y="25650"/>
            <a:ext cx="90300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30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Small data set, not similar to original training data</a:t>
            </a:r>
            <a:endParaRPr sz="30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08"/>
            <a:ext cx="9144000" cy="50274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Shape 276"/>
          <p:cNvSpPr txBox="1"/>
          <p:nvPr/>
        </p:nvSpPr>
        <p:spPr>
          <a:xfrm>
            <a:off x="59002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Edges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4231300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Complex Features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2267275" y="4322600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Shapes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5805925" y="4322600"/>
            <a:ext cx="23517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FC (Dense) Layers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7689900" y="2661875"/>
            <a:ext cx="13341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Softmax</a:t>
            </a:r>
            <a:endParaRPr sz="180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7194313" y="2757725"/>
            <a:ext cx="242100" cy="744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2938000" y="4053225"/>
            <a:ext cx="3231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Retrain full network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67525" y="58000"/>
            <a:ext cx="90765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Large dataset similar to training data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69350" y="1436600"/>
            <a:ext cx="66714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Same architecture, use pre-computed weights as initial values </a:t>
            </a:r>
            <a:endParaRPr sz="2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Shape 285"/>
          <p:cNvSpPr txBox="1"/>
          <p:nvPr/>
        </p:nvSpPr>
        <p:spPr>
          <a:xfrm rot="-5400000">
            <a:off x="5975725" y="1345300"/>
            <a:ext cx="2592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Random Init weights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313650" y="1912875"/>
            <a:ext cx="8516700" cy="2857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Udacity/machine-learning/projects</a:t>
            </a: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/practice_projects/cnn/transfer-learning</a:t>
            </a:r>
            <a:endParaRPr sz="3000">
              <a:solidFill>
                <a:srgbClr val="FFFF00"/>
              </a:solidFill>
              <a:highlight>
                <a:srgbClr val="3C78D8"/>
              </a:highlight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/bottleneck_features</a:t>
            </a: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/transfer_learning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57200" y="2633674"/>
            <a:ext cx="82296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Smartcab Project (P4)    due  4/28/18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FF00"/>
                </a:solidFill>
              </a:rPr>
              <a:t>Submit/complete Dog Breed Project (P5)     due  5/19/18 </a:t>
            </a:r>
            <a:endParaRPr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Research ideas for capstone project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29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98" name="Shape 98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{2B622499-73F2-4ECA-9C83-0374C7823BC6}</a:tableStyleId>
              </a:tblPr>
              <a:tblGrid>
                <a:gridCol w="23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Housekeeping, Review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Augmentation and CNN Visualizations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Session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Notebook Discussion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1793"/>
            <a:ext cx="9144000" cy="173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112225" y="2848300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12150" y="2537700"/>
            <a:ext cx="5156400" cy="97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3" y="3514500"/>
            <a:ext cx="9031775" cy="84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8" y="901313"/>
            <a:ext cx="8793650" cy="33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41100" y="115450"/>
            <a:ext cx="5553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RELU ( SUM ( W * x ) 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5" y="909375"/>
            <a:ext cx="8795250" cy="3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719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20675" y="1115925"/>
            <a:ext cx="86451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Kernel Size 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Very commonly 3x3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Stride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How many pixels to shift (typically 1)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Padding (dealing with edges)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“Valid”		- 	stay within original image boundaries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400"/>
              <a:buFont typeface="Open Sans"/>
              <a:buChar char="-"/>
            </a:pPr>
            <a:r>
              <a:rPr lang="en" sz="2400">
                <a:solidFill>
                  <a:srgbClr val="CFE2F3"/>
                </a:solidFill>
                <a:latin typeface="Open Sans"/>
                <a:ea typeface="Open Sans"/>
                <a:cs typeface="Open Sans"/>
                <a:sym typeface="Open Sans"/>
              </a:rPr>
              <a:t>“Same”	- 	pad with zeros</a:t>
            </a:r>
            <a:endParaRPr sz="2400">
              <a:solidFill>
                <a:srgbClr val="CFE2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475" y="51300"/>
            <a:ext cx="9105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Convolutional Filter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100" y="295012"/>
            <a:ext cx="5677800" cy="4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51"/>
            <a:ext cx="8839200" cy="29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746</Words>
  <Application>Microsoft Macintosh PowerPoint</Application>
  <PresentationFormat>On-screen Show (16:9)</PresentationFormat>
  <Paragraphs>178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Open Sans</vt:lpstr>
      <vt:lpstr>Arial</vt:lpstr>
      <vt:lpstr>Cabin</vt:lpstr>
      <vt:lpstr>Udacity Template 16x9</vt:lpstr>
      <vt:lpstr>Udacity Connect Session</vt:lpstr>
      <vt:lpstr>Welcome back!</vt:lpstr>
      <vt:lpstr>Morning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Architecture</vt:lpstr>
      <vt:lpstr>Parameters</vt:lpstr>
      <vt:lpstr>PowerPoint Presentation</vt:lpstr>
      <vt:lpstr>PowerPoint Presentation</vt:lpstr>
      <vt:lpstr>PowerPoint Presentation</vt:lpstr>
      <vt:lpstr>zkhundkar/ConnectIntensive/ cifar10/CNN Visualization  cifar10/CNN Augmentation</vt:lpstr>
      <vt:lpstr>Lunch Break </vt:lpstr>
      <vt:lpstr>Afternoon Session</vt:lpstr>
      <vt:lpstr>CNN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 for next week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2</cp:revision>
  <dcterms:modified xsi:type="dcterms:W3CDTF">2018-05-12T19:57:02Z</dcterms:modified>
</cp:coreProperties>
</file>