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9" r:id="rId4"/>
    <p:sldId id="264" r:id="rId5"/>
    <p:sldId id="258" r:id="rId6"/>
    <p:sldId id="260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95"/>
    <p:restoredTop sz="92388"/>
  </p:normalViewPr>
  <p:slideViewPr>
    <p:cSldViewPr snapToGrid="0" snapToObjects="1">
      <p:cViewPr varScale="1">
        <p:scale>
          <a:sx n="161" d="100"/>
          <a:sy n="161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597CA-C4CA-FA47-B492-FF1D72C16771}" type="datetimeFigureOut">
              <a:rPr lang="en-US" smtClean="0"/>
              <a:t>6/2/18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59BA-BD43-D546-A601-C045B6DD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1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C59BA-BD43-D546-A601-C045B6DDC9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Prophet (Facebook)</a:t>
            </a:r>
          </a:p>
          <a:p>
            <a:r>
              <a:rPr lang="en-US" dirty="0"/>
              <a:t>LSTM – recurrent Neural Net Model</a:t>
            </a:r>
          </a:p>
          <a:p>
            <a:endParaRPr lang="en-US" dirty="0"/>
          </a:p>
          <a:p>
            <a:r>
              <a:rPr lang="en-US" dirty="0"/>
              <a:t>Forecasting Industry Standards</a:t>
            </a:r>
          </a:p>
          <a:p>
            <a:r>
              <a:rPr lang="en-US" dirty="0"/>
              <a:t>Autoregressive (AR)</a:t>
            </a:r>
          </a:p>
          <a:p>
            <a:r>
              <a:rPr lang="en-US" dirty="0"/>
              <a:t>Moving Average (MA)</a:t>
            </a:r>
          </a:p>
          <a:p>
            <a:r>
              <a:rPr lang="en-US" dirty="0"/>
              <a:t>Autoregression Moving Average</a:t>
            </a:r>
          </a:p>
          <a:p>
            <a:endParaRPr lang="en-US" dirty="0"/>
          </a:p>
          <a:p>
            <a:r>
              <a:rPr lang="en-US" dirty="0"/>
              <a:t>Neural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C59BA-BD43-D546-A601-C045B6DDC9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8FAB-3010-8A40-A0EC-7BD8A1BC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28129"/>
          </a:xfrm>
        </p:spPr>
        <p:txBody>
          <a:bodyPr anchor="b"/>
          <a:lstStyle/>
          <a:p>
            <a:r>
              <a:rPr lang="en-US" dirty="0"/>
              <a:t>Commodity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79514-95DA-2344-93FF-B3042313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100320"/>
            <a:ext cx="10993546" cy="123664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MLND Connect Feb ’18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Vibhav</a:t>
            </a:r>
            <a:r>
              <a:rPr lang="en-US" dirty="0">
                <a:solidFill>
                  <a:schemeClr val="bg1"/>
                </a:solidFill>
              </a:rPr>
              <a:t> Lal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June 2, 2018</a:t>
            </a:r>
          </a:p>
        </p:txBody>
      </p:sp>
    </p:spTree>
    <p:extLst>
      <p:ext uri="{BB962C8B-B14F-4D97-AF65-F5344CB8AC3E}">
        <p14:creationId xmlns:p14="http://schemas.microsoft.com/office/powerpoint/2010/main" val="319277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8D27-428A-6849-9C55-FBC99504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Background &amp;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49B5-2B2C-DC41-99E8-F6C42290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Commodity is one of the largest traded (by volume) commodity Internationally as well as domestic.</a:t>
            </a:r>
          </a:p>
          <a:p>
            <a:r>
              <a:rPr lang="en-US" dirty="0"/>
              <a:t>Commodity markets are highly fragmented pricing.</a:t>
            </a:r>
          </a:p>
          <a:p>
            <a:r>
              <a:rPr lang="en-US" dirty="0"/>
              <a:t>No standard price, which is why there is no exchange for this product. </a:t>
            </a:r>
          </a:p>
          <a:p>
            <a:r>
              <a:rPr lang="en-US" dirty="0"/>
              <a:t>No set price for any product, production cost differs from producer to producer. </a:t>
            </a:r>
          </a:p>
          <a:p>
            <a:r>
              <a:rPr lang="en-US" dirty="0"/>
              <a:t>Multitude of categories of products/items/sizes/grades within the categories with substantial price differences.</a:t>
            </a:r>
          </a:p>
        </p:txBody>
      </p:sp>
    </p:spTree>
    <p:extLst>
      <p:ext uri="{BB962C8B-B14F-4D97-AF65-F5344CB8AC3E}">
        <p14:creationId xmlns:p14="http://schemas.microsoft.com/office/powerpoint/2010/main" val="175788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8D27-428A-6849-9C55-FBC99504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49B5-2B2C-DC41-99E8-F6C42290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Machine Learning concepts to predict pricing fluctuations for a particular commodity item</a:t>
            </a:r>
          </a:p>
          <a:p>
            <a:r>
              <a:rPr lang="en-US" dirty="0"/>
              <a:t>Determine significant correlations between various features effecting the commodity pricing.</a:t>
            </a:r>
          </a:p>
          <a:p>
            <a:r>
              <a:rPr lang="en-US" dirty="0"/>
              <a:t>Implement an interactive commodity price forecasting mechanism classifying them under the following categories:</a:t>
            </a:r>
          </a:p>
          <a:p>
            <a:pPr lvl="1"/>
            <a:r>
              <a:rPr lang="en-US" dirty="0"/>
              <a:t>Specific product</a:t>
            </a:r>
          </a:p>
          <a:p>
            <a:pPr lvl="1"/>
            <a:r>
              <a:rPr lang="en-US" dirty="0"/>
              <a:t>Specific region</a:t>
            </a:r>
          </a:p>
          <a:p>
            <a:pPr lvl="1"/>
            <a:r>
              <a:rPr lang="en-US" dirty="0"/>
              <a:t>Time range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6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3582-075C-B74E-BF90-C996958E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Commodities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3585-1A69-B14F-A272-7A92F2A0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Very fragmented buying-selling process – in the form of brokers, agents, traders, consumers, stock-holders, producers.</a:t>
            </a:r>
          </a:p>
          <a:p>
            <a:r>
              <a:rPr lang="en-US" dirty="0"/>
              <a:t>Unorganized and unregulated – no need for any special license or membership is required.</a:t>
            </a:r>
          </a:p>
          <a:p>
            <a:r>
              <a:rPr lang="en-US" dirty="0"/>
              <a:t>Buying methods are still very old-fashioned.</a:t>
            </a:r>
          </a:p>
          <a:p>
            <a:r>
              <a:rPr lang="en-US" dirty="0"/>
              <a:t>Highly relationship based.</a:t>
            </a:r>
          </a:p>
          <a:p>
            <a:r>
              <a:rPr lang="en-US" dirty="0"/>
              <a:t>Price intelligence – mostly through verbal communication.</a:t>
            </a:r>
          </a:p>
          <a:p>
            <a:r>
              <a:rPr lang="en-US" dirty="0"/>
              <a:t>Published journals give historical prices and informal projections but no specific price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7750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B6F2-1673-254E-A992-F188E207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8FAC-E09F-174D-AAA0-82D01EED17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Factors influencing Commodity prices:</a:t>
            </a:r>
            <a:endParaRPr lang="en-US" dirty="0"/>
          </a:p>
          <a:p>
            <a:pPr lvl="1"/>
            <a:r>
              <a:rPr lang="en-US" dirty="0"/>
              <a:t>Production/availability/demand</a:t>
            </a:r>
          </a:p>
          <a:p>
            <a:pPr lvl="1"/>
            <a:r>
              <a:rPr lang="en-US" dirty="0"/>
              <a:t>Imports</a:t>
            </a:r>
          </a:p>
          <a:p>
            <a:pPr lvl="1"/>
            <a:r>
              <a:rPr lang="en-US" dirty="0"/>
              <a:t>Exports</a:t>
            </a:r>
          </a:p>
          <a:p>
            <a:pPr lvl="1"/>
            <a:r>
              <a:rPr lang="en-US" dirty="0"/>
              <a:t>Iron pricing</a:t>
            </a:r>
          </a:p>
          <a:p>
            <a:pPr lvl="1"/>
            <a:r>
              <a:rPr lang="en-US" dirty="0"/>
              <a:t>Coal pricing</a:t>
            </a:r>
          </a:p>
          <a:p>
            <a:pPr lvl="1"/>
            <a:r>
              <a:rPr lang="en-US" dirty="0"/>
              <a:t>Petroleum prices</a:t>
            </a:r>
          </a:p>
          <a:p>
            <a:pPr lvl="1"/>
            <a:r>
              <a:rPr lang="en-US" dirty="0"/>
              <a:t>Construction</a:t>
            </a:r>
          </a:p>
          <a:p>
            <a:pPr lvl="1"/>
            <a:r>
              <a:rPr lang="en-US" dirty="0"/>
              <a:t>Infrastructure projects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E235A-7905-414B-A9CE-AFD17E61FA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Bank financing</a:t>
            </a:r>
          </a:p>
          <a:p>
            <a:pPr lvl="1"/>
            <a:r>
              <a:rPr lang="en-US" dirty="0"/>
              <a:t>Interest rates</a:t>
            </a:r>
          </a:p>
          <a:p>
            <a:pPr lvl="1"/>
            <a:r>
              <a:rPr lang="en-US" dirty="0"/>
              <a:t>Currency fluctuations</a:t>
            </a:r>
          </a:p>
          <a:p>
            <a:pPr lvl="1"/>
            <a:r>
              <a:rPr lang="en-US" dirty="0"/>
              <a:t>Government policies</a:t>
            </a:r>
          </a:p>
          <a:p>
            <a:pPr lvl="1"/>
            <a:r>
              <a:rPr lang="en-US" dirty="0"/>
              <a:t>Weather conditions</a:t>
            </a:r>
          </a:p>
          <a:p>
            <a:pPr lvl="1"/>
            <a:r>
              <a:rPr lang="en-US" dirty="0"/>
              <a:t>Labor market and policies</a:t>
            </a:r>
          </a:p>
          <a:p>
            <a:pPr lvl="1"/>
            <a:r>
              <a:rPr lang="en-US" dirty="0"/>
              <a:t>Ocean freight</a:t>
            </a:r>
          </a:p>
          <a:p>
            <a:pPr lvl="1"/>
            <a:r>
              <a:rPr lang="en-US" dirty="0"/>
              <a:t>Logistics</a:t>
            </a:r>
          </a:p>
          <a:p>
            <a:pPr lvl="1"/>
            <a:r>
              <a:rPr lang="en-US" dirty="0"/>
              <a:t>Seasonality</a:t>
            </a:r>
          </a:p>
        </p:txBody>
      </p:sp>
    </p:spTree>
    <p:extLst>
      <p:ext uri="{BB962C8B-B14F-4D97-AF65-F5344CB8AC3E}">
        <p14:creationId xmlns:p14="http://schemas.microsoft.com/office/powerpoint/2010/main" val="23426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9A39-CF3C-5442-AF43-9A12ED33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8E2D-EB6B-F749-A714-4748CB5A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Sources:</a:t>
            </a:r>
            <a:endParaRPr lang="en-US" dirty="0"/>
          </a:p>
          <a:p>
            <a:pPr lvl="1"/>
            <a:r>
              <a:rPr lang="en-US" dirty="0"/>
              <a:t>Industry journals</a:t>
            </a:r>
          </a:p>
          <a:p>
            <a:pPr lvl="1"/>
            <a:r>
              <a:rPr lang="en-US" dirty="0"/>
              <a:t>IMF Primary Commodity Prices</a:t>
            </a:r>
          </a:p>
          <a:p>
            <a:pPr lvl="1"/>
            <a:r>
              <a:rPr lang="en-US" dirty="0"/>
              <a:t>Department of Commerce – Data catalog (</a:t>
            </a:r>
            <a:r>
              <a:rPr lang="en-US" dirty="0" err="1"/>
              <a:t>data.gov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Trade sources (informal)</a:t>
            </a:r>
          </a:p>
          <a:p>
            <a:pPr lvl="1"/>
            <a:r>
              <a:rPr lang="en-US" dirty="0"/>
              <a:t>Import/export data from Customs</a:t>
            </a:r>
          </a:p>
          <a:p>
            <a:pPr lvl="1"/>
            <a:r>
              <a:rPr lang="en-US" dirty="0"/>
              <a:t>Historical Commodity Prices (</a:t>
            </a:r>
            <a:r>
              <a:rPr lang="en-US" dirty="0" err="1"/>
              <a:t>datahub.io</a:t>
            </a:r>
            <a:r>
              <a:rPr lang="en-US" dirty="0"/>
              <a:t>/dataset/commodity-prices)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8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042A-17CE-ED43-AA1F-C9D68FF7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E321-CE39-F843-9F76-372B212E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correlation between various variables in order to predict a pricing trend of the commodity.</a:t>
            </a:r>
          </a:p>
          <a:p>
            <a:r>
              <a:rPr lang="en-US" dirty="0"/>
              <a:t>Use the correlation matrix and Time Series Forecasting to achieve a high accuracy on the commodity pricing in the following categories:</a:t>
            </a:r>
          </a:p>
          <a:p>
            <a:pPr lvl="1"/>
            <a:r>
              <a:rPr lang="en-US" dirty="0"/>
              <a:t>Time range</a:t>
            </a:r>
          </a:p>
          <a:p>
            <a:pPr lvl="1"/>
            <a:r>
              <a:rPr lang="en-US" dirty="0"/>
              <a:t>Region specific</a:t>
            </a:r>
          </a:p>
          <a:p>
            <a:pPr lvl="1"/>
            <a:r>
              <a:rPr lang="en-US" dirty="0"/>
              <a:t>Product category</a:t>
            </a:r>
          </a:p>
        </p:txBody>
      </p:sp>
    </p:spTree>
    <p:extLst>
      <p:ext uri="{BB962C8B-B14F-4D97-AF65-F5344CB8AC3E}">
        <p14:creationId xmlns:p14="http://schemas.microsoft.com/office/powerpoint/2010/main" val="420479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0A38-6484-1D42-95E1-98A44207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Model &amp;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7E7F-6AD8-2948-A0AC-80902712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Correlations generated results will be compared against historical data</a:t>
            </a:r>
          </a:p>
          <a:p>
            <a:r>
              <a:rPr lang="en-US" dirty="0"/>
              <a:t>Achieve high accuracy of the predicted prices compared of historical data</a:t>
            </a:r>
          </a:p>
          <a:p>
            <a:r>
              <a:rPr lang="en-US" dirty="0"/>
              <a:t>Evaluation metrics would be based on RMS (Root Mean Square)</a:t>
            </a:r>
          </a:p>
          <a:p>
            <a:r>
              <a:rPr lang="en-US" dirty="0"/>
              <a:t>Attempt to predict pricing slightly better than London Metal Exchange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7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D1BF-D044-B647-929D-607870F4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954D-8330-214D-BC12-36A19FAC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Importing and preprocessing the data</a:t>
            </a:r>
          </a:p>
          <a:p>
            <a:pPr lvl="1"/>
            <a:r>
              <a:rPr lang="en-US" dirty="0"/>
              <a:t>Merge several dataset for a particular commodity from different sources</a:t>
            </a:r>
          </a:p>
          <a:p>
            <a:pPr lvl="1"/>
            <a:r>
              <a:rPr lang="en-US" dirty="0"/>
              <a:t>Commodity monthly dataset is available from 1980-2017</a:t>
            </a:r>
          </a:p>
          <a:p>
            <a:r>
              <a:rPr lang="en-US" dirty="0"/>
              <a:t>Preparing training and test data</a:t>
            </a:r>
          </a:p>
          <a:p>
            <a:pPr lvl="1"/>
            <a:r>
              <a:rPr lang="en-US" dirty="0"/>
              <a:t>Training &amp; testing data split chronologically 80:20</a:t>
            </a:r>
          </a:p>
          <a:p>
            <a:r>
              <a:rPr lang="en-US" dirty="0"/>
              <a:t>Data scaling</a:t>
            </a:r>
          </a:p>
          <a:p>
            <a:pPr lvl="1"/>
            <a:r>
              <a:rPr lang="en-US" dirty="0"/>
              <a:t>Scaling in Python using </a:t>
            </a:r>
            <a:r>
              <a:rPr lang="en-US" dirty="0" err="1"/>
              <a:t>sklearn</a:t>
            </a:r>
            <a:r>
              <a:rPr lang="en-US" dirty="0"/>
              <a:t> </a:t>
            </a:r>
            <a:r>
              <a:rPr lang="en-US" dirty="0" err="1"/>
              <a:t>MinMaxScaler</a:t>
            </a:r>
            <a:endParaRPr lang="en-US" dirty="0"/>
          </a:p>
          <a:p>
            <a:pPr lvl="1"/>
            <a:r>
              <a:rPr lang="en-US" dirty="0"/>
              <a:t>Activation functions to scale the data available</a:t>
            </a:r>
          </a:p>
          <a:p>
            <a:r>
              <a:rPr lang="en-US" dirty="0"/>
              <a:t>Techniques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Naives</a:t>
            </a:r>
            <a:r>
              <a:rPr lang="en-US" dirty="0"/>
              <a:t> Bayes &amp; Bayesian Models</a:t>
            </a:r>
          </a:p>
          <a:p>
            <a:pPr lvl="1"/>
            <a:r>
              <a:rPr lang="en-US" dirty="0"/>
              <a:t>Apply Classifiers &amp; Logical regression to find correlations between several impacting factors</a:t>
            </a:r>
          </a:p>
          <a:p>
            <a:pPr lvl="1"/>
            <a:r>
              <a:rPr lang="en-US" dirty="0"/>
              <a:t>Convolution neural networks to apply differing weights for each of the features</a:t>
            </a:r>
          </a:p>
        </p:txBody>
      </p:sp>
    </p:spTree>
    <p:extLst>
      <p:ext uri="{BB962C8B-B14F-4D97-AF65-F5344CB8AC3E}">
        <p14:creationId xmlns:p14="http://schemas.microsoft.com/office/powerpoint/2010/main" val="7752318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{908D9937-D7A7-8346-8D0D-06E17CCF7A7D}tf10001121</Template>
  <TotalTime>417</TotalTime>
  <Words>390</Words>
  <Application>Microsoft Macintosh PowerPoint</Application>
  <PresentationFormat>Widescreen</PresentationFormat>
  <Paragraphs>88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Commodity Price Forecasting</vt:lpstr>
      <vt:lpstr>Domain Background &amp; Scope</vt:lpstr>
      <vt:lpstr>Problem Statement</vt:lpstr>
      <vt:lpstr>Challenges with Commodities</vt:lpstr>
      <vt:lpstr>Features Considered</vt:lpstr>
      <vt:lpstr>Datasets and Inputs</vt:lpstr>
      <vt:lpstr>Proposed Solution</vt:lpstr>
      <vt:lpstr>Benchmark Model &amp; Evaluation Metrics</vt:lpstr>
      <vt:lpstr>Project Design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Vibbhav Lall</dc:creator>
  <cp:lastModifiedBy>Vibbhav Lall</cp:lastModifiedBy>
  <cp:revision>26</cp:revision>
  <cp:lastPrinted>2018-06-02T20:38:15Z</cp:lastPrinted>
  <dcterms:created xsi:type="dcterms:W3CDTF">2018-06-02T14:09:21Z</dcterms:created>
  <dcterms:modified xsi:type="dcterms:W3CDTF">2018-06-02T21:45:28Z</dcterms:modified>
</cp:coreProperties>
</file>