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C4353A-46D0-4EEB-8BAD-1A9DB9280952}">
  <a:tblStyle styleId="{D6C4353A-46D0-4EEB-8BAD-1A9DB92809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prepared presentation.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essentials and tip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notebook session -- first block student’s on their own, followed by walkthrough solutions with class input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notebook session -- first block student’s on their own, followed by walkthrough solutions with class input</a:t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Acknowledging anxiety -- and segue into tips for success</a:t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nda.io/docs/user-guide/install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195533"/>
            <a:ext cx="50388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February 10,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Thinking Like a Machine Learnist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Tools of the Trade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Tips for </a:t>
            </a:r>
            <a:r>
              <a:rPr lang="en"/>
              <a:t>Success </a:t>
            </a:r>
            <a:endParaRPr sz="500"/>
          </a:p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Work through the content at a steady pace (10-15 hr /wk + this session)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Time management is a big key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When you are stuck, ask for help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Udacity forums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Your friendly session-lead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Colleagues in your cohort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Google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Keep track of your goal -- try not to get side-tracked on some topic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Keep up with the recommended completion dates for projects</a:t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31650" y="816025"/>
            <a:ext cx="8155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HOW ARE WE GOING TO GET THERE?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Set up and Verify</a:t>
            </a:r>
            <a:endParaRPr sz="500"/>
          </a:p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457200" y="1460113"/>
            <a:ext cx="82296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524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Download Anaconda/Miniconda           </a:t>
            </a:r>
            <a:r>
              <a:rPr lang="en" sz="1800">
                <a:solidFill>
                  <a:srgbClr val="000000"/>
                </a:solidFill>
              </a:rPr>
              <a:t>             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https://conda.io/docs/user-guide/install/index.html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1524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Install Anaconda/Miniconda</a:t>
            </a:r>
            <a:endParaRPr sz="1800"/>
          </a:p>
          <a:p>
            <a:pPr indent="-1524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Download notebooks from Github - </a:t>
            </a:r>
            <a:r>
              <a:rPr lang="en" sz="1800" u="sng">
                <a:solidFill>
                  <a:srgbClr val="0000FF"/>
                </a:solidFill>
              </a:rPr>
              <a:t>https://github.com/zkhundkar/ConnectIntensive</a:t>
            </a:r>
            <a:endParaRPr sz="1800" u="sng">
              <a:solidFill>
                <a:srgbClr val="0000FF"/>
              </a:solidFill>
            </a:endParaRPr>
          </a:p>
          <a:p>
            <a:pPr indent="-152400" lvl="1" marL="2286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Create environment and install libraries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conda env create -f mlnd.yml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Activate your environment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[source] activate mlnd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Navigate to the root of the folder where you downloaded the notebooks</a:t>
            </a:r>
            <a:endParaRPr sz="1800"/>
          </a:p>
          <a:p>
            <a:pPr indent="-1524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Char char="–"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upyter notebook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–"/>
            </a:pPr>
            <a:r>
              <a:rPr lang="en" sz="1800"/>
              <a:t>Open and work through </a:t>
            </a:r>
            <a:r>
              <a:rPr b="1" i="1" lang="en" sz="1800"/>
              <a:t>Getting Started.ipynb</a:t>
            </a:r>
            <a:r>
              <a:rPr lang="en" sz="1800"/>
              <a:t> notebook </a:t>
            </a:r>
            <a:endParaRPr sz="1800"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31650" y="816025"/>
            <a:ext cx="8155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LET’S GET STARTED!!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Verify your environment</a:t>
            </a:r>
            <a:endParaRPr sz="500"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/>
              <a:t>Go through Getting Started notebook from Github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49" y="249993"/>
            <a:ext cx="8342900" cy="45388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68238" y="4720200"/>
            <a:ext cx="9144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http://www.computervisionblog.com/2015/03/deep-learning-vs-machine-learning-vs.html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05800" y="4721700"/>
            <a:ext cx="82296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1000"/>
              <a:t>https://analyticks.wordpress.com/2016/08/06/ai-deep-learning-and-machine-learning-a-primer-andreessen-horowitz-tachyeonz/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0" y="815213"/>
            <a:ext cx="9085500" cy="35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1400"/>
              <a:t>http://www.cs.utexas.edu/~eladlieb/RLRG.html/</a:t>
            </a:r>
            <a:endParaRPr sz="1400"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788" y="900000"/>
            <a:ext cx="5240423" cy="3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741575" y="4858650"/>
            <a:ext cx="8229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1200"/>
              <a:t>https://www.geospatialworld.net/blogs/difference-between-ai%EF%BB%BF-machine-learning-and-deep-learning/</a:t>
            </a:r>
            <a:endParaRPr sz="1200"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25" y="0"/>
            <a:ext cx="7839951" cy="48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Lets meet back here at 1:00 pm</a:t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18" name="Shape 2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{D6C4353A-46D0-4EEB-8BAD-1A9DB9280952}</a:tableStyleId>
              </a:tblPr>
              <a:tblGrid>
                <a:gridCol w="2086350"/>
                <a:gridCol w="5152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1:00 - 1:30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Using Jupyter Notebook, numpy and pandas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1:30 - 2:00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Notebook Session - numpy, pandas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:00 - 2:30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Session follow up and Intro to Project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2:30</a:t>
                      </a:r>
                      <a:r>
                        <a:rPr lang="en"/>
                        <a:t> - 3:00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Recap, Lookahead and Feedback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Data Exploration</a:t>
            </a:r>
            <a:endParaRPr sz="500"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Titanic Disaster Survival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{D6C4353A-46D0-4EEB-8BAD-1A9DB9280952}</a:tableStyleId>
              </a:tblPr>
              <a:tblGrid>
                <a:gridCol w="2086350"/>
                <a:gridCol w="5152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10:00 - 10:30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10:30 - 11:00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Overview of Program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11:00 - 11:40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up!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11:40 - noon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are we going to learn here -- the 30,000 ft perspective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SESSION LEAD</a:t>
            </a:r>
            <a:endParaRPr sz="500"/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Lutfur Khundkar</a:t>
            </a:r>
            <a:endParaRPr sz="500"/>
          </a:p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57200" y="1714500"/>
            <a:ext cx="4302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Was born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Happy childhood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Came to US for college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Studied hard, played some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Taught Chemistry 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Develop Software for Hospitals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Use ML/AI to improve healthcare access</a:t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08" name="Shape 108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499" y="1714500"/>
            <a:ext cx="38151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GETTING</a:t>
            </a:r>
            <a:r>
              <a:rPr lang="en"/>
              <a:t> TO KNOW YOU</a:t>
            </a:r>
            <a:endParaRPr sz="500"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Introductions</a:t>
            </a:r>
            <a:endParaRPr sz="500"/>
          </a:p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What got you interested in Machine Learning?</a:t>
            </a:r>
            <a:endParaRPr/>
          </a:p>
          <a:p>
            <a:pPr indent="-1143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What inspired you to sign up for this in-person Connect Session?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One thing you hope to accomplish or achieve by mid-June</a:t>
            </a:r>
            <a:endParaRPr>
              <a:solidFill>
                <a:srgbClr val="9CBDD8"/>
              </a:solidFill>
            </a:endParaRPr>
          </a:p>
          <a:p>
            <a:pPr indent="-1143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One project or question you would love to be able to solve with ML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B5394"/>
                </a:solidFill>
              </a:rPr>
              <a:t>WHAT DO I NEED TO DO TO COMPLETE ND?</a:t>
            </a:r>
            <a:endParaRPr sz="500">
              <a:solidFill>
                <a:srgbClr val="0B5394"/>
              </a:solidFill>
            </a:endParaRP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Program Overview</a:t>
            </a:r>
            <a:endParaRPr sz="500"/>
          </a:p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23450" y="147795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b="1" lang="en"/>
              <a:t>Complete FIVE projects</a:t>
            </a:r>
            <a:endParaRPr b="1" sz="500"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Learn the material by watching videos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Some outside research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b="1" lang="en"/>
              <a:t>Complete Capstone</a:t>
            </a:r>
            <a:endParaRPr b="1" sz="500"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Project of your own choosing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Complete Proposal </a:t>
            </a:r>
            <a:endParaRPr/>
          </a:p>
          <a:p>
            <a:pPr indent="-120650" lvl="1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</a:pPr>
            <a:r>
              <a:rPr lang="en"/>
              <a:t>Write a Project Report</a:t>
            </a:r>
            <a:endParaRPr sz="500"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677800" y="1477950"/>
            <a:ext cx="3957600" cy="2914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Boston Housing Prices</a:t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•"/>
            </a:pP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Finding Donors for Charity</a:t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•"/>
            </a:pP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Find customer segments</a:t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•"/>
            </a:pP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Teach a Smartcab to Drive</a:t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114300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•"/>
            </a:pPr>
            <a:r>
              <a:rPr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Classify images of Dogs by breed</a:t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Program Overview</a:t>
            </a:r>
            <a:endParaRPr sz="500"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35" name="Shape 135"/>
          <p:cNvGraphicFramePr/>
          <p:nvPr/>
        </p:nvGraphicFramePr>
        <p:xfrm>
          <a:off x="977228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{D6C4353A-46D0-4EEB-8BAD-1A9DB9280952}</a:tableStyleId>
              </a:tblPr>
              <a:tblGrid>
                <a:gridCol w="1584600"/>
                <a:gridCol w="4292375"/>
                <a:gridCol w="1362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Connect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Projects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Regular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days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</a:t>
                      </a:r>
                      <a:r>
                        <a:rPr lang="en" sz="1800"/>
                        <a:t>redict Boston Housing Prices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</a:t>
                      </a:r>
                      <a:r>
                        <a:rPr lang="en" sz="1800"/>
                        <a:t> days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Finding Donors for CharityML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</a:t>
                      </a:r>
                      <a:r>
                        <a:rPr lang="en" sz="1800"/>
                        <a:t> days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Creating Customer Segments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days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a Smartcab to Drive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days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Dog Breed Classifier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 days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Capstone Proposal and Project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90000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B5394"/>
                </a:solidFill>
              </a:rPr>
              <a:t>OUR PACE THROUGH THE ND IS ACCELERATED!!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Walk-through of Classroom</a:t>
            </a:r>
            <a:endParaRPr sz="500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/>
              <a:t>WHERE TO FIND THE CONTENT AND RESOURCES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25" y="333825"/>
            <a:ext cx="7127124" cy="427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