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854DA8-76D7-4879-AB92-81DAD0BCEE4C}">
  <a:tblStyle styleId="{45854DA8-76D7-4879-AB92-81DAD0BCEE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OpenSans-bold.fntdata"/><Relationship Id="rId10" Type="http://schemas.openxmlformats.org/officeDocument/2006/relationships/slide" Target="slides/slide4.xml"/><Relationship Id="rId54" Type="http://schemas.openxmlformats.org/officeDocument/2006/relationships/font" Target="fonts/OpenSans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E3D4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457200" y="834726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195511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912874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Shape 103"/>
          <p:cNvSpPr/>
          <p:nvPr>
            <p:ph idx="4" type="pic"/>
          </p:nvPr>
        </p:nvSpPr>
        <p:spPr>
          <a:xfrm>
            <a:off x="4662487" y="1714499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bg>
      <p:bgPr>
        <a:solidFill>
          <a:srgbClr val="2E3D4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96400" y="3548547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>
  <p:cSld name="Segue">
    <p:bg>
      <p:bgPr>
        <a:solidFill>
          <a:srgbClr val="2E3D4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bg>
      <p:bgPr>
        <a:solidFill>
          <a:srgbClr val="2E3D4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667977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bg>
      <p:bgPr>
        <a:solidFill>
          <a:srgbClr val="2E3D4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96400" y="3548874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bg>
      <p:bgPr>
        <a:solidFill>
          <a:srgbClr val="2E3D4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7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1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2B3E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asb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2331525"/>
            <a:ext cx="69117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February 24,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Model Evaluation and Validation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Part One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MACHINE LEARNING ALGORITHMS</a:t>
            </a:r>
            <a:endParaRPr sz="500"/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Scikit-learn</a:t>
            </a:r>
            <a:endParaRPr sz="500"/>
          </a:p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Essential library </a:t>
            </a:r>
            <a:r>
              <a:rPr lang="en"/>
              <a:t>for python machine learning</a:t>
            </a:r>
            <a:endParaRPr/>
          </a:p>
          <a:p>
            <a:pPr indent="-1143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The library is organized into several large packages</a:t>
            </a:r>
            <a:endParaRPr/>
          </a:p>
          <a:p>
            <a:pPr indent="-1143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Can be overwhelming</a:t>
            </a:r>
            <a:endParaRPr/>
          </a:p>
          <a:p>
            <a:pPr indent="-82550" lvl="2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Char char="–"/>
            </a:pPr>
            <a:r>
              <a:rPr lang="en"/>
              <a:t>Best to look at the documentation of each piece as you need it</a:t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http://scikit-learn.org/dev/index.html</a:t>
            </a:r>
            <a:endParaRPr sz="2400"/>
          </a:p>
        </p:txBody>
      </p:sp>
      <p:sp>
        <p:nvSpPr>
          <p:cNvPr id="244" name="Shape 244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023953"/>
            <a:ext cx="7829550" cy="37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9775" y="220650"/>
            <a:ext cx="20669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DATA VISUALIZATION</a:t>
            </a:r>
            <a:endParaRPr sz="500"/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Matplotlib</a:t>
            </a:r>
            <a:endParaRPr sz="500"/>
          </a:p>
        </p:txBody>
      </p:sp>
      <p:sp>
        <p:nvSpPr>
          <p:cNvPr id="254" name="Shape 254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524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000"/>
              <a:buFont typeface="Open Sans"/>
              <a:buChar char="•"/>
            </a:pPr>
            <a:r>
              <a:rPr lang="en" sz="2000"/>
              <a:t>Very rich library for displaying data and images</a:t>
            </a:r>
            <a:endParaRPr sz="2000"/>
          </a:p>
          <a:p>
            <a:pPr indent="-1524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000"/>
              <a:buFont typeface="Open Sans"/>
              <a:buChar char="•"/>
            </a:pPr>
            <a:r>
              <a:rPr lang="en" sz="2000"/>
              <a:t>Lower level library -- therefore can be complex to work with</a:t>
            </a:r>
            <a:endParaRPr sz="2000"/>
          </a:p>
          <a:p>
            <a:pPr indent="-1524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000"/>
              <a:buFont typeface="Open Sans"/>
              <a:buChar char="•"/>
            </a:pPr>
            <a:r>
              <a:rPr lang="en" sz="2000"/>
              <a:t>Seaborn provides a nice wrapper for many common visualizations on top of matplotlib</a:t>
            </a:r>
            <a:endParaRPr sz="2000"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02 python, numpy and matplotlib</a:t>
            </a:r>
            <a:endParaRPr sz="2400"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Python</a:t>
            </a:r>
            <a:r>
              <a:rPr lang="en"/>
              <a:t> - control structures</a:t>
            </a:r>
            <a:endParaRPr sz="500"/>
          </a:p>
        </p:txBody>
      </p:sp>
      <p:sp>
        <p:nvSpPr>
          <p:cNvPr id="268" name="Shape 268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If &lt;condition&gt;: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elif &lt;condition&gt;: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&lt;value&gt; if &lt;condition&gt; else &lt;value&gt;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31650" y="816025"/>
            <a:ext cx="8155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IF THEN ELS</a:t>
            </a: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Python - control structures</a:t>
            </a:r>
            <a:endParaRPr sz="500"/>
          </a:p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for x in &lt;iterable&gt;: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…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i="1" lang="en" sz="2400"/>
              <a:t>break</a:t>
            </a:r>
            <a:endParaRPr i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w</a:t>
            </a:r>
            <a:r>
              <a:rPr lang="en" sz="2400"/>
              <a:t>hile &lt;condition&gt; is True: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…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i="1" lang="en" sz="2400"/>
              <a:t>break</a:t>
            </a:r>
            <a:endParaRPr i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31650" y="816025"/>
            <a:ext cx="8155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FOR , WHILE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Python - data structures</a:t>
            </a:r>
            <a:endParaRPr sz="500"/>
          </a:p>
        </p:txBody>
      </p:sp>
      <p:sp>
        <p:nvSpPr>
          <p:cNvPr id="286" name="Shape 286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list .. array or collection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tuple .. is an immutable array or collection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dict .. dictionary (hash table)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31650" y="816025"/>
            <a:ext cx="8155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TUPLE, LIST, DICT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Python - dictionary</a:t>
            </a:r>
            <a:endParaRPr sz="500"/>
          </a:p>
        </p:txBody>
      </p:sp>
      <p:sp>
        <p:nvSpPr>
          <p:cNvPr id="295" name="Shape 29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dict is a collection of key - value pairs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Dict[key]	&lt;value&gt;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dict.keys() &lt;list (key)&gt;, dict.values() &lt;list (value)&gt;, dict.items() &lt;list (tuple)&gt;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Cannot sort a dictionary directly.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Sort keys then iterate over sorted list of keys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531650" y="816025"/>
            <a:ext cx="8155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DICT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Python - comprehension</a:t>
            </a:r>
            <a:endParaRPr sz="500"/>
          </a:p>
        </p:txBody>
      </p:sp>
      <p:sp>
        <p:nvSpPr>
          <p:cNvPr id="304" name="Shape 30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Compact way of writing a for .. loop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[chr(x) for x in range(65, 70)]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tuple(</a:t>
            </a:r>
            <a:r>
              <a:rPr lang="en" sz="2400"/>
              <a:t>chr(x) for x in range(65, 70))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{chr(x):x for x in range(65, 70)}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531650" y="816025"/>
            <a:ext cx="8155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TUPLE, LIST, DICT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02a python, numpy and matplotlib</a:t>
            </a:r>
            <a:endParaRPr sz="2400"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Machine Learning Workflow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</a:t>
            </a:r>
            <a:endParaRPr/>
          </a:p>
        </p:txBody>
      </p:sp>
      <p:sp>
        <p:nvSpPr>
          <p:cNvPr id="323" name="Shape 32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Cartoon View of ML Workflow</a:t>
            </a:r>
            <a:endParaRPr/>
          </a:p>
        </p:txBody>
      </p:sp>
      <p:sp>
        <p:nvSpPr>
          <p:cNvPr id="325" name="Shape 325"/>
          <p:cNvSpPr txBox="1"/>
          <p:nvPr>
            <p:ph idx="3" type="body"/>
          </p:nvPr>
        </p:nvSpPr>
        <p:spPr>
          <a:xfrm>
            <a:off x="6083100" y="1223850"/>
            <a:ext cx="26037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i="1" lang="en"/>
              <a:t>In 50 years, there will be only 10 institutions in the world delivering higher education and Udacity has a shot at being one of them.</a:t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457200" y="1554900"/>
            <a:ext cx="2979900" cy="30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higher being at years, the shot education of has 10 only will Udacity one be delivering In a 50 there and world institutions them.</a:t>
            </a:r>
            <a:endParaRPr sz="2400"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75" y="1676725"/>
            <a:ext cx="1422850" cy="17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395650" y="1520800"/>
            <a:ext cx="2979900" cy="301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083100" y="4240925"/>
            <a:ext cx="28191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rPr>
              <a:t>SEBASTIAN THRUN</a:t>
            </a:r>
            <a:endParaRPr/>
          </a:p>
          <a:p>
            <a:pPr indent="0" lvl="0" marL="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rPr>
              <a:t>CEO: UDACITY</a:t>
            </a:r>
            <a:endParaRPr sz="500"/>
          </a:p>
        </p:txBody>
      </p:sp>
      <p:sp>
        <p:nvSpPr>
          <p:cNvPr id="330" name="Shape 330"/>
          <p:cNvSpPr/>
          <p:nvPr/>
        </p:nvSpPr>
        <p:spPr>
          <a:xfrm>
            <a:off x="3313600" y="2534650"/>
            <a:ext cx="754200" cy="432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vs ALGORITHM</a:t>
            </a:r>
            <a:endParaRPr/>
          </a:p>
        </p:txBody>
      </p:sp>
      <p:sp>
        <p:nvSpPr>
          <p:cNvPr id="336" name="Shape 3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“model”?</a:t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47" y="1223850"/>
            <a:ext cx="3024752" cy="38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383300" y="1310600"/>
            <a:ext cx="4673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</a:rPr>
              <a:t>SVC</a:t>
            </a:r>
            <a:r>
              <a:rPr lang="en" sz="1800">
                <a:solidFill>
                  <a:srgbClr val="222222"/>
                </a:solidFill>
              </a:rPr>
              <a:t>(</a:t>
            </a:r>
            <a:r>
              <a:rPr i="1" lang="en" sz="1800">
                <a:solidFill>
                  <a:srgbClr val="222222"/>
                </a:solidFill>
              </a:rPr>
              <a:t>C=1.0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kernel=’rbf’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degree=3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gamma=’auto’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coef0=0.0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shrinking=True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probability=False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tol=0.001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cache_size=200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class_weight=None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verbose=False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max_iter=-1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decision_function_shape=’ovr’</a:t>
            </a:r>
            <a:r>
              <a:rPr lang="en" sz="18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1800">
                <a:solidFill>
                  <a:srgbClr val="222222"/>
                </a:solidFill>
              </a:rPr>
              <a:t>random_state=None</a:t>
            </a:r>
            <a:r>
              <a:rPr lang="en" sz="1800">
                <a:solidFill>
                  <a:srgbClr val="222222"/>
                </a:solidFill>
              </a:rPr>
              <a:t>)</a:t>
            </a:r>
            <a:endParaRPr sz="1800"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F22"/>
                </a:solidFill>
              </a:rPr>
              <a:t>support_vectors_</a:t>
            </a:r>
            <a:r>
              <a:rPr lang="en" sz="2400">
                <a:solidFill>
                  <a:srgbClr val="1D1F22"/>
                </a:solidFill>
              </a:rPr>
              <a:t> : </a:t>
            </a:r>
            <a:r>
              <a:rPr i="1" lang="en" sz="1800">
                <a:solidFill>
                  <a:srgbClr val="1D1F22"/>
                </a:solidFill>
              </a:rPr>
              <a:t>array-like, shape = [n_SV, n_features]</a:t>
            </a:r>
            <a:r>
              <a:rPr lang="en" sz="2400">
                <a:solidFill>
                  <a:srgbClr val="1D1F22"/>
                </a:solidFill>
              </a:rPr>
              <a:t>.</a:t>
            </a:r>
            <a:endParaRPr sz="2400">
              <a:solidFill>
                <a:srgbClr val="1D1F2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D1F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0" y="190100"/>
            <a:ext cx="8617992" cy="48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68238" y="4720200"/>
            <a:ext cx="9144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https://www.slideshare.net/TokyoAzureMeetup/tokyo-azure-meetup-11-introduction-to-azure-machine-learning</a:t>
            </a:r>
            <a:endParaRPr sz="1200"/>
          </a:p>
        </p:txBody>
      </p:sp>
      <p:sp>
        <p:nvSpPr>
          <p:cNvPr id="348" name="Shape 348"/>
          <p:cNvSpPr/>
          <p:nvPr/>
        </p:nvSpPr>
        <p:spPr>
          <a:xfrm>
            <a:off x="5539150" y="3511450"/>
            <a:ext cx="543900" cy="7419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       </a:t>
            </a:r>
            <a:endParaRPr/>
          </a:p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</a:t>
            </a:r>
            <a:endParaRPr/>
          </a:p>
        </p:txBody>
      </p:sp>
      <p:sp>
        <p:nvSpPr>
          <p:cNvPr id="356" name="Shape 356"/>
          <p:cNvSpPr txBox="1"/>
          <p:nvPr>
            <p:ph idx="3" type="body"/>
          </p:nvPr>
        </p:nvSpPr>
        <p:spPr>
          <a:xfrm>
            <a:off x="4228550" y="1481150"/>
            <a:ext cx="44583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i="1" lang="en" sz="2400"/>
              <a:t>random - variance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2B3E4"/>
                </a:solidFill>
              </a:rPr>
              <a:t> y = ax + b</a:t>
            </a:r>
            <a:endParaRPr b="1" sz="2400">
              <a:solidFill>
                <a:srgbClr val="02B3E4"/>
              </a:solidFill>
            </a:endParaRPr>
          </a:p>
          <a:p>
            <a:pPr indent="-381000" lvl="0" marL="45720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</a:t>
            </a:r>
            <a:r>
              <a:rPr lang="en" sz="2400"/>
              <a:t> prediction error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be positive for both over-estimate and under-estimate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Shouldn’t depend on the number of samples</a:t>
            </a:r>
            <a:endParaRPr i="1" sz="2400"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1139"/>
            <a:ext cx="38481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        y = ax + b</a:t>
            </a:r>
            <a:endParaRPr/>
          </a:p>
        </p:txBody>
      </p:sp>
      <p:sp>
        <p:nvSpPr>
          <p:cNvPr id="363" name="Shape 36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</a:t>
            </a:r>
            <a:endParaRPr/>
          </a:p>
        </p:txBody>
      </p:sp>
      <p:sp>
        <p:nvSpPr>
          <p:cNvPr id="365" name="Shape 365"/>
          <p:cNvSpPr txBox="1"/>
          <p:nvPr>
            <p:ph idx="3" type="body"/>
          </p:nvPr>
        </p:nvSpPr>
        <p:spPr>
          <a:xfrm>
            <a:off x="4908600" y="1238100"/>
            <a:ext cx="37782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mean_absolute_</a:t>
            </a:r>
            <a:r>
              <a:rPr lang="en" sz="2400"/>
              <a:t>error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mean_squared_error</a:t>
            </a:r>
            <a:endParaRPr sz="2400"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50" y="1611151"/>
            <a:ext cx="3923750" cy="79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50" y="2964415"/>
            <a:ext cx="33147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</a:t>
            </a:r>
            <a:endParaRPr/>
          </a:p>
        </p:txBody>
      </p:sp>
      <p:sp>
        <p:nvSpPr>
          <p:cNvPr id="373" name="Shape 37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score			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sklearn.metrics.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r2_score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= (explained variation)/(total variation)</a:t>
            </a:r>
            <a:endParaRPr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  (mean_squared_error) / (mean_squared_deviation)</a:t>
            </a:r>
            <a:endParaRPr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889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400"/>
              <a:t>	0  ≤   R</a:t>
            </a:r>
            <a:r>
              <a:rPr b="1" baseline="30000" lang="en" sz="2400"/>
              <a:t>2</a:t>
            </a:r>
            <a:r>
              <a:rPr b="1" lang="en" sz="2400"/>
              <a:t>  ≤   1.0</a:t>
            </a:r>
            <a:endParaRPr b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51" y="1533901"/>
            <a:ext cx="8755900" cy="2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Revisit Notebook - section 3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					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sklearn.metrics.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accuracy_score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		</a:t>
            </a:r>
            <a:endParaRPr/>
          </a:p>
        </p:txBody>
      </p:sp>
      <p:sp>
        <p:nvSpPr>
          <p:cNvPr id="395" name="Shape 395"/>
          <p:cNvSpPr txBox="1"/>
          <p:nvPr>
            <p:ph idx="3" type="body"/>
          </p:nvPr>
        </p:nvSpPr>
        <p:spPr>
          <a:xfrm>
            <a:off x="457200" y="1714500"/>
            <a:ext cx="41052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Accuracy Score</a:t>
            </a:r>
            <a:r>
              <a:rPr lang="en"/>
              <a:t>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(Total correct)/(Total samples)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True Positives/All Samples			</a:t>
            </a:r>
            <a:endParaRPr/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00" y="1376251"/>
            <a:ext cx="28098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{45854DA8-76D7-4879-AB92-81DAD0BCEE4C}</a:tableStyleId>
              </a:tblPr>
              <a:tblGrid>
                <a:gridCol w="2086350"/>
                <a:gridCol w="5152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10:00 - 10:30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Housekeeping, Review of Last Session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10:30 - 11:15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Warm-up exercises with pandas and matplotlib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11:15 - 11:30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 Workflow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11:30 - noon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Common Evaluation Metrics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vs RECALL</a:t>
            </a:r>
            <a:endParaRPr/>
          </a:p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Classification</a:t>
            </a:r>
            <a:endParaRPr/>
          </a:p>
        </p:txBody>
      </p:sp>
      <p:sp>
        <p:nvSpPr>
          <p:cNvPr id="404" name="Shape 404"/>
          <p:cNvSpPr txBox="1"/>
          <p:nvPr>
            <p:ph idx="3" type="body"/>
          </p:nvPr>
        </p:nvSpPr>
        <p:spPr>
          <a:xfrm>
            <a:off x="457200" y="1714500"/>
            <a:ext cx="4167900" cy="59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Precision = TP/(TP + FP)</a:t>
            </a:r>
            <a:endParaRPr b="1"/>
          </a:p>
        </p:txBody>
      </p:sp>
      <p:sp>
        <p:nvSpPr>
          <p:cNvPr id="405" name="Shape 405"/>
          <p:cNvSpPr txBox="1"/>
          <p:nvPr>
            <p:ph idx="3" type="body"/>
          </p:nvPr>
        </p:nvSpPr>
        <p:spPr>
          <a:xfrm>
            <a:off x="4786050" y="1714500"/>
            <a:ext cx="4167900" cy="59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Recall = TP/(TP+FN)</a:t>
            </a:r>
            <a:endParaRPr b="1"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50" y="2345475"/>
            <a:ext cx="2444897" cy="2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148" y="2309700"/>
            <a:ext cx="2197225" cy="251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525" y="2457150"/>
            <a:ext cx="1956325" cy="21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Classification</a:t>
            </a:r>
            <a:endParaRPr/>
          </a:p>
        </p:txBody>
      </p:sp>
      <p:sp>
        <p:nvSpPr>
          <p:cNvPr id="416" name="Shape 416"/>
          <p:cNvSpPr txBox="1"/>
          <p:nvPr>
            <p:ph idx="3" type="body"/>
          </p:nvPr>
        </p:nvSpPr>
        <p:spPr>
          <a:xfrm>
            <a:off x="546575" y="1714500"/>
            <a:ext cx="84075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/>
              <a:t>F1 Score = 2 * Precision * Recall / (Precision + Recall)</a:t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Metrics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00" y="900000"/>
            <a:ext cx="6940570" cy="41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Lets meet back here at 1:00 pm</a:t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34" name="Shape 4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436" name="Shape 436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{45854DA8-76D7-4879-AB92-81DAD0BCEE4C}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74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1:00 - 1:30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Notebook Session 02 - Metrics playground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Titanic Disaster Survivors revisited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1:30 - 2:00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Bias and Variance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:00 - 2:30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Notebook Session - Bias and variance in project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2:30</a:t>
                      </a:r>
                      <a:r>
                        <a:rPr lang="en"/>
                        <a:t> - 3:00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Recap, Lookahead and Feedback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7" name="Shape 437"/>
          <p:cNvGraphicFramePr/>
          <p:nvPr/>
        </p:nvGraphicFramePr>
        <p:xfrm>
          <a:off x="952500" y="37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{45854DA8-76D7-4879-AB92-81DAD0BCEE4C}</a:tableStyleId>
              </a:tblPr>
              <a:tblGrid>
                <a:gridCol w="2087675"/>
                <a:gridCol w="5151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3:00 - 5:00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Boston Housing Project - (through question 5)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b="0" i="0" lang="en" sz="1665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rPr>
              <a:t>Generic plan</a:t>
            </a:r>
            <a:endParaRPr/>
          </a:p>
        </p:txBody>
      </p:sp>
      <p:sp>
        <p:nvSpPr>
          <p:cNvPr id="443" name="Shape 4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0" i="0" sz="450" u="none" cap="none" strike="noStrik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0" i="0" lang="en" sz="324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Model Fitting with sklearn</a:t>
            </a:r>
            <a:endParaRPr b="0" i="0" sz="324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Shape 445"/>
          <p:cNvSpPr txBox="1"/>
          <p:nvPr>
            <p:ph idx="3" type="body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Import data – features and labels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Split data into test and train sets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Import library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 classifier, set parameters for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Fit(train_features, train_labels)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Predict(test_features)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Score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x="741575" y="4858650"/>
            <a:ext cx="8229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t/>
            </a:r>
            <a:endParaRPr sz="1200"/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933450"/>
            <a:ext cx="32861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Performance Estimation</a:t>
            </a:r>
            <a:endParaRPr/>
          </a:p>
        </p:txBody>
      </p:sp>
      <p:sp>
        <p:nvSpPr>
          <p:cNvPr id="461" name="Shape 46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749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111111"/>
                </a:solidFill>
              </a:rPr>
              <a:t>Estimate the generalization accuracy (future data).</a:t>
            </a:r>
            <a:endParaRPr>
              <a:solidFill>
                <a:srgbClr val="111111"/>
              </a:solidFill>
            </a:endParaRPr>
          </a:p>
          <a:p>
            <a:pPr indent="-342900" lvl="0" marL="749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111111"/>
                </a:solidFill>
              </a:rPr>
              <a:t>Increase the predictive performance by tweaking the learning algorithm and selecting the best-performing model</a:t>
            </a:r>
            <a:endParaRPr>
              <a:solidFill>
                <a:srgbClr val="111111"/>
              </a:solidFill>
            </a:endParaRPr>
          </a:p>
          <a:p>
            <a:pPr indent="-342900" lvl="0" marL="749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111111"/>
                </a:solidFill>
              </a:rPr>
              <a:t>Identify the machine learning algorithm that is best-suited for the problem at hand.</a:t>
            </a:r>
            <a:endParaRPr>
              <a:solidFill>
                <a:srgbClr val="111111"/>
              </a:solidFill>
            </a:endParaRPr>
          </a:p>
          <a:p>
            <a:pPr indent="-25400" lvl="0" marL="11430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-61825" y="4572000"/>
            <a:ext cx="9075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https://sebastianraschka.com/blog/2016/model-evaluation-selection-part3.html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468" name="Shape 46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</a:t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1458975" y="1607350"/>
            <a:ext cx="4426500" cy="3957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1285600" y="2621500"/>
            <a:ext cx="3412500" cy="395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5947200" y="2621488"/>
            <a:ext cx="1014000" cy="395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Shape 473"/>
          <p:cNvCxnSpPr/>
          <p:nvPr/>
        </p:nvCxnSpPr>
        <p:spPr>
          <a:xfrm>
            <a:off x="4525000" y="1595050"/>
            <a:ext cx="12300" cy="420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Shape 474"/>
          <p:cNvCxnSpPr>
            <a:endCxn id="471" idx="0"/>
          </p:cNvCxnSpPr>
          <p:nvPr/>
        </p:nvCxnSpPr>
        <p:spPr>
          <a:xfrm flipH="1">
            <a:off x="2991850" y="2027800"/>
            <a:ext cx="29700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Shape 475"/>
          <p:cNvCxnSpPr/>
          <p:nvPr/>
        </p:nvCxnSpPr>
        <p:spPr>
          <a:xfrm>
            <a:off x="5316600" y="2052450"/>
            <a:ext cx="8655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Shape 476"/>
          <p:cNvSpPr txBox="1"/>
          <p:nvPr/>
        </p:nvSpPr>
        <p:spPr>
          <a:xfrm>
            <a:off x="1656800" y="1605950"/>
            <a:ext cx="2361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All </a:t>
            </a:r>
            <a:r>
              <a:rPr b="1" lang="en" sz="1800"/>
              <a:t>Samples</a:t>
            </a:r>
            <a:endParaRPr b="1" sz="1800"/>
          </a:p>
        </p:txBody>
      </p:sp>
      <p:sp>
        <p:nvSpPr>
          <p:cNvPr id="477" name="Shape 477"/>
          <p:cNvSpPr txBox="1"/>
          <p:nvPr/>
        </p:nvSpPr>
        <p:spPr>
          <a:xfrm>
            <a:off x="1993450" y="2646250"/>
            <a:ext cx="1996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set</a:t>
            </a:r>
            <a:endParaRPr b="1" sz="1800"/>
          </a:p>
        </p:txBody>
      </p:sp>
      <p:sp>
        <p:nvSpPr>
          <p:cNvPr id="478" name="Shape 478"/>
          <p:cNvSpPr txBox="1"/>
          <p:nvPr/>
        </p:nvSpPr>
        <p:spPr>
          <a:xfrm>
            <a:off x="6182125" y="2596900"/>
            <a:ext cx="10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Test</a:t>
            </a:r>
            <a:endParaRPr b="1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Curves</a:t>
            </a:r>
            <a:endParaRPr/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513" y="1355187"/>
            <a:ext cx="5098981" cy="34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1" y="185500"/>
            <a:ext cx="7058987" cy="48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544025" y="1050975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512925" y="741850"/>
            <a:ext cx="2114400" cy="71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83" y="209550"/>
            <a:ext cx="8057443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Curve</a:t>
            </a:r>
            <a:endParaRPr/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63" y="1000050"/>
            <a:ext cx="5504861" cy="42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OR HYPERPARAMETER TUNING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DecisionTreeClassifier (Overfitting)</a:t>
            </a:r>
            <a:endParaRPr sz="3000"/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54300"/>
            <a:ext cx="8243645" cy="3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ONE PART OF TREE</a:t>
            </a:r>
            <a:endParaRPr/>
          </a:p>
        </p:txBody>
      </p:sp>
      <p:sp>
        <p:nvSpPr>
          <p:cNvPr id="514" name="Shape 51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DecisionTreeClassifier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(max_depth=4)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52" y="1223850"/>
            <a:ext cx="7071099" cy="3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Boston Housing Project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Complete Foundations Unit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Regressions in Supervised Learning Unit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1" y="185500"/>
            <a:ext cx="7058987" cy="48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/>
          <p:nvPr/>
        </p:nvSpPr>
        <p:spPr>
          <a:xfrm>
            <a:off x="457200" y="3499075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4414800" y="1458975"/>
            <a:ext cx="3461100" cy="279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- PREVIEW OF CROSS-VALIDATION</a:t>
            </a:r>
            <a:endParaRPr/>
          </a:p>
        </p:txBody>
      </p:sp>
      <p:sp>
        <p:nvSpPr>
          <p:cNvPr id="536" name="Shape 5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 - Cross Validation</a:t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458975" y="1607350"/>
            <a:ext cx="4426500" cy="3957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285600" y="2621500"/>
            <a:ext cx="3412500" cy="395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5947200" y="2621488"/>
            <a:ext cx="1014000" cy="395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1112500" y="3598750"/>
            <a:ext cx="2596800" cy="395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414800" y="3598750"/>
            <a:ext cx="815700" cy="395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Shape 543"/>
          <p:cNvCxnSpPr/>
          <p:nvPr/>
        </p:nvCxnSpPr>
        <p:spPr>
          <a:xfrm>
            <a:off x="4525000" y="1595050"/>
            <a:ext cx="12300" cy="420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Shape 544"/>
          <p:cNvCxnSpPr/>
          <p:nvPr/>
        </p:nvCxnSpPr>
        <p:spPr>
          <a:xfrm>
            <a:off x="3839175" y="2596900"/>
            <a:ext cx="12300" cy="420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Shape 545"/>
          <p:cNvCxnSpPr>
            <a:endCxn id="539" idx="0"/>
          </p:cNvCxnSpPr>
          <p:nvPr/>
        </p:nvCxnSpPr>
        <p:spPr>
          <a:xfrm flipH="1">
            <a:off x="2991850" y="2027800"/>
            <a:ext cx="29700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Shape 546"/>
          <p:cNvCxnSpPr/>
          <p:nvPr/>
        </p:nvCxnSpPr>
        <p:spPr>
          <a:xfrm>
            <a:off x="5316600" y="2052450"/>
            <a:ext cx="8655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Shape 547"/>
          <p:cNvCxnSpPr/>
          <p:nvPr/>
        </p:nvCxnSpPr>
        <p:spPr>
          <a:xfrm flipH="1">
            <a:off x="3387700" y="3029225"/>
            <a:ext cx="2721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Shape 548"/>
          <p:cNvCxnSpPr>
            <a:endCxn id="542" idx="0"/>
          </p:cNvCxnSpPr>
          <p:nvPr/>
        </p:nvCxnSpPr>
        <p:spPr>
          <a:xfrm>
            <a:off x="4216050" y="3041650"/>
            <a:ext cx="606600" cy="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Shape 549"/>
          <p:cNvSpPr txBox="1"/>
          <p:nvPr/>
        </p:nvSpPr>
        <p:spPr>
          <a:xfrm>
            <a:off x="1656800" y="1605950"/>
            <a:ext cx="2361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All Samples</a:t>
            </a:r>
            <a:endParaRPr b="1" sz="1800"/>
          </a:p>
        </p:txBody>
      </p:sp>
      <p:sp>
        <p:nvSpPr>
          <p:cNvPr id="550" name="Shape 550"/>
          <p:cNvSpPr txBox="1"/>
          <p:nvPr/>
        </p:nvSpPr>
        <p:spPr>
          <a:xfrm>
            <a:off x="1842250" y="2632100"/>
            <a:ext cx="1996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set</a:t>
            </a:r>
            <a:endParaRPr b="1" sz="1800"/>
          </a:p>
        </p:txBody>
      </p:sp>
      <p:sp>
        <p:nvSpPr>
          <p:cNvPr id="551" name="Shape 551"/>
          <p:cNvSpPr txBox="1"/>
          <p:nvPr/>
        </p:nvSpPr>
        <p:spPr>
          <a:xfrm>
            <a:off x="1458975" y="3570750"/>
            <a:ext cx="1996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set</a:t>
            </a:r>
            <a:endParaRPr b="1" sz="1800"/>
          </a:p>
        </p:txBody>
      </p:sp>
      <p:sp>
        <p:nvSpPr>
          <p:cNvPr id="552" name="Shape 552"/>
          <p:cNvSpPr txBox="1"/>
          <p:nvPr/>
        </p:nvSpPr>
        <p:spPr>
          <a:xfrm>
            <a:off x="6182125" y="2596900"/>
            <a:ext cx="101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Test</a:t>
            </a:r>
            <a:endParaRPr b="1" sz="1800"/>
          </a:p>
        </p:txBody>
      </p:sp>
      <p:sp>
        <p:nvSpPr>
          <p:cNvPr id="553" name="Shape 553"/>
          <p:cNvSpPr txBox="1"/>
          <p:nvPr/>
        </p:nvSpPr>
        <p:spPr>
          <a:xfrm>
            <a:off x="4414800" y="3598750"/>
            <a:ext cx="1446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Validation</a:t>
            </a:r>
            <a:endParaRPr b="1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559" name="Shape 55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IF YOU REALLY NEED TO HAVE A BOOK</a:t>
            </a:r>
            <a:endParaRPr sz="500"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Additional Resources</a:t>
            </a:r>
            <a:endParaRPr sz="500"/>
          </a:p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23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Hands-on Machine Learning ... - Aurelion Geron</a:t>
            </a:r>
            <a:endParaRPr sz="2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github.com/ageron/handson-ml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23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Python Machine Learning ... - Sebastian Raschka</a:t>
            </a:r>
            <a:endParaRPr sz="2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2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github.com/</a:t>
            </a:r>
            <a:r>
              <a:rPr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rasbt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/python-machine-learning-book-2nd-edition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23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Python for Data Analysis  ... - Wes McKinney</a:t>
            </a:r>
            <a:endParaRPr sz="2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897725" y="358550"/>
            <a:ext cx="27891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</a:rPr>
              <a:t>CogswellGuest</a:t>
            </a:r>
            <a:endParaRPr sz="2400">
              <a:solidFill>
                <a:srgbClr val="134F5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</a:rPr>
              <a:t>dragon2016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MUST EXPLORE ONLINE COMMUNITY</a:t>
            </a:r>
            <a:endParaRPr sz="500"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Additional Resources</a:t>
            </a:r>
            <a:endParaRPr sz="500"/>
          </a:p>
        </p:txBody>
      </p:sp>
      <p:sp>
        <p:nvSpPr>
          <p:cNvPr id="199" name="Shape 199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23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Kaggle	--   Competitions, Datasets, Shared Notebooks</a:t>
            </a:r>
            <a:endParaRPr sz="2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www.kaggle.com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23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KDNuggets -- Lots of learning resources, articles</a:t>
            </a:r>
            <a:endParaRPr sz="2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2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www.kdnuggets.com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23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Quora, Reddit + many others</a:t>
            </a:r>
            <a:endParaRPr sz="2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897725" y="358550"/>
            <a:ext cx="27891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</a:rPr>
              <a:t>CogswellGuest</a:t>
            </a:r>
            <a:endParaRPr sz="2400">
              <a:solidFill>
                <a:srgbClr val="134F5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</a:rPr>
              <a:t>dragon2016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ML FOUNDATIONS REVIEW</a:t>
            </a:r>
            <a:endParaRPr sz="500"/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 of Video Content</a:t>
            </a:r>
            <a:endParaRPr sz="500"/>
          </a:p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Pre-Requisites</a:t>
            </a:r>
            <a:endParaRPr b="1" sz="2200"/>
          </a:p>
          <a:p>
            <a:pPr indent="-177800" lvl="1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–"/>
            </a:pPr>
            <a:r>
              <a:rPr lang="en" sz="2200"/>
              <a:t>Some descriptive and Inferential Statistics</a:t>
            </a:r>
            <a:endParaRPr sz="2200"/>
          </a:p>
          <a:p>
            <a:pPr indent="-177800" lvl="1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–"/>
            </a:pPr>
            <a:r>
              <a:rPr lang="en" sz="2200"/>
              <a:t>Knowledge of calculus and linear algebra </a:t>
            </a:r>
            <a:endParaRPr sz="2200"/>
          </a:p>
          <a:p>
            <a:pPr indent="-177800" lvl="1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–"/>
            </a:pPr>
            <a:r>
              <a:rPr lang="en" sz="2200"/>
              <a:t>Programming in python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Models</a:t>
            </a:r>
            <a:endParaRPr b="1"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Training</a:t>
            </a:r>
            <a:endParaRPr b="1"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Testing</a:t>
            </a:r>
            <a:endParaRPr b="1"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Evaluation Metrics</a:t>
            </a:r>
            <a:endParaRPr b="1" sz="2200"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DATA EXPLORATION</a:t>
            </a:r>
            <a:endParaRPr sz="500"/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Numpy Review</a:t>
            </a:r>
            <a:endParaRPr sz="500"/>
          </a:p>
        </p:txBody>
      </p:sp>
      <p:sp>
        <p:nvSpPr>
          <p:cNvPr id="218" name="Shape 218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All data are represented as scalars or Numpy Arrays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Arrays can be many dimensional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Underlying functions optimized for vectorized math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The math and computations behind most ML libraries utilize Numpy or similar vectorized libraries. </a:t>
            </a:r>
            <a:endParaRPr sz="2200"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DATA EXPLORATION</a:t>
            </a:r>
            <a:endParaRPr sz="500"/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Pandas Review</a:t>
            </a:r>
            <a:endParaRPr sz="500"/>
          </a:p>
        </p:txBody>
      </p:sp>
      <p:sp>
        <p:nvSpPr>
          <p:cNvPr id="227" name="Shape 227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Series and DataFrames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Allows us to easily add, edit, change columns or rows 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Has built-in functions for reading and writing datafiles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Useful functions for getting a summary of the dataset</a:t>
            </a:r>
            <a:endParaRPr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/>
              <a:t>Functions for simple visualizations</a:t>
            </a:r>
            <a:endParaRPr sz="2200"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