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BF6A018-B411-46A6-817B-E92ECCBE843E}">
  <a:tblStyle styleId="{3BF6A018-B411-46A6-817B-E92ECCBE84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">
  <p:cSld name="Image">
    <p:bg>
      <p:bgPr>
        <a:solidFill>
          <a:srgbClr val="2D3D4A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">
  <p:cSld name="Dem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Dark">
  <p:cSld name="Logo A Dar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0" name="Shape 60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Light">
  <p:cSld name="Logo A Light">
    <p:bg>
      <p:bgPr>
        <a:solidFill>
          <a:srgbClr val="02B3E4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5" name="Shape 65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Dark">
  <p:cSld name="Logo B Dar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0" name="Shape 70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Light">
  <p:cSld name="Logo B Light">
    <p:bg>
      <p:bgPr>
        <a:solidFill>
          <a:srgbClr val="02B3E4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5" name="Shape 75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2E3D49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type="title"/>
          </p:nvPr>
        </p:nvSpPr>
        <p:spPr>
          <a:xfrm>
            <a:off x="457200" y="834726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2195511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Light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">
  <p:cSld name="Title with Content"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914250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623352" y="4914900"/>
            <a:ext cx="126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 &amp; Image">
  <p:cSld name="Title with Content &amp; Image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912874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3" type="body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3" name="Shape 103"/>
          <p:cNvSpPr/>
          <p:nvPr>
            <p:ph idx="4" type="pic"/>
          </p:nvPr>
        </p:nvSpPr>
        <p:spPr>
          <a:xfrm>
            <a:off x="4662487" y="1714499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623352" y="4914900"/>
            <a:ext cx="126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914250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3" type="body"/>
          </p:nvPr>
        </p:nvSpPr>
        <p:spPr>
          <a:xfrm>
            <a:off x="457200" y="1715876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623352" y="4914900"/>
            <a:ext cx="126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Dark">
  <p:cSld name="Logo A Dark">
    <p:bg>
      <p:bgPr>
        <a:solidFill>
          <a:srgbClr val="2E3D49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89755" y="4825998"/>
            <a:ext cx="81645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3796400" y="3548547"/>
            <a:ext cx="15513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7" y="1370724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idx="12" type="sldNum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">
  <p:cSld name="Segue">
    <p:bg>
      <p:bgPr>
        <a:solidFill>
          <a:srgbClr val="2E3D49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">
  <p:cSld name="Segue with Subtitle">
    <p:bg>
      <p:bgPr>
        <a:solidFill>
          <a:srgbClr val="2E3D49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2633661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 Light">
  <p:cSld name="Segue with Subtitle Ligh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2633661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667977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None/>
              <a:defRPr b="0" i="1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">
  <p:cSld name="Image">
    <p:bg>
      <p:bgPr>
        <a:solidFill>
          <a:srgbClr val="2D3D4A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">
  <p:cSld name="Demo">
    <p:bg>
      <p:bgPr>
        <a:solidFill>
          <a:srgbClr val="2E3D49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Light">
  <p:cSld name="Logo A Ligh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489755" y="4825998"/>
            <a:ext cx="81645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796400" y="3548874"/>
            <a:ext cx="15513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7" y="1370724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>
            <p:ph idx="12" type="sldNum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" name="Shape 22"/>
          <p:cNvSpPr txBox="1"/>
          <p:nvPr>
            <p:ph idx="3" type="body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Dark">
  <p:cSld name="Logo B Dark">
    <p:bg>
      <p:bgPr>
        <a:solidFill>
          <a:srgbClr val="2E3D49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489755" y="4825998"/>
            <a:ext cx="81645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3796400" y="3082943"/>
            <a:ext cx="15513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677" y="2221258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12" type="sldNum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Light">
  <p:cSld name="Logo B Ligh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489755" y="4825998"/>
            <a:ext cx="81645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3796400" y="3082943"/>
            <a:ext cx="15513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311" y="2221258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>
            <p:ph idx="12" type="sldNum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2" type="sldNum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">
  <p:cSld name="Segue with Sub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 Light">
  <p:cSld name="Segue with Subtitle Light">
    <p:bg>
      <p:bgPr>
        <a:solidFill>
          <a:srgbClr val="02B3E4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Light">
  <p:cSld name="Segue Light">
    <p:bg>
      <p:bgPr>
        <a:solidFill>
          <a:srgbClr val="02B3E4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rgbClr val="FFF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1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">
  <p:cSld name="Title with Content"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 &amp; Image">
  <p:cSld name="Title with Content &amp; Image"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50" name="Shape 50"/>
          <p:cNvSpPr/>
          <p:nvPr>
            <p:ph idx="4" type="pic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E3D4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2B3E4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8347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Udacity Connect Session</a:t>
            </a:r>
            <a:endParaRPr sz="500"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2331525"/>
            <a:ext cx="6911700" cy="1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March 3, 2018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Model Evaluation and Validation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Part Two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github.com/zkhundkar/ConnectIntensive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        </a:t>
            </a:r>
            <a:endParaRPr/>
          </a:p>
        </p:txBody>
      </p:sp>
      <p:sp>
        <p:nvSpPr>
          <p:cNvPr id="232" name="Shape 23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</a:t>
            </a:r>
            <a:endParaRPr/>
          </a:p>
        </p:txBody>
      </p:sp>
      <p:sp>
        <p:nvSpPr>
          <p:cNvPr id="234" name="Shape 234"/>
          <p:cNvSpPr txBox="1"/>
          <p:nvPr>
            <p:ph idx="3" type="body"/>
          </p:nvPr>
        </p:nvSpPr>
        <p:spPr>
          <a:xfrm>
            <a:off x="4228550" y="1481150"/>
            <a:ext cx="44583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>
              <a:spcBef>
                <a:spcPts val="700"/>
              </a:spcBef>
              <a:spcAft>
                <a:spcPts val="0"/>
              </a:spcAft>
              <a:buSzPts val="2400"/>
              <a:buChar char="●"/>
            </a:pPr>
            <a:r>
              <a:rPr i="1" lang="en" sz="2400"/>
              <a:t>random - variance</a:t>
            </a:r>
            <a:endParaRPr sz="2400"/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2B3E4"/>
                </a:solidFill>
              </a:rPr>
              <a:t> y = ax + b</a:t>
            </a:r>
            <a:endParaRPr b="1" sz="2400">
              <a:solidFill>
                <a:srgbClr val="02B3E4"/>
              </a:solidFill>
            </a:endParaRPr>
          </a:p>
          <a:p>
            <a:pPr indent="-381000" lvl="0" marL="457200">
              <a:spcBef>
                <a:spcPts val="7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Total</a:t>
            </a:r>
            <a:r>
              <a:rPr lang="en" sz="2400"/>
              <a:t> prediction error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Needs to be positive for both over-estimate and under-estimate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Shouldn’t depend on the number of samples</a:t>
            </a:r>
            <a:endParaRPr i="1" sz="2400"/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81139"/>
            <a:ext cx="38481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         y = ax + b, y = f(x)</a:t>
            </a:r>
            <a:endParaRPr/>
          </a:p>
        </p:txBody>
      </p:sp>
      <p:sp>
        <p:nvSpPr>
          <p:cNvPr id="241" name="Shape 24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Functions</a:t>
            </a:r>
            <a:endParaRPr/>
          </a:p>
        </p:txBody>
      </p:sp>
      <p:sp>
        <p:nvSpPr>
          <p:cNvPr id="243" name="Shape 243"/>
          <p:cNvSpPr txBox="1"/>
          <p:nvPr>
            <p:ph idx="3" type="body"/>
          </p:nvPr>
        </p:nvSpPr>
        <p:spPr>
          <a:xfrm>
            <a:off x="4908600" y="1238100"/>
            <a:ext cx="37782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45720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mean_absolute_</a:t>
            </a:r>
            <a:r>
              <a:rPr lang="en" sz="2400"/>
              <a:t>error</a:t>
            </a:r>
            <a:endParaRPr sz="2400"/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mean_squared_error</a:t>
            </a:r>
            <a:endParaRPr sz="2400"/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650" y="1611151"/>
            <a:ext cx="3923750" cy="790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650" y="2964415"/>
            <a:ext cx="33147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						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sklearn.metrics.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accuracy_score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Shape 25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Metrics		</a:t>
            </a:r>
            <a:endParaRPr/>
          </a:p>
        </p:txBody>
      </p:sp>
      <p:sp>
        <p:nvSpPr>
          <p:cNvPr id="253" name="Shape 253"/>
          <p:cNvSpPr txBox="1"/>
          <p:nvPr>
            <p:ph idx="3" type="body"/>
          </p:nvPr>
        </p:nvSpPr>
        <p:spPr>
          <a:xfrm>
            <a:off x="457200" y="1714500"/>
            <a:ext cx="41052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/>
              <a:t>Accuracy Score</a:t>
            </a:r>
            <a:r>
              <a:rPr lang="en"/>
              <a:t> 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(Total correct)/(Total samples)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True Positives/All Samples			</a:t>
            </a:r>
            <a:endParaRPr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800" y="1376251"/>
            <a:ext cx="280987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vs RECALL</a:t>
            </a:r>
            <a:endParaRPr/>
          </a:p>
        </p:txBody>
      </p:sp>
      <p:sp>
        <p:nvSpPr>
          <p:cNvPr id="260" name="Shape 26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for Classification</a:t>
            </a:r>
            <a:endParaRPr/>
          </a:p>
        </p:txBody>
      </p:sp>
      <p:sp>
        <p:nvSpPr>
          <p:cNvPr id="262" name="Shape 262"/>
          <p:cNvSpPr txBox="1"/>
          <p:nvPr>
            <p:ph idx="3" type="body"/>
          </p:nvPr>
        </p:nvSpPr>
        <p:spPr>
          <a:xfrm>
            <a:off x="457200" y="1714500"/>
            <a:ext cx="4167900" cy="595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/>
              <a:t>Precision = TP/(TP + FP)</a:t>
            </a:r>
            <a:endParaRPr b="1"/>
          </a:p>
        </p:txBody>
      </p:sp>
      <p:sp>
        <p:nvSpPr>
          <p:cNvPr id="263" name="Shape 263"/>
          <p:cNvSpPr txBox="1"/>
          <p:nvPr>
            <p:ph idx="3" type="body"/>
          </p:nvPr>
        </p:nvSpPr>
        <p:spPr>
          <a:xfrm>
            <a:off x="4786050" y="1714500"/>
            <a:ext cx="4167900" cy="595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/>
              <a:t>Recall = TP/(TP+FN)</a:t>
            </a:r>
            <a:endParaRPr b="1"/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050" y="2345475"/>
            <a:ext cx="2444897" cy="24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1148" y="2309700"/>
            <a:ext cx="2197225" cy="2513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3525" y="2457150"/>
            <a:ext cx="1956325" cy="21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 RECALL  ACCURACY</a:t>
            </a:r>
            <a:endParaRPr/>
          </a:p>
        </p:txBody>
      </p:sp>
      <p:sp>
        <p:nvSpPr>
          <p:cNvPr id="272" name="Shape 27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Scores</a:t>
            </a:r>
            <a:endParaRPr/>
          </a:p>
        </p:txBody>
      </p:sp>
      <p:sp>
        <p:nvSpPr>
          <p:cNvPr id="274" name="Shape 274"/>
          <p:cNvSpPr txBox="1"/>
          <p:nvPr>
            <p:ph idx="3" type="body"/>
          </p:nvPr>
        </p:nvSpPr>
        <p:spPr>
          <a:xfrm>
            <a:off x="520663" y="1238100"/>
            <a:ext cx="8407500" cy="595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i="1" lang="en" sz="2400"/>
              <a:t>p = Precision  r = Recall</a:t>
            </a:r>
            <a:endParaRPr b="1" sz="2400"/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300" y="1985700"/>
            <a:ext cx="6827400" cy="2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-beta score</a:t>
            </a:r>
            <a:endParaRPr/>
          </a:p>
        </p:txBody>
      </p:sp>
      <p:sp>
        <p:nvSpPr>
          <p:cNvPr id="281" name="Shape 28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Scores</a:t>
            </a:r>
            <a:endParaRPr/>
          </a:p>
        </p:txBody>
      </p:sp>
      <p:sp>
        <p:nvSpPr>
          <p:cNvPr id="283" name="Shape 283"/>
          <p:cNvSpPr txBox="1"/>
          <p:nvPr>
            <p:ph idx="3" type="body"/>
          </p:nvPr>
        </p:nvSpPr>
        <p:spPr>
          <a:xfrm>
            <a:off x="520663" y="1238100"/>
            <a:ext cx="8407500" cy="595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i="1" lang="en" sz="2400"/>
              <a:t>p = Precision  r = Recall</a:t>
            </a:r>
            <a:endParaRPr b="1" sz="2400"/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425" y="2254900"/>
            <a:ext cx="6615150" cy="18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graphicFrame>
        <p:nvGraphicFramePr>
          <p:cNvPr id="292" name="Shape 292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{3BF6A018-B411-46A6-817B-E92ECCBE843E}</a:tableStyleId>
              </a:tblPr>
              <a:tblGrid>
                <a:gridCol w="2441325"/>
                <a:gridCol w="2441325"/>
                <a:gridCol w="2441325"/>
              </a:tblGrid>
              <a:tr h="7310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Predicted</a:t>
                      </a:r>
                      <a:endParaRPr sz="24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False (negative)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Predicted</a:t>
                      </a:r>
                      <a:endParaRPr sz="24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True (positive)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7310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Ground     False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FP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7310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Ground     True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TP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b="0" i="0" lang="en" sz="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rPr>
              <a:t>https://en.wikipedia.org/wiki/Precision_and_recall</a:t>
            </a:r>
            <a:endParaRPr b="0" i="0" sz="800" u="none" cap="none" strike="noStrike">
              <a:solidFill>
                <a:srgbClr val="9CBDD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Shape 298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0" i="0" lang="en" sz="324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Precision and Recall</a:t>
            </a:r>
            <a:endParaRPr/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947158"/>
            <a:ext cx="6995100" cy="35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</a:t>
            </a:r>
            <a:r>
              <a:rPr lang="en"/>
              <a:t>Metrics -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sklearn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900" y="900000"/>
            <a:ext cx="6940570" cy="41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2400"/>
              <a:t>github.com/zkhundkar/ConnectIntensive/</a:t>
            </a:r>
            <a:endParaRPr sz="24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2400"/>
              <a:t>03 Model Evaluation and CV</a:t>
            </a:r>
            <a:endParaRPr sz="2400"/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457200" y="2633663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Morning Schedule</a:t>
            </a:r>
            <a:endParaRPr sz="500"/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168" name="Shape 168"/>
          <p:cNvGraphicFramePr/>
          <p:nvPr/>
        </p:nvGraphicFramePr>
        <p:xfrm>
          <a:off x="952500" y="100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{3BF6A018-B411-46A6-817B-E92ECCBE843E}</a:tableStyleId>
              </a:tblPr>
              <a:tblGrid>
                <a:gridCol w="2086350"/>
                <a:gridCol w="51526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10:00 - 10:30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Housekeeping, Review of Last Session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10:30 - 11:00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Errors vs Scores and K-fold Cross-Validation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11:00 - 11:45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Notebook session - Cross-Validation and GridSearch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11:45 - noon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Review of Notebook session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9" name="Shape 169"/>
          <p:cNvSpPr txBox="1"/>
          <p:nvPr/>
        </p:nvSpPr>
        <p:spPr>
          <a:xfrm>
            <a:off x="952500" y="3584875"/>
            <a:ext cx="70248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Lunch Speaker - Pourya Ayria</a:t>
            </a:r>
            <a:endParaRPr sz="3000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Lunch Break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323" name="Shape 323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Afternoon Session</a:t>
            </a:r>
            <a:endParaRPr sz="500"/>
          </a:p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325" name="Shape 325"/>
          <p:cNvGraphicFramePr/>
          <p:nvPr/>
        </p:nvGraphicFramePr>
        <p:xfrm>
          <a:off x="955588" y="900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{3BF6A018-B411-46A6-817B-E92ECCBE843E}</a:tableStyleId>
              </a:tblPr>
              <a:tblGrid>
                <a:gridCol w="2084575"/>
                <a:gridCol w="5148250"/>
              </a:tblGrid>
              <a:tr h="487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74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1:00 - 1:30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K-Fold Cross-Validation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1:30 - 2:00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Notebook Session - continued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lang="en"/>
                        <a:t>:00 - 2:30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Introduction to LInear Regression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2:30</a:t>
                      </a:r>
                      <a:r>
                        <a:rPr lang="en"/>
                        <a:t> - 3:00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Recap, Lookahead and Feedback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6" name="Shape 326"/>
          <p:cNvGraphicFramePr/>
          <p:nvPr/>
        </p:nvGraphicFramePr>
        <p:xfrm>
          <a:off x="952500" y="375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{3BF6A018-B411-46A6-817B-E92ECCBE843E}</a:tableStyleId>
              </a:tblPr>
              <a:tblGrid>
                <a:gridCol w="2087675"/>
                <a:gridCol w="5151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3:00 - 5:00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Boston Housing Project - (complete)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K-Fold Cross-validation</a:t>
            </a:r>
            <a:endParaRPr/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124" y="914250"/>
            <a:ext cx="7271749" cy="40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MINIMIZING A COST FUNCTION</a:t>
            </a:r>
            <a:endParaRPr/>
          </a:p>
        </p:txBody>
      </p:sp>
      <p:sp>
        <p:nvSpPr>
          <p:cNvPr id="339" name="Shape 33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341" name="Shape 341"/>
          <p:cNvSpPr txBox="1"/>
          <p:nvPr>
            <p:ph idx="3" type="body"/>
          </p:nvPr>
        </p:nvSpPr>
        <p:spPr>
          <a:xfrm>
            <a:off x="457200" y="1714500"/>
            <a:ext cx="46722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Cost Function C 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C needs to be “smooth”</a:t>
            </a:r>
            <a:endParaRPr/>
          </a:p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Depends on parameters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Minimize C - often MSE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Calculate direction of steepest descent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Take a step in this direction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Repeat until you get to the bottom</a:t>
            </a:r>
            <a:endParaRPr/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700" y="1714500"/>
            <a:ext cx="3447100" cy="23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REGRESSION = LINEAR REGRESSION IN MANY DIMENSIONS</a:t>
            </a:r>
            <a:endParaRPr/>
          </a:p>
        </p:txBody>
      </p:sp>
      <p:sp>
        <p:nvSpPr>
          <p:cNvPr id="348" name="Shape 348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Functions</a:t>
            </a:r>
            <a:endParaRPr/>
          </a:p>
        </p:txBody>
      </p:sp>
      <p:sp>
        <p:nvSpPr>
          <p:cNvPr id="350" name="Shape 350"/>
          <p:cNvSpPr txBox="1"/>
          <p:nvPr>
            <p:ph idx="3" type="body"/>
          </p:nvPr>
        </p:nvSpPr>
        <p:spPr>
          <a:xfrm>
            <a:off x="329675" y="1640625"/>
            <a:ext cx="48564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Cost function?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Also MSE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Minimize C - often MSE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Calculate direction of steepest descent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Take a step in this direction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Repeat until you get to the bottom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100" y="1519025"/>
            <a:ext cx="3957601" cy="3100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Prep for next week</a:t>
            </a:r>
            <a:endParaRPr sz="500"/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457200" y="2633663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>
                <a:solidFill>
                  <a:srgbClr val="FF0000"/>
                </a:solidFill>
                <a:highlight>
                  <a:srgbClr val="F1C232"/>
                </a:highlight>
              </a:rPr>
              <a:t>Submit/Complete Boston Housing Project</a:t>
            </a:r>
            <a:endParaRPr>
              <a:solidFill>
                <a:srgbClr val="FF0000"/>
              </a:solidFill>
              <a:highlight>
                <a:srgbClr val="F1C232"/>
              </a:highlight>
            </a:endParaRPr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Supervised Learning Unit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	Regression, Decision Trees, Neural Nets, SVM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501" y="185500"/>
            <a:ext cx="7058987" cy="4893174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/>
          <p:nvPr/>
        </p:nvSpPr>
        <p:spPr>
          <a:xfrm>
            <a:off x="457200" y="3499075"/>
            <a:ext cx="1187100" cy="593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4414800" y="2507525"/>
            <a:ext cx="3461100" cy="279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6" name="Shape 366"/>
          <p:cNvCxnSpPr/>
          <p:nvPr/>
        </p:nvCxnSpPr>
        <p:spPr>
          <a:xfrm flipH="1" rot="10800000">
            <a:off x="5115150" y="3655775"/>
            <a:ext cx="1926900" cy="1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372" name="Shape 372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We really need your Feedback!</a:t>
            </a:r>
            <a:endParaRPr sz="500"/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" y="995158"/>
            <a:ext cx="7415299" cy="333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501" y="185500"/>
            <a:ext cx="7058987" cy="489317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>
            <a:off x="544025" y="3417275"/>
            <a:ext cx="1187100" cy="59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4414800" y="628500"/>
            <a:ext cx="3038400" cy="178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4647575" y="1700350"/>
            <a:ext cx="3038400" cy="354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Shape 179"/>
          <p:cNvCxnSpPr>
            <a:stCxn id="177" idx="1"/>
          </p:cNvCxnSpPr>
          <p:nvPr/>
        </p:nvCxnSpPr>
        <p:spPr>
          <a:xfrm flipH="1">
            <a:off x="3060600" y="1518600"/>
            <a:ext cx="1354200" cy="1754400"/>
          </a:xfrm>
          <a:prstGeom prst="straightConnector1">
            <a:avLst/>
          </a:prstGeom>
          <a:noFill/>
          <a:ln cap="flat" cmpd="sng" w="2286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ML FOUNDATIONS REVIEW</a:t>
            </a:r>
            <a:endParaRPr sz="500"/>
          </a:p>
        </p:txBody>
      </p:sp>
      <p:sp>
        <p:nvSpPr>
          <p:cNvPr id="185" name="Shape 18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Review of Video Content</a:t>
            </a:r>
            <a:endParaRPr sz="500"/>
          </a:p>
        </p:txBody>
      </p:sp>
      <p:sp>
        <p:nvSpPr>
          <p:cNvPr id="187" name="Shape 187"/>
          <p:cNvSpPr txBox="1"/>
          <p:nvPr>
            <p:ph idx="3" type="body"/>
          </p:nvPr>
        </p:nvSpPr>
        <p:spPr>
          <a:xfrm>
            <a:off x="569325" y="1653025"/>
            <a:ext cx="78678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65100" lvl="0" marL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200"/>
              <a:buFont typeface="Open Sans"/>
              <a:buChar char="•"/>
            </a:pPr>
            <a:r>
              <a:rPr b="1" lang="en" sz="2200"/>
              <a:t>Detecting Errors </a:t>
            </a:r>
            <a:endParaRPr b="1" sz="2200"/>
          </a:p>
          <a:p>
            <a:pPr indent="-190500" lvl="3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b="1" lang="en" sz="2200"/>
              <a:t>Bias vs Variance</a:t>
            </a:r>
            <a:endParaRPr b="1" sz="2200"/>
          </a:p>
          <a:p>
            <a:pPr indent="-190500" lvl="3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b="1" lang="en" sz="2200"/>
              <a:t>Learning Curves</a:t>
            </a:r>
            <a:endParaRPr b="1" sz="2200"/>
          </a:p>
          <a:p>
            <a:pPr indent="-190500" lvl="3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b="1" lang="en" sz="2200"/>
              <a:t>Complexity Curves</a:t>
            </a:r>
            <a:endParaRPr b="1" sz="2200"/>
          </a:p>
          <a:p>
            <a:pPr indent="-165100" lvl="0" marL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200"/>
              <a:buFont typeface="Open Sans"/>
              <a:buChar char="•"/>
            </a:pPr>
            <a:r>
              <a:rPr b="1" lang="en" sz="2200"/>
              <a:t>Putting it all together</a:t>
            </a:r>
            <a:endParaRPr b="1" sz="2200"/>
          </a:p>
          <a:p>
            <a:pPr indent="-190500" lvl="3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b="1" lang="en" sz="2200"/>
              <a:t>Hyperparameter tuning - GridSearch, CV</a:t>
            </a:r>
            <a:endParaRPr b="1" sz="2200"/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914250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b="0" i="1" lang="en" sz="1665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rPr>
              <a:t>Exploration, pre-processing</a:t>
            </a:r>
            <a:endParaRPr/>
          </a:p>
        </p:txBody>
      </p:sp>
      <p:sp>
        <p:nvSpPr>
          <p:cNvPr id="194" name="Shape 19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b="0" i="0" sz="450" u="none" cap="none" strike="noStrike">
              <a:solidFill>
                <a:srgbClr val="9CBDD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0" i="0" lang="en" sz="324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/>
          </a:p>
        </p:txBody>
      </p:sp>
      <p:sp>
        <p:nvSpPr>
          <p:cNvPr id="196" name="Shape 196"/>
          <p:cNvSpPr txBox="1"/>
          <p:nvPr>
            <p:ph idx="3" type="body"/>
          </p:nvPr>
        </p:nvSpPr>
        <p:spPr>
          <a:xfrm>
            <a:off x="457200" y="1374425"/>
            <a:ext cx="82296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Types </a:t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3000">
                <a:solidFill>
                  <a:schemeClr val="lt1"/>
                </a:solidFill>
              </a:rPr>
              <a:t>	</a:t>
            </a:r>
            <a:r>
              <a:rPr lang="en" sz="2400">
                <a:solidFill>
                  <a:schemeClr val="lt1"/>
                </a:solidFill>
              </a:rPr>
              <a:t>Three types of data </a:t>
            </a:r>
            <a:endParaRPr sz="2400">
              <a:solidFill>
                <a:schemeClr val="lt1"/>
              </a:solidFill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2400">
                <a:solidFill>
                  <a:schemeClr val="lt1"/>
                </a:solidFill>
              </a:rPr>
              <a:t>- numerical, categorical, time series</a:t>
            </a:r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Variability of Data</a:t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3000">
                <a:solidFill>
                  <a:schemeClr val="lt1"/>
                </a:solidFill>
              </a:rPr>
              <a:t>	</a:t>
            </a:r>
            <a:r>
              <a:rPr lang="en" sz="2400">
                <a:solidFill>
                  <a:schemeClr val="lt1"/>
                </a:solidFill>
              </a:rPr>
              <a:t>Q</a:t>
            </a:r>
            <a:r>
              <a:rPr lang="en" sz="2400">
                <a:solidFill>
                  <a:schemeClr val="lt1"/>
                </a:solidFill>
              </a:rPr>
              <a:t>uantifying the variability (good to visualize)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2400">
                <a:solidFill>
                  <a:schemeClr val="lt1"/>
                </a:solidFill>
              </a:rPr>
              <a:t>	Irreducible error (random or measurement)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t/>
            </a:r>
            <a:endParaRPr b="0" i="0" sz="3000" u="none" cap="none" strike="noStrike">
              <a:solidFill>
                <a:srgbClr val="9CBDD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914250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b="0" i="1" lang="en" sz="1665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rPr>
              <a:t>Exploration, pre-processing</a:t>
            </a:r>
            <a:endParaRPr/>
          </a:p>
        </p:txBody>
      </p:sp>
      <p:sp>
        <p:nvSpPr>
          <p:cNvPr id="202" name="Shape 20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b="0" i="0" sz="450" u="none" cap="none" strike="noStrike">
              <a:solidFill>
                <a:srgbClr val="9CBDD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sz="3240"/>
              <a:t>Data Variability</a:t>
            </a:r>
            <a:endParaRPr sz="324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t/>
            </a:r>
            <a:endParaRPr sz="3240"/>
          </a:p>
        </p:txBody>
      </p:sp>
      <p:sp>
        <p:nvSpPr>
          <p:cNvPr id="204" name="Shape 204"/>
          <p:cNvSpPr txBox="1"/>
          <p:nvPr>
            <p:ph idx="3" type="body"/>
          </p:nvPr>
        </p:nvSpPr>
        <p:spPr>
          <a:xfrm>
            <a:off x="457200" y="1223850"/>
            <a:ext cx="8229600" cy="36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2400">
                <a:solidFill>
                  <a:schemeClr val="lt1"/>
                </a:solidFill>
              </a:rPr>
              <a:t>The goal of fitting a model to any data is to capture and “explain away” the variance in the data due to </a:t>
            </a:r>
            <a:r>
              <a:rPr i="1" lang="en" sz="2400">
                <a:solidFill>
                  <a:schemeClr val="lt1"/>
                </a:solidFill>
              </a:rPr>
              <a:t>causes</a:t>
            </a:r>
            <a:endParaRPr i="1" sz="2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i="1" lang="en" sz="2400">
                <a:solidFill>
                  <a:schemeClr val="lt1"/>
                </a:solidFill>
              </a:rPr>
              <a:t>	“Correlation does not imply causality”</a:t>
            </a:r>
            <a:endParaRPr i="1" sz="2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2400">
                <a:solidFill>
                  <a:schemeClr val="lt1"/>
                </a:solidFill>
              </a:rPr>
              <a:t>Should not try to account for random error</a:t>
            </a:r>
            <a:endParaRPr sz="2400">
              <a:solidFill>
                <a:schemeClr val="lt1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2400">
                <a:solidFill>
                  <a:schemeClr val="lt1"/>
                </a:solidFill>
              </a:rPr>
              <a:t> -- leads to “memorization” (overfitting)</a:t>
            </a:r>
            <a:endParaRPr b="0" i="0" sz="2400" u="none" cap="none" strike="noStrike">
              <a:solidFill>
                <a:srgbClr val="9CBDD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914250"/>
            <a:ext cx="8229600" cy="3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vs Variance</a:t>
            </a:r>
            <a:endParaRPr/>
          </a:p>
        </p:txBody>
      </p:sp>
      <p:sp>
        <p:nvSpPr>
          <p:cNvPr id="212" name="Shape 212"/>
          <p:cNvSpPr txBox="1"/>
          <p:nvPr>
            <p:ph idx="3" type="body"/>
          </p:nvPr>
        </p:nvSpPr>
        <p:spPr>
          <a:xfrm>
            <a:off x="457200" y="1389975"/>
            <a:ext cx="8229600" cy="3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Bias</a:t>
            </a:r>
            <a:endParaRPr sz="3000">
              <a:solidFill>
                <a:srgbClr val="000000"/>
              </a:solidFill>
            </a:endParaRPr>
          </a:p>
          <a:p>
            <a:pPr indent="-381000" lvl="0" marL="45720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Model is too simple (underfitting)</a:t>
            </a:r>
            <a:endParaRPr sz="2400">
              <a:solidFill>
                <a:srgbClr val="000000"/>
              </a:solidFill>
            </a:endParaRPr>
          </a:p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Variance</a:t>
            </a:r>
            <a:endParaRPr sz="3000">
              <a:solidFill>
                <a:srgbClr val="000000"/>
              </a:solidFill>
            </a:endParaRPr>
          </a:p>
          <a:p>
            <a:pPr indent="-381000" lvl="0" marL="45720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Model is “memorizing” the data</a:t>
            </a:r>
            <a:endParaRPr sz="2400">
              <a:solidFill>
                <a:srgbClr val="000000"/>
              </a:solidFill>
            </a:endParaRPr>
          </a:p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Occam’s razor</a:t>
            </a:r>
            <a:endParaRPr sz="3000">
              <a:solidFill>
                <a:srgbClr val="000000"/>
              </a:solidFill>
            </a:endParaRPr>
          </a:p>
          <a:p>
            <a:pPr indent="-381000" lvl="0" marL="45720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Choose simpler model if all else equal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83" y="209550"/>
            <a:ext cx="8057443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Curve</a:t>
            </a:r>
            <a:endParaRPr/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74" y="1223850"/>
            <a:ext cx="5211888" cy="39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OR HYPERPARAMETER TUNING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dacity Template 16x9">
  <a:themeElements>
    <a:clrScheme name="Udacity Template 16x9">
      <a:dk1>
        <a:srgbClr val="2E3D49"/>
      </a:dk1>
      <a:lt1>
        <a:srgbClr val="2E3D49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