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1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873027-E7A8-4ADD-9B9A-478C6DC5E4F5}">
  <a:tblStyle styleId="{42873027-E7A8-4ADD-9B9A-478C6DC5E4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67698"/>
  </p:normalViewPr>
  <p:slideViewPr>
    <p:cSldViewPr snapToGrid="0" snapToObjects="1">
      <p:cViewPr varScale="1">
        <p:scale>
          <a:sx n="87" d="100"/>
          <a:sy n="87" d="100"/>
        </p:scale>
        <p:origin x="1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Understand</a:t>
            </a:r>
            <a:r>
              <a:rPr lang="en-US" baseline="0" dirty="0" smtClean="0"/>
              <a:t> the derivation of this two variable calculus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Weights</a:t>
            </a:r>
            <a:r>
              <a:rPr lang="en-US" baseline="0" dirty="0" smtClean="0"/>
              <a:t> are linearly distributed. 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(m x</a:t>
            </a:r>
            <a:r>
              <a:rPr lang="en-US" baseline="0" dirty="0" smtClean="0"/>
              <a:t> k) * (k x n) = (m x n)</a:t>
            </a: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3</a:t>
            </a:r>
            <a:r>
              <a:rPr lang="en-US" baseline="0" dirty="0" smtClean="0"/>
              <a:t> nodes to 4 nodes = 12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4 nodes to 4 nodes = 16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4 nodes to 2 nodes = 8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Total 32 parameters</a:t>
            </a:r>
            <a:endParaRPr lang="en-US" baseline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Image">
    <p:bg>
      <p:bgPr>
        <a:solidFill>
          <a:srgbClr val="2D3D4A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Dem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Dark">
  <p:cSld name="Logo A Dar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0" name="Shape 60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Light">
  <p:cSld name="Logo A Light">
    <p:bg>
      <p:bgPr>
        <a:solidFill>
          <a:srgbClr val="02B3E4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5" name="Shape 65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Dark">
  <p:cSld name="Logo B Dar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0" name="Shape 70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Light">
  <p:cSld name="Logo B Light">
    <p:bg>
      <p:bgPr>
        <a:solidFill>
          <a:srgbClr val="02B3E4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5" name="Shape 75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E3D49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834726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2195511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Light" type="tx">
  <p:cSld name="TITLE_AND_BOD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914250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623352" y="4914900"/>
            <a:ext cx="126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 &amp; Image">
  <p:cSld name="Title with Content &amp; Image"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912874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pic" idx="4"/>
          </p:nvPr>
        </p:nvSpPr>
        <p:spPr>
          <a:xfrm>
            <a:off x="4662487" y="1714499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623352" y="4914900"/>
            <a:ext cx="126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914250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3"/>
          </p:nvPr>
        </p:nvSpPr>
        <p:spPr>
          <a:xfrm>
            <a:off x="457200" y="1715876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623352" y="4914900"/>
            <a:ext cx="126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Dark">
  <p:cSld name="Logo A Dark">
    <p:bg>
      <p:bgPr>
        <a:solidFill>
          <a:srgbClr val="2E3D49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89755" y="4825998"/>
            <a:ext cx="81645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3796400" y="3548547"/>
            <a:ext cx="15513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7" y="1370724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>
  <p:cSld name="Segue">
    <p:bg>
      <p:bgPr>
        <a:solidFill>
          <a:srgbClr val="2E3D49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">
  <p:cSld name="Segue with Subtitle">
    <p:bg>
      <p:bgPr>
        <a:solidFill>
          <a:srgbClr val="2E3D49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2633661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 Light">
  <p:cSld name="Segue with Subtitle Ligh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2633661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667977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1524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None/>
              <a:defRPr sz="3600" b="0" i="1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Image">
    <p:bg>
      <p:bgPr>
        <a:solidFill>
          <a:srgbClr val="2D3D4A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Demo">
    <p:bg>
      <p:bgPr>
        <a:solidFill>
          <a:srgbClr val="2E3D49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Light">
  <p:cSld name="Logo A Ligh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489755" y="4825998"/>
            <a:ext cx="81645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796400" y="3548874"/>
            <a:ext cx="15513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7" y="1370724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FFFFFF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body" idx="3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Dark">
  <p:cSld name="Logo B Dark">
    <p:bg>
      <p:bgPr>
        <a:solidFill>
          <a:srgbClr val="2E3D49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489755" y="4825998"/>
            <a:ext cx="81645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3796400" y="3082943"/>
            <a:ext cx="15513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677" y="2221258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Light">
  <p:cSld name="Logo B Ligh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489755" y="4825998"/>
            <a:ext cx="81645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3796400" y="3082943"/>
            <a:ext cx="15513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311" y="2221258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">
  <p:cSld name="Segue with 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 Light">
  <p:cSld name="Segue with Subtitle Light">
    <p:bg>
      <p:bgPr>
        <a:solidFill>
          <a:srgbClr val="02B3E4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Light">
  <p:cSld name="Segue Light">
    <p:bg>
      <p:bgPr>
        <a:solidFill>
          <a:srgbClr val="02B3E4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FFFFFF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1524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1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 &amp; Image">
  <p:cSld name="Title with Content &amp; Image"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pic" idx="4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2.xml"/><Relationship Id="rId17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D4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3E4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Udacity Connect Session</a:t>
            </a:r>
            <a:endParaRPr sz="500"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2331525"/>
            <a:ext cx="7038300" cy="21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March 10, 2018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Supervised Learning - Regression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github.com/zkhundkar/ConnectIntensive/04 ..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        </a:t>
            </a: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in Regression</a:t>
            </a:r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3"/>
          </p:nvPr>
        </p:nvSpPr>
        <p:spPr>
          <a:xfrm>
            <a:off x="4228550" y="1481150"/>
            <a:ext cx="44583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457200" lvl="0" indent="-381000" rtl="0">
              <a:spcBef>
                <a:spcPts val="700"/>
              </a:spcBef>
              <a:spcAft>
                <a:spcPts val="0"/>
              </a:spcAft>
              <a:buSzPts val="2400"/>
              <a:buChar char="●"/>
            </a:pPr>
            <a:r>
              <a:rPr lang="en" sz="2400" i="1"/>
              <a:t>random - variance</a:t>
            </a:r>
            <a:endParaRPr sz="2400"/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2B3E4"/>
                </a:solidFill>
              </a:rPr>
              <a:t> y = w</a:t>
            </a:r>
            <a:r>
              <a:rPr lang="en" sz="2400" b="1" baseline="-25000">
                <a:solidFill>
                  <a:srgbClr val="02B3E4"/>
                </a:solidFill>
              </a:rPr>
              <a:t>1</a:t>
            </a:r>
            <a:r>
              <a:rPr lang="en" sz="2400" b="1">
                <a:solidFill>
                  <a:srgbClr val="02B3E4"/>
                </a:solidFill>
              </a:rPr>
              <a:t>x + w</a:t>
            </a:r>
            <a:r>
              <a:rPr lang="en" sz="2400" b="1" baseline="-25000">
                <a:solidFill>
                  <a:srgbClr val="02B3E4"/>
                </a:solidFill>
              </a:rPr>
              <a:t>0</a:t>
            </a:r>
            <a:endParaRPr sz="2400" b="1" baseline="-25000">
              <a:solidFill>
                <a:srgbClr val="02B3E4"/>
              </a:solidFill>
            </a:endParaRPr>
          </a:p>
          <a:p>
            <a:pPr marL="457200" lvl="0" indent="-381000">
              <a:spcBef>
                <a:spcPts val="7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Total prediction error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Needs to be positive for both over-estimate and under-estimate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Shouldn’t depend on the number of samples</a:t>
            </a:r>
            <a:endParaRPr sz="2400" i="1"/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81139"/>
            <a:ext cx="38481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         y = w</a:t>
            </a:r>
            <a:r>
              <a:rPr lang="en" baseline="-25000"/>
              <a:t>1</a:t>
            </a:r>
            <a:r>
              <a:rPr lang="en"/>
              <a:t>x + w</a:t>
            </a:r>
            <a:r>
              <a:rPr lang="en" baseline="-25000"/>
              <a:t>0</a:t>
            </a:r>
            <a:r>
              <a:rPr lang="en"/>
              <a:t>, y = f(x)</a:t>
            </a:r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(Cost) Functions</a:t>
            </a: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3"/>
          </p:nvPr>
        </p:nvSpPr>
        <p:spPr>
          <a:xfrm>
            <a:off x="4908600" y="1238100"/>
            <a:ext cx="37782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4572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Mean absolute error</a:t>
            </a:r>
            <a:endParaRPr sz="2400"/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4572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Mean squared error</a:t>
            </a:r>
            <a:endParaRPr sz="2400"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650" y="1611151"/>
            <a:ext cx="3923750" cy="790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650" y="2964415"/>
            <a:ext cx="33147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FORMALLY CORRECT</a:t>
            </a: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 Solution</a:t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1445275" y="3429000"/>
            <a:ext cx="113400" cy="212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1360225" y="3322650"/>
            <a:ext cx="2835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</a:t>
            </a:r>
            <a:endParaRPr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300" y="1545374"/>
            <a:ext cx="5664953" cy="20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MINIMIZING A COST FUNCTION</a:t>
            </a:r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46722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Cost Function C 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C needs to be “smooth”</a:t>
            </a:r>
            <a:endParaRPr/>
          </a:p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Depends on parameters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Minimize C - often MSE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Calculate direction of steepest descent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Take a step in this direction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Repeat until you get to the bottom</a:t>
            </a:r>
            <a:endParaRPr/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700" y="1714500"/>
            <a:ext cx="3447100" cy="23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REGRESSION = LINEAR REGRESSION IN MANY DIMENSIONS</a:t>
            </a: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Functions</a:t>
            </a:r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3"/>
          </p:nvPr>
        </p:nvSpPr>
        <p:spPr>
          <a:xfrm>
            <a:off x="329675" y="1640625"/>
            <a:ext cx="48564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Y = w</a:t>
            </a:r>
            <a:r>
              <a:rPr lang="en" sz="2400" baseline="-25000"/>
              <a:t>0</a:t>
            </a:r>
            <a:r>
              <a:rPr lang="en" sz="2400"/>
              <a:t>x</a:t>
            </a:r>
            <a:r>
              <a:rPr lang="en" sz="2400" baseline="30000"/>
              <a:t>0</a:t>
            </a:r>
            <a:r>
              <a:rPr lang="en" sz="2400"/>
              <a:t> + w</a:t>
            </a:r>
            <a:r>
              <a:rPr lang="en" sz="2400" baseline="-25000"/>
              <a:t>1</a:t>
            </a:r>
            <a:r>
              <a:rPr lang="en" sz="2400"/>
              <a:t>x</a:t>
            </a:r>
            <a:r>
              <a:rPr lang="en" sz="2400" baseline="30000"/>
              <a:t>1</a:t>
            </a:r>
            <a:r>
              <a:rPr lang="en" sz="2400"/>
              <a:t> + w</a:t>
            </a:r>
            <a:r>
              <a:rPr lang="en" sz="2400" baseline="-25000"/>
              <a:t>2</a:t>
            </a:r>
            <a:r>
              <a:rPr lang="en" sz="2400"/>
              <a:t>x</a:t>
            </a:r>
            <a:r>
              <a:rPr lang="en" sz="2400" baseline="30000"/>
              <a:t>2</a:t>
            </a:r>
            <a:r>
              <a:rPr lang="en" sz="2400"/>
              <a:t> + … + w</a:t>
            </a:r>
            <a:r>
              <a:rPr lang="en" sz="2400" baseline="-25000"/>
              <a:t>n</a:t>
            </a:r>
            <a:r>
              <a:rPr lang="en" sz="2400"/>
              <a:t>x</a:t>
            </a:r>
            <a:r>
              <a:rPr lang="en" sz="2400" baseline="30000"/>
              <a:t>n</a:t>
            </a:r>
            <a:endParaRPr sz="2400" baseline="300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Minimize C - often MSE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Calculate direction of steepest descent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Take a step in this direction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Repeat until you get to the bottom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100" y="1519025"/>
            <a:ext cx="3957601" cy="3100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7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Polynomial Regression</a:t>
            </a:r>
            <a:endParaRPr sz="500"/>
          </a:p>
        </p:txBody>
      </p:sp>
      <p:sp>
        <p:nvSpPr>
          <p:cNvPr id="276" name="Shape 276"/>
          <p:cNvSpPr txBox="1">
            <a:spLocks noGrp="1"/>
          </p:cNvSpPr>
          <p:nvPr>
            <p:ph type="body" idx="3"/>
          </p:nvPr>
        </p:nvSpPr>
        <p:spPr>
          <a:xfrm>
            <a:off x="457200" y="938350"/>
            <a:ext cx="8229600" cy="3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15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278" name="Shape 278"/>
          <p:cNvPicPr preferRelativeResize="0"/>
          <p:nvPr/>
        </p:nvPicPr>
        <p:blipFill rotWithShape="1">
          <a:blip r:embed="rId3">
            <a:alphaModFix/>
          </a:blip>
          <a:srcRect t="14045"/>
          <a:stretch/>
        </p:blipFill>
        <p:spPr>
          <a:xfrm>
            <a:off x="533400" y="1042600"/>
            <a:ext cx="8062592" cy="36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good models</a:t>
            </a:r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body" idx="3"/>
          </p:nvPr>
        </p:nvSpPr>
        <p:spPr>
          <a:xfrm>
            <a:off x="457200" y="1273238"/>
            <a:ext cx="8229600" cy="3298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 dirty="0"/>
              <a:t>Sensitive to outliers</a:t>
            </a:r>
            <a:endParaRPr sz="2400" dirty="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 dirty="0"/>
              <a:t>Sensitive to large variations in numbers</a:t>
            </a:r>
            <a:endParaRPr sz="2400" dirty="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 dirty="0"/>
              <a:t>Sensitive to learning rate</a:t>
            </a:r>
            <a:endParaRPr sz="2400" dirty="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 dirty="0"/>
              <a:t>Most reliable best when dependent variables are IID </a:t>
            </a:r>
            <a:r>
              <a:rPr lang="en" sz="2400" dirty="0" err="1"/>
              <a:t>gaussian</a:t>
            </a:r>
            <a:r>
              <a:rPr lang="en" sz="2400" dirty="0"/>
              <a:t> (normal distribution)</a:t>
            </a:r>
            <a:endParaRPr sz="2400" dirty="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 dirty="0"/>
              <a:t>Multicollinearity can prevent convergence</a:t>
            </a:r>
            <a:endParaRPr sz="2400" dirty="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 dirty="0"/>
              <a:t>Error surfaces can be quite complicated</a:t>
            </a:r>
            <a:endParaRPr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Surfaces</a:t>
            </a:r>
            <a:endParaRPr/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675" y="1238100"/>
            <a:ext cx="6628650" cy="37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Surfaces</a:t>
            </a:r>
            <a:endParaRPr/>
          </a:p>
        </p:txBody>
      </p:sp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500" y="900000"/>
            <a:ext cx="7651475" cy="40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ALL INPUT TO NUMBERS OF SIMILAR SIZE</a:t>
            </a:r>
            <a:endParaRPr/>
          </a:p>
        </p:txBody>
      </p:sp>
      <p:sp>
        <p:nvSpPr>
          <p:cNvPr id="306" name="Shape 30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scaling</a:t>
            </a:r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Addresses  sensitivity to large variations in numbers</a:t>
            </a:r>
            <a:endParaRPr sz="240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Z-score StandardScaler</a:t>
            </a:r>
            <a:endParaRPr sz="2400"/>
          </a:p>
          <a:p>
            <a:pPr marL="101600" marR="101600" lvl="0" indent="355600" rtl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X_std </a:t>
            </a:r>
            <a:r>
              <a:rPr lang="en" sz="24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(X </a:t>
            </a:r>
            <a:r>
              <a:rPr lang="en" sz="24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240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" sz="24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mean) </a:t>
            </a:r>
            <a:r>
              <a:rPr lang="en" sz="24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240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(X</a:t>
            </a:r>
            <a:r>
              <a:rPr lang="en" sz="24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std)</a:t>
            </a:r>
            <a:endParaRPr sz="2400">
              <a:solidFill>
                <a:srgbClr val="222222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MinmaxScaler</a:t>
            </a:r>
            <a:endParaRPr sz="2400"/>
          </a:p>
          <a:p>
            <a:pPr marL="101600" marR="101600" lvl="0" indent="355600" rtl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X_std </a:t>
            </a:r>
            <a:r>
              <a:rPr lang="en" sz="24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(X </a:t>
            </a:r>
            <a:r>
              <a:rPr lang="en" sz="24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240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" sz="24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min) </a:t>
            </a:r>
            <a:r>
              <a:rPr lang="en" sz="24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240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(X</a:t>
            </a:r>
            <a:r>
              <a:rPr lang="en" sz="24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max </a:t>
            </a:r>
            <a:r>
              <a:rPr lang="en" sz="24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240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" sz="24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min)</a:t>
            </a:r>
            <a:endParaRPr sz="2400">
              <a:solidFill>
                <a:srgbClr val="222222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Welcome back!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2400"/>
              <a:t>github.com/zkhundkar/ConnectIntensive/</a:t>
            </a:r>
            <a:endParaRPr sz="240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2400"/>
              <a:t>04a Linear Regression</a:t>
            </a:r>
            <a:endParaRPr sz="2400"/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Lunch Break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endParaRPr sz="2400"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Afternoon Session</a:t>
            </a:r>
            <a:endParaRPr sz="500"/>
          </a:p>
        </p:txBody>
      </p:sp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22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327" name="Shape 327"/>
          <p:cNvGraphicFramePr/>
          <p:nvPr/>
        </p:nvGraphicFramePr>
        <p:xfrm>
          <a:off x="955588" y="900010"/>
          <a:ext cx="7232825" cy="3596210"/>
        </p:xfrm>
        <a:graphic>
          <a:graphicData uri="http://schemas.openxmlformats.org/drawingml/2006/table">
            <a:tbl>
              <a:tblPr>
                <a:noFill/>
                <a:tableStyleId>{42873027-E7A8-4ADD-9B9A-478C6DC5E4F5}</a:tableStyleId>
              </a:tblPr>
              <a:tblGrid>
                <a:gridCol w="2084575"/>
                <a:gridCol w="5148250"/>
              </a:tblGrid>
              <a:tr h="4874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</a:tr>
              <a:tr h="4996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1:00 - 1:45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Introduction to Neural Nets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1:45 - 2:30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Notebook Session - continue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2:30 - 2:50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Review Notebook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2:50 - 3:15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Recap, Lookahead and Feedback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3:15 - 5:00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Work on Project 1 </a:t>
                      </a:r>
                      <a:endParaRPr sz="240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Work on Project 2 (if P1 complete)</a:t>
                      </a:r>
                      <a:endParaRPr sz="24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Representation</a:t>
            </a:r>
            <a:endParaRPr/>
          </a:p>
        </p:txBody>
      </p:sp>
      <p:sp>
        <p:nvSpPr>
          <p:cNvPr id="335" name="Shape 335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 algn="ctr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 i="1"/>
              <a:t>Y = WX</a:t>
            </a:r>
            <a:r>
              <a:rPr lang="en" sz="2400" i="1" baseline="30000"/>
              <a:t>T</a:t>
            </a:r>
            <a:endParaRPr sz="2400" i="1" baseline="30000"/>
          </a:p>
        </p:txBody>
      </p:sp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25" y="2504600"/>
            <a:ext cx="8476149" cy="16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MULTI-VARIATE LINEAR REGRESSION</a:t>
            </a:r>
            <a:endParaRPr/>
          </a:p>
        </p:txBody>
      </p:sp>
      <p:sp>
        <p:nvSpPr>
          <p:cNvPr id="342" name="Shape 34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Representation</a:t>
            </a:r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 algn="ctr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 i="1"/>
              <a:t>Y</a:t>
            </a:r>
            <a:r>
              <a:rPr lang="en" sz="2400" i="1" baseline="30000"/>
              <a:t>T</a:t>
            </a:r>
            <a:r>
              <a:rPr lang="en" sz="2400" i="1"/>
              <a:t> = WX</a:t>
            </a:r>
            <a:r>
              <a:rPr lang="en" sz="2400" i="1" baseline="30000"/>
              <a:t>T</a:t>
            </a:r>
            <a:endParaRPr sz="2400" i="1" baseline="30000"/>
          </a:p>
        </p:txBody>
      </p:sp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00" y="2405425"/>
            <a:ext cx="8144600" cy="20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 - Classification</a:t>
            </a:r>
            <a:endParaRPr/>
          </a:p>
        </p:txBody>
      </p: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000" y="900000"/>
            <a:ext cx="6202922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 - Matrix representation</a:t>
            </a:r>
            <a:endParaRPr/>
          </a:p>
        </p:txBody>
      </p:sp>
      <p:sp>
        <p:nvSpPr>
          <p:cNvPr id="360" name="Shape 360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Input layer - do nothing (pre-processing required)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Each hidden layer: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		-	Multiply “inputs” by weight matrix (parameters)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		-  	Apply activation function to get output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		-	Output of one hidden layer -&gt; input of next layer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Output layer - do nothing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Shape 36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 - Activation functions</a:t>
            </a:r>
            <a:endParaRPr/>
          </a:p>
        </p:txBody>
      </p:sp>
      <p:sp>
        <p:nvSpPr>
          <p:cNvPr id="368" name="Shape 368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Key characteristics </a:t>
            </a:r>
            <a:endParaRPr sz="2400"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- vary smoothly between 0 and 1 (or -1 and 1)</a:t>
            </a:r>
            <a:endParaRPr sz="2400"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- non-linear </a:t>
            </a:r>
            <a:r>
              <a:rPr lang="en" sz="2400" i="1"/>
              <a:t>** very important**</a:t>
            </a:r>
            <a:endParaRPr sz="2400"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- differentiable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Shape 37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 - Activation functions</a:t>
            </a:r>
            <a:endParaRPr/>
          </a:p>
        </p:txBody>
      </p:sp>
      <p:sp>
        <p:nvSpPr>
          <p:cNvPr id="376" name="Shape 376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Common ones</a:t>
            </a:r>
            <a:endParaRPr sz="2400"/>
          </a:p>
          <a:p>
            <a:pPr marL="914400" lvl="0" indent="-381000" rtl="0">
              <a:spcBef>
                <a:spcPts val="7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Rectified linear units (reLU)</a:t>
            </a:r>
            <a:endParaRPr sz="2400"/>
          </a:p>
          <a:p>
            <a:pPr marL="9144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Sigmoid or logistic function</a:t>
            </a:r>
            <a:endParaRPr sz="2400"/>
          </a:p>
          <a:p>
            <a:pPr marL="9144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Hyperbolic tan (tanh)</a:t>
            </a:r>
            <a:endParaRPr sz="2400"/>
          </a:p>
          <a:p>
            <a:pPr marL="9144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softmax</a:t>
            </a:r>
            <a:endParaRPr sz="240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 - Minimizing error</a:t>
            </a:r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Logloss - commonly used error function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Gradient descent -- using backpropagation (efficient)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			Y</a:t>
            </a:r>
            <a:r>
              <a:rPr lang="en" sz="2400" baseline="-25000"/>
              <a:t>p</a:t>
            </a:r>
            <a:r>
              <a:rPr lang="en" sz="2400"/>
              <a:t> = h</a:t>
            </a:r>
            <a:r>
              <a:rPr lang="en" sz="2400" baseline="-25000"/>
              <a:t>n</a:t>
            </a:r>
            <a:r>
              <a:rPr lang="en" sz="2400"/>
              <a:t>(...h</a:t>
            </a:r>
            <a:r>
              <a:rPr lang="en" sz="2400" baseline="-25000"/>
              <a:t>2</a:t>
            </a:r>
            <a:r>
              <a:rPr lang="en" sz="2400"/>
              <a:t>(h</a:t>
            </a:r>
            <a:r>
              <a:rPr lang="en" sz="2400" baseline="-25000"/>
              <a:t>1</a:t>
            </a:r>
            <a:r>
              <a:rPr lang="en" sz="2400"/>
              <a:t>(XW</a:t>
            </a:r>
            <a:r>
              <a:rPr lang="en" sz="2400" baseline="-25000"/>
              <a:t>1</a:t>
            </a:r>
            <a:r>
              <a:rPr lang="en" sz="2400" baseline="30000"/>
              <a:t>T</a:t>
            </a:r>
            <a:r>
              <a:rPr lang="en" sz="2400"/>
              <a:t>)W</a:t>
            </a:r>
            <a:r>
              <a:rPr lang="en" sz="2400" baseline="-25000"/>
              <a:t>2</a:t>
            </a:r>
            <a:r>
              <a:rPr lang="en" sz="2400" baseline="30000"/>
              <a:t>T</a:t>
            </a:r>
            <a:r>
              <a:rPr lang="en" sz="2400"/>
              <a:t>)..W</a:t>
            </a:r>
            <a:r>
              <a:rPr lang="en" sz="2400" baseline="-25000"/>
              <a:t>n</a:t>
            </a:r>
            <a:r>
              <a:rPr lang="en" sz="2400" baseline="30000"/>
              <a:t>T</a:t>
            </a:r>
            <a:r>
              <a:rPr lang="en" sz="2400"/>
              <a:t>)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Shape of each W</a:t>
            </a:r>
            <a:r>
              <a:rPr lang="en" sz="2400" baseline="-25000"/>
              <a:t>i</a:t>
            </a:r>
            <a:r>
              <a:rPr lang="en" sz="2400"/>
              <a:t> </a:t>
            </a:r>
            <a:endParaRPr sz="2400"/>
          </a:p>
          <a:p>
            <a:pPr marL="10287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#outputs  x   #inputs 	                        - no bias</a:t>
            </a:r>
            <a:endParaRPr sz="2400"/>
          </a:p>
          <a:p>
            <a:pPr marL="10287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#outputs  x   #inputs + 1 				 -  bias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Morning Schedule</a:t>
            </a:r>
            <a:endParaRPr sz="500"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3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173" name="Shape 173"/>
          <p:cNvGraphicFramePr/>
          <p:nvPr/>
        </p:nvGraphicFramePr>
        <p:xfrm>
          <a:off x="457200" y="122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{42873027-E7A8-4ADD-9B9A-478C6DC5E4F5}</a:tableStyleId>
              </a:tblPr>
              <a:tblGrid>
                <a:gridCol w="2371850"/>
                <a:gridCol w="5857750"/>
              </a:tblGrid>
              <a:tr h="4311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</a:tr>
              <a:tr h="6165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10:00 - 10:30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Housekeeping, Review 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657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10:30 - 11:00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Linear Regression and Gradient Descent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686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11:00 - 11:45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Notebook session - Linear Regression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6165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11:45 - noon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Review of Notebook session</a:t>
                      </a:r>
                      <a:endParaRPr sz="24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Prep for next week</a:t>
            </a:r>
            <a:endParaRPr sz="500"/>
          </a:p>
        </p:txBody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>
                <a:solidFill>
                  <a:srgbClr val="FF0000"/>
                </a:solidFill>
                <a:highlight>
                  <a:srgbClr val="F1C232"/>
                </a:highlight>
              </a:rPr>
              <a:t>Start Donors for Charity Project</a:t>
            </a:r>
            <a:endParaRPr>
              <a:solidFill>
                <a:srgbClr val="FF0000"/>
              </a:solidFill>
              <a:highlight>
                <a:srgbClr val="F1C232"/>
              </a:highlight>
            </a:endParaRP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Supervised Learning Unit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	SVM, Bayesian Inference/Learning, Ensemble Methods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96" name="Shape 396"/>
          <p:cNvGraphicFramePr/>
          <p:nvPr/>
        </p:nvGraphicFramePr>
        <p:xfrm>
          <a:off x="439500" y="38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{42873027-E7A8-4ADD-9B9A-478C6DC5E4F5}</a:tableStyleId>
              </a:tblPr>
              <a:tblGrid>
                <a:gridCol w="1285150"/>
                <a:gridCol w="2218775"/>
                <a:gridCol w="4761075"/>
              </a:tblGrid>
              <a:tr h="45333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Mar 10</a:t>
                      </a:r>
                      <a:endParaRPr sz="240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Supervised Learning</a:t>
                      </a:r>
                      <a:endParaRPr sz="240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Unit 2 - Lessons 9 - 14</a:t>
                      </a:r>
                      <a:endParaRPr sz="180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Finish the following modules under Supervised Learning :</a:t>
                      </a:r>
                      <a:endParaRPr sz="180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● </a:t>
                      </a:r>
                      <a:r>
                        <a:rPr lang="en" sz="1800" i="1"/>
                        <a:t>Math Behind SVMs</a:t>
                      </a:r>
                      <a:r>
                        <a:rPr lang="en" sz="1800"/>
                        <a:t>, SVMs in practice</a:t>
                      </a:r>
                      <a:endParaRPr sz="180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● Instance Based Learning</a:t>
                      </a:r>
                      <a:endParaRPr sz="180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● Naive Bayes, Bayesian Learning, Bayesian Inference</a:t>
                      </a:r>
                      <a:endParaRPr sz="180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● </a:t>
                      </a:r>
                      <a:r>
                        <a:rPr lang="en" sz="1800" i="1"/>
                        <a:t>Ensemble B&amp;B</a:t>
                      </a:r>
                      <a:endParaRPr sz="1800" i="1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Do not do </a:t>
                      </a:r>
                      <a:r>
                        <a:rPr lang="en" sz="1800" i="1"/>
                        <a:t>Bayes NLP Mini-Project </a:t>
                      </a:r>
                      <a:r>
                        <a:rPr lang="en" sz="1800"/>
                        <a:t>lesson as this will be covered in session next week.</a:t>
                      </a:r>
                      <a:endParaRPr sz="180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Review the Finding Donors for CharityML project.</a:t>
                      </a:r>
                      <a:endParaRPr sz="180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We really need your Feedback!</a:t>
            </a:r>
            <a:endParaRPr sz="500"/>
          </a:p>
        </p:txBody>
      </p:sp>
      <p:sp>
        <p:nvSpPr>
          <p:cNvPr id="403" name="Shape 403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32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" y="995158"/>
            <a:ext cx="7415299" cy="333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45224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4348050" y="566775"/>
            <a:ext cx="4111200" cy="2593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76425" y="3502300"/>
            <a:ext cx="1187100" cy="59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2" name="Shape 182"/>
          <p:cNvCxnSpPr/>
          <p:nvPr/>
        </p:nvCxnSpPr>
        <p:spPr>
          <a:xfrm flipH="1">
            <a:off x="3074700" y="1518600"/>
            <a:ext cx="1340100" cy="2037900"/>
          </a:xfrm>
          <a:prstGeom prst="straightConnector1">
            <a:avLst/>
          </a:prstGeom>
          <a:noFill/>
          <a:ln w="2286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ML FOUNDATIONS REVIEW</a:t>
            </a:r>
            <a:endParaRPr sz="500"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Review of Video Content</a:t>
            </a:r>
            <a:endParaRPr sz="500"/>
          </a:p>
        </p:txBody>
      </p:sp>
      <p:sp>
        <p:nvSpPr>
          <p:cNvPr id="190" name="Shape 190"/>
          <p:cNvSpPr txBox="1">
            <a:spLocks noGrp="1"/>
          </p:cNvSpPr>
          <p:nvPr>
            <p:ph type="body" idx="3"/>
          </p:nvPr>
        </p:nvSpPr>
        <p:spPr>
          <a:xfrm>
            <a:off x="569325" y="1653025"/>
            <a:ext cx="78678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lvl="0" indent="-165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200"/>
              <a:buFont typeface="Open Sans"/>
              <a:buChar char="•"/>
            </a:pPr>
            <a:r>
              <a:rPr lang="en" sz="2200" b="1"/>
              <a:t>Supervised Learning </a:t>
            </a:r>
            <a:endParaRPr sz="2200" b="1"/>
          </a:p>
          <a:p>
            <a:pPr marL="457200" lvl="3" indent="-190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 b="1"/>
              <a:t>Errors and Scores for Regression</a:t>
            </a:r>
            <a:endParaRPr sz="2200" b="1"/>
          </a:p>
          <a:p>
            <a:pPr marL="457200" lvl="3" indent="-190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 b="1"/>
              <a:t>Linear Regression</a:t>
            </a:r>
            <a:endParaRPr sz="2200" b="1"/>
          </a:p>
          <a:p>
            <a:pPr marL="457200" lvl="3" indent="-190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 b="1"/>
              <a:t>Multi-variate linear regression</a:t>
            </a:r>
            <a:endParaRPr sz="2200" b="1"/>
          </a:p>
          <a:p>
            <a:pPr marL="457200" lvl="3" indent="-190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 b="1"/>
              <a:t>Neural Nets</a:t>
            </a:r>
            <a:endParaRPr sz="2200" b="1"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5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sz="450" b="0" i="0" u="none" strike="noStrike" cap="none">
              <a:solidFill>
                <a:srgbClr val="9CBDD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sz="3240"/>
              <a:t>Supervised Learning</a:t>
            </a: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3"/>
          </p:nvPr>
        </p:nvSpPr>
        <p:spPr>
          <a:xfrm>
            <a:off x="457200" y="1374425"/>
            <a:ext cx="82296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2400">
                <a:solidFill>
                  <a:schemeClr val="lt1"/>
                </a:solidFill>
              </a:rPr>
              <a:t>We have a dataset for which we know the “ground truth”</a:t>
            </a:r>
            <a:endParaRPr sz="2400">
              <a:solidFill>
                <a:schemeClr val="lt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 sz="2400">
                <a:solidFill>
                  <a:schemeClr val="lt1"/>
                </a:solidFill>
              </a:rPr>
              <a:t>One variable of interest  -- </a:t>
            </a:r>
            <a:r>
              <a:rPr lang="en" sz="2400" i="1">
                <a:solidFill>
                  <a:schemeClr val="lt1"/>
                </a:solidFill>
              </a:rPr>
              <a:t>dependent variable (y)</a:t>
            </a:r>
            <a:endParaRPr sz="2400" i="1">
              <a:solidFill>
                <a:schemeClr val="lt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 sz="2400">
                <a:solidFill>
                  <a:schemeClr val="lt1"/>
                </a:solidFill>
              </a:rPr>
              <a:t>All other variables -- </a:t>
            </a:r>
            <a:r>
              <a:rPr lang="en" sz="2400" i="1">
                <a:solidFill>
                  <a:schemeClr val="lt1"/>
                </a:solidFill>
              </a:rPr>
              <a:t>features or independent variables</a:t>
            </a:r>
            <a:endParaRPr sz="2400" i="1">
              <a:solidFill>
                <a:schemeClr val="lt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 sz="2400">
                <a:solidFill>
                  <a:schemeClr val="lt1"/>
                </a:solidFill>
              </a:rPr>
              <a:t>We want a reliable way to predict</a:t>
            </a:r>
            <a:r>
              <a:rPr lang="en" sz="3000">
                <a:solidFill>
                  <a:schemeClr val="lt1"/>
                </a:solidFill>
              </a:rPr>
              <a:t> </a:t>
            </a:r>
            <a:r>
              <a:rPr lang="en" sz="2400" i="1">
                <a:solidFill>
                  <a:schemeClr val="lt1"/>
                </a:solidFill>
              </a:rPr>
              <a:t>y</a:t>
            </a:r>
            <a:r>
              <a:rPr lang="en" sz="2400">
                <a:solidFill>
                  <a:schemeClr val="lt1"/>
                </a:solidFill>
              </a:rPr>
              <a:t> based on the values of the dependent variables</a:t>
            </a:r>
            <a:endParaRPr sz="2400" b="0" u="none" strike="noStrike" cap="none">
              <a:solidFill>
                <a:srgbClr val="9CBDD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914250"/>
            <a:ext cx="8229600" cy="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or CLASSIFICATION</a:t>
            </a: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SL Problems</a:t>
            </a: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3"/>
          </p:nvPr>
        </p:nvSpPr>
        <p:spPr>
          <a:xfrm>
            <a:off x="457200" y="1715876"/>
            <a:ext cx="8229600" cy="28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Regression</a:t>
            </a:r>
            <a:endParaRPr sz="3000">
              <a:solidFill>
                <a:srgbClr val="000000"/>
              </a:solidFill>
            </a:endParaRPr>
          </a:p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	Y (dependent) is a continuous variable</a:t>
            </a:r>
            <a:endParaRPr sz="2400">
              <a:solidFill>
                <a:srgbClr val="000000"/>
              </a:solidFill>
            </a:endParaRPr>
          </a:p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</a:endParaRPr>
          </a:p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Classification</a:t>
            </a:r>
            <a:endParaRPr sz="3000">
              <a:solidFill>
                <a:srgbClr val="000000"/>
              </a:solidFill>
            </a:endParaRPr>
          </a:p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	Y (dependent) is a discrete or categorical variable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914250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sz="1665" b="0" i="1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rPr>
              <a:t>Exploration, pre-processing</a:t>
            </a: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sz="450" b="0" i="0" u="none" strike="noStrike" cap="none">
              <a:solidFill>
                <a:srgbClr val="9CBDD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sz="3240"/>
              <a:t>Data Variability</a:t>
            </a:r>
            <a:endParaRPr sz="324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endParaRPr sz="3240"/>
          </a:p>
        </p:txBody>
      </p:sp>
      <p:sp>
        <p:nvSpPr>
          <p:cNvPr id="214" name="Shape 214"/>
          <p:cNvSpPr txBox="1">
            <a:spLocks noGrp="1"/>
          </p:cNvSpPr>
          <p:nvPr>
            <p:ph type="body" idx="3"/>
          </p:nvPr>
        </p:nvSpPr>
        <p:spPr>
          <a:xfrm>
            <a:off x="457200" y="1223850"/>
            <a:ext cx="8229600" cy="3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2400">
                <a:solidFill>
                  <a:schemeClr val="lt1"/>
                </a:solidFill>
              </a:rPr>
              <a:t>The goal of fitting a model to any data is to capture and “explain away” the variance in the data due to </a:t>
            </a:r>
            <a:r>
              <a:rPr lang="en" sz="2400" i="1">
                <a:solidFill>
                  <a:schemeClr val="lt1"/>
                </a:solidFill>
              </a:rPr>
              <a:t>causes</a:t>
            </a:r>
            <a:endParaRPr sz="2400" i="1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2400" i="1">
                <a:solidFill>
                  <a:schemeClr val="lt1"/>
                </a:solidFill>
              </a:rPr>
              <a:t>	“Correlation does not imply causality”</a:t>
            </a:r>
            <a:endParaRPr sz="2400" i="1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24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2400">
                <a:solidFill>
                  <a:schemeClr val="lt1"/>
                </a:solidFill>
              </a:rPr>
              <a:t>Should not try to account for random error</a:t>
            </a:r>
            <a:endParaRPr sz="2400">
              <a:solidFill>
                <a:schemeClr val="lt1"/>
              </a:solidFill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2400">
                <a:solidFill>
                  <a:schemeClr val="lt1"/>
                </a:solidFill>
              </a:rPr>
              <a:t> -- leads to “memorization” (overfitting)</a:t>
            </a:r>
            <a:endParaRPr sz="2400" b="0" i="0" u="none" strike="noStrike" cap="none">
              <a:solidFill>
                <a:srgbClr val="9CBDD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914250"/>
            <a:ext cx="8229600" cy="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ABOUT THE INDEPENDENT VARIABLES</a:t>
            </a: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3"/>
          </p:nvPr>
        </p:nvSpPr>
        <p:spPr>
          <a:xfrm>
            <a:off x="457200" y="1389975"/>
            <a:ext cx="8229600" cy="3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Seek a model function </a:t>
            </a:r>
            <a:endParaRPr sz="3000">
              <a:solidFill>
                <a:srgbClr val="000000"/>
              </a:solidFill>
            </a:endParaRPr>
          </a:p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	y = f(x</a:t>
            </a:r>
            <a:r>
              <a:rPr lang="en" sz="3000" baseline="-25000">
                <a:solidFill>
                  <a:srgbClr val="000000"/>
                </a:solidFill>
              </a:rPr>
              <a:t>1</a:t>
            </a:r>
            <a:r>
              <a:rPr lang="en" sz="3000">
                <a:solidFill>
                  <a:srgbClr val="000000"/>
                </a:solidFill>
              </a:rPr>
              <a:t>, x</a:t>
            </a:r>
            <a:r>
              <a:rPr lang="en" sz="3000" baseline="-25000">
                <a:solidFill>
                  <a:srgbClr val="000000"/>
                </a:solidFill>
              </a:rPr>
              <a:t>2</a:t>
            </a:r>
            <a:r>
              <a:rPr lang="en" sz="3000">
                <a:solidFill>
                  <a:srgbClr val="000000"/>
                </a:solidFill>
              </a:rPr>
              <a:t>, .. , x</a:t>
            </a:r>
            <a:r>
              <a:rPr lang="en" sz="3000" baseline="-25000">
                <a:solidFill>
                  <a:srgbClr val="000000"/>
                </a:solidFill>
              </a:rPr>
              <a:t>n</a:t>
            </a:r>
            <a:r>
              <a:rPr lang="en" sz="3000">
                <a:solidFill>
                  <a:srgbClr val="000000"/>
                </a:solidFill>
              </a:rPr>
              <a:t>)  minimize “error”</a:t>
            </a:r>
            <a:endParaRPr sz="3000">
              <a:solidFill>
                <a:srgbClr val="000000"/>
              </a:solidFill>
            </a:endParaRPr>
          </a:p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</a:endParaRPr>
          </a:p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Independent Variables are IIDs</a:t>
            </a:r>
            <a:endParaRPr sz="3000">
              <a:solidFill>
                <a:srgbClr val="000000"/>
              </a:solidFill>
            </a:endParaRPr>
          </a:p>
          <a:p>
            <a:pPr marL="914400" lvl="0" indent="-381000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Independent</a:t>
            </a:r>
            <a:endParaRPr sz="2400">
              <a:solidFill>
                <a:srgbClr val="000000"/>
              </a:solidFill>
            </a:endParaRPr>
          </a:p>
          <a:p>
            <a:pPr marL="9144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Drawn randomly from identical distributions</a:t>
            </a:r>
            <a:endParaRPr sz="2400">
              <a:solidFill>
                <a:srgbClr val="000000"/>
              </a:solidFill>
            </a:endParaRPr>
          </a:p>
          <a:p>
            <a:pPr marL="9144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Most commonly assume gaussian distributions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dacity Template 16x9">
  <a:themeElements>
    <a:clrScheme name="Udacity Template 16x9">
      <a:dk1>
        <a:srgbClr val="2E3D49"/>
      </a:dk1>
      <a:lt1>
        <a:srgbClr val="2E3D49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690</Words>
  <Application>Microsoft Macintosh PowerPoint</Application>
  <PresentationFormat>On-screen Show (16:9)</PresentationFormat>
  <Paragraphs>189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Cabin</vt:lpstr>
      <vt:lpstr>Open Sans</vt:lpstr>
      <vt:lpstr>Arial</vt:lpstr>
      <vt:lpstr>Courier New</vt:lpstr>
      <vt:lpstr>Udacity Template 16x9</vt:lpstr>
      <vt:lpstr>Udacity Template 16x9</vt:lpstr>
      <vt:lpstr>Udacity Connect Session</vt:lpstr>
      <vt:lpstr>Welcome back!</vt:lpstr>
      <vt:lpstr>Morning Schedule</vt:lpstr>
      <vt:lpstr>PowerPoint Presentation</vt:lpstr>
      <vt:lpstr>Review of Video Content</vt:lpstr>
      <vt:lpstr>Supervised Learning</vt:lpstr>
      <vt:lpstr>Types of SL Problems</vt:lpstr>
      <vt:lpstr>Data Variability </vt:lpstr>
      <vt:lpstr>Regression</vt:lpstr>
      <vt:lpstr>Error in Regression</vt:lpstr>
      <vt:lpstr>Error (Cost) Functions</vt:lpstr>
      <vt:lpstr>Exact Solution</vt:lpstr>
      <vt:lpstr>Linear Regression</vt:lpstr>
      <vt:lpstr>Complex Functions</vt:lpstr>
      <vt:lpstr>Polynomial Regression</vt:lpstr>
      <vt:lpstr>Getting good models</vt:lpstr>
      <vt:lpstr>Error Surfaces</vt:lpstr>
      <vt:lpstr>Error Surfaces</vt:lpstr>
      <vt:lpstr>Feature scaling</vt:lpstr>
      <vt:lpstr>github.com/zkhundkar/ConnectIntensive/ 04a Linear Regression</vt:lpstr>
      <vt:lpstr>Lunch Break </vt:lpstr>
      <vt:lpstr>Afternoon Session</vt:lpstr>
      <vt:lpstr>Matrix Representation</vt:lpstr>
      <vt:lpstr>Matrix Representation</vt:lpstr>
      <vt:lpstr>Neural Networks  - Classification</vt:lpstr>
      <vt:lpstr>NN - Matrix representation</vt:lpstr>
      <vt:lpstr>NN - Activation functions</vt:lpstr>
      <vt:lpstr>NN - Activation functions</vt:lpstr>
      <vt:lpstr>NN - Minimizing error</vt:lpstr>
      <vt:lpstr>Prep for next week</vt:lpstr>
      <vt:lpstr>PowerPoint Presentation</vt:lpstr>
      <vt:lpstr>We really need your Feedback!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Udacity Connect Session</dc:title>
  <cp:lastModifiedBy>Vibbhav Lall</cp:lastModifiedBy>
  <cp:revision>2</cp:revision>
  <dcterms:modified xsi:type="dcterms:W3CDTF">2018-03-10T23:23:05Z</dcterms:modified>
</cp:coreProperties>
</file>